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3692D-AD0B-41D4-8D6D-5B32BCC74C4A}" type="doc">
      <dgm:prSet loTypeId="urn:microsoft.com/office/officeart/2005/8/layout/cycle6#3" loCatId="cycle" qsTypeId="urn:microsoft.com/office/officeart/2005/8/quickstyle/simple1#5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94BEAEDF-EC20-4DE7-8815-85B7668E29B5}" type="pres">
      <dgm:prSet presAssocID="{47C3692D-AD0B-41D4-8D6D-5B32BCC74C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576CBAE-B404-42DF-BDAC-168298096E32}" type="presOf" srcId="{47C3692D-AD0B-41D4-8D6D-5B32BCC74C4A}" destId="{94BEAEDF-EC20-4DE7-8815-85B7668E29B5}" srcOrd="0" destOrd="0" presId="urn:microsoft.com/office/officeart/2005/8/layout/cycle6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3692D-AD0B-41D4-8D6D-5B32BCC74C4A}" type="doc">
      <dgm:prSet loTypeId="urn:microsoft.com/office/officeart/2005/8/layout/cycle6#4" loCatId="cycle" qsTypeId="urn:microsoft.com/office/officeart/2005/8/quickstyle/simple4#1" qsCatId="simple" csTypeId="urn:microsoft.com/office/officeart/2005/8/colors/accent1_2#7" csCatId="accent1" phldr="1"/>
      <dgm:spPr/>
      <dgm:t>
        <a:bodyPr/>
        <a:lstStyle/>
        <a:p>
          <a:endParaRPr lang="zh-CN" altLang="en-US"/>
        </a:p>
      </dgm:t>
    </dgm:pt>
    <dgm:pt modelId="{08ABA0A3-D69A-42A1-AA2B-956FE2C0C3A9}">
      <dgm:prSet phldrT="[文本]" phldr="0" custT="1"/>
      <dgm:spPr/>
      <dgm:t>
        <a:bodyPr vert="horz" wrap="square"/>
        <a:lstStyle/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产业云</a:t>
          </a:r>
          <a:endParaRPr lang="en-US" altLang="zh-CN" sz="1200" b="1" dirty="0">
            <a:latin typeface="+mn-ea"/>
            <a:ea typeface="+mn-ea"/>
          </a:endParaRPr>
        </a:p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（蓝源云产）</a:t>
          </a:r>
          <a:endParaRPr sz="900" b="1"/>
        </a:p>
      </dgm:t>
    </dgm:pt>
    <dgm:pt modelId="{5917D0D7-27B3-4A3E-9115-651A69070E61}" cxnId="{73239815-5F1B-4397-AD0D-31C45FC497FF}" type="par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C4654551-1C71-482C-855E-53DBD2309C35}" cxnId="{73239815-5F1B-4397-AD0D-31C45FC497FF}" type="sib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F6533AF3-B1D2-475D-B344-240ED8F78C53}">
      <dgm:prSet phldr="0" custT="1"/>
      <dgm:spPr/>
      <dgm:t>
        <a:bodyPr vert="horz" wrap="square"/>
        <a:lstStyle/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科技云</a:t>
          </a:r>
          <a:endParaRPr lang="en-US" altLang="zh-CN" sz="1200" b="1" dirty="0">
            <a:latin typeface="+mn-ea"/>
            <a:ea typeface="+mn-ea"/>
          </a:endParaRPr>
        </a:p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（蓝源云科）</a:t>
          </a:r>
          <a:endParaRPr sz="900" b="1"/>
        </a:p>
      </dgm:t>
    </dgm:pt>
    <dgm:pt modelId="{66AC5F8E-58CF-4E2A-9530-48D807217E0D}" cxnId="{D6B6C960-50B4-4235-8903-AF121D413CC2}" type="par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2D2C25A1-F95A-43D7-8F9E-D01D6A8B986E}" cxnId="{D6B6C960-50B4-4235-8903-AF121D413CC2}" type="sib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21DE6E21-D55C-437F-8CAC-D7DC5DE1E4A5}">
      <dgm:prSet phldr="0" custT="1"/>
      <dgm:spPr/>
      <dgm:t>
        <a:bodyPr vert="horz" wrap="square"/>
        <a:lstStyle/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金融云</a:t>
          </a:r>
          <a:endParaRPr lang="en-US" altLang="zh-CN" sz="1200" b="1" dirty="0">
            <a:latin typeface="+mn-ea"/>
            <a:ea typeface="+mn-ea"/>
          </a:endParaRPr>
        </a:p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（蓝源云金）</a:t>
          </a:r>
          <a:endParaRPr sz="900" b="1"/>
        </a:p>
      </dgm:t>
    </dgm:pt>
    <dgm:pt modelId="{24F88E4E-9463-4334-9B92-24B1EEB298BA}" cxnId="{5F9E8024-901E-4F7F-8D3C-56C3713661DF}" type="par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7B8ABEFD-DFA3-4198-9345-263635BACB9A}" cxnId="{5F9E8024-901E-4F7F-8D3C-56C3713661DF}" type="sib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0A09F347-F96B-42AF-AECB-B2C562DA3919}">
      <dgm:prSet phldr="0" custT="1"/>
      <dgm:spPr/>
      <dgm:t>
        <a:bodyPr vert="horz" wrap="square"/>
        <a:lstStyle/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人才云</a:t>
          </a:r>
          <a:endParaRPr lang="en-US" altLang="zh-CN" sz="1200" b="1" dirty="0">
            <a:latin typeface="+mn-ea"/>
            <a:ea typeface="+mn-ea"/>
          </a:endParaRPr>
        </a:p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（蓝源云才）</a:t>
          </a:r>
          <a:endParaRPr sz="900" b="1"/>
        </a:p>
      </dgm:t>
    </dgm:pt>
    <dgm:pt modelId="{C3A7F526-3D5C-4292-9142-CE35200BA891}" cxnId="{3EDB51A3-B320-4F40-9F9B-95E71616B148}" type="par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0A88AB8F-0462-4029-B8EB-6CC4D14E1541}" cxnId="{3EDB51A3-B320-4F40-9F9B-95E71616B148}" type="sib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5B32AAF3-88A0-4EB5-8B11-706346658871}">
      <dgm:prSet phldr="0" custT="1"/>
      <dgm:spPr/>
      <dgm:t>
        <a:bodyPr vert="horz" wrap="square"/>
        <a:lstStyle/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党建云</a:t>
          </a:r>
          <a:endParaRPr lang="en-US" altLang="zh-CN" sz="1200" b="1" dirty="0">
            <a:latin typeface="+mn-ea"/>
            <a:ea typeface="+mn-ea"/>
          </a:endParaRPr>
        </a:p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（蓝源红网）</a:t>
          </a:r>
          <a:endParaRPr sz="900" b="1"/>
        </a:p>
      </dgm:t>
    </dgm:pt>
    <dgm:pt modelId="{60275F26-F8EE-4D39-A3C5-F9EA0E1C413A}" cxnId="{B965726E-F1B2-41F2-8195-3D6F855FCE73}" type="par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6CDD4B30-30B5-49FE-B844-CB170B77D100}" cxnId="{B965726E-F1B2-41F2-8195-3D6F855FCE73}" type="sib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42BD7C75-63CC-4C54-8EA4-95C73FB08446}">
      <dgm:prSet phldr="0" custT="1"/>
      <dgm:spPr/>
      <dgm:t>
        <a:bodyPr vert="horz" wrap="square"/>
        <a:lstStyle/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园区云</a:t>
          </a:r>
          <a:endParaRPr lang="en-US" altLang="zh-CN" sz="1200" b="1" dirty="0">
            <a:latin typeface="+mn-ea"/>
            <a:ea typeface="+mn-ea"/>
          </a:endParaRPr>
        </a:p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（蓝源云园）</a:t>
          </a:r>
          <a:endParaRPr sz="900" b="1"/>
        </a:p>
      </dgm:t>
    </dgm:pt>
    <dgm:pt modelId="{7B6D591E-8DF2-4DCD-998B-5AD61803CE22}" cxnId="{3309D243-6895-4C51-9E56-649D215A77E2}" type="par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38FAD2B5-F86D-4C10-8B58-A7239A6F2EED}" cxnId="{3309D243-6895-4C51-9E56-649D215A77E2}" type="sib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F08346EB-EC01-47D2-9EB9-51C672870DD4}">
      <dgm:prSet phldr="0" custT="1"/>
      <dgm:spPr/>
      <dgm:t>
        <a:bodyPr vert="horz" wrap="square"/>
        <a:lstStyle/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财税云</a:t>
          </a:r>
          <a:endParaRPr lang="en-US" altLang="zh-CN" sz="1200" b="1" dirty="0">
            <a:latin typeface="+mn-ea"/>
            <a:ea typeface="+mn-ea"/>
          </a:endParaRPr>
        </a:p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（蓝源云财）</a:t>
          </a:r>
          <a:endParaRPr sz="900" b="1"/>
        </a:p>
      </dgm:t>
    </dgm:pt>
    <dgm:pt modelId="{A272CF4E-4C7D-4354-9EC9-077483F763C2}" cxnId="{DA370536-75FB-4555-AC22-ECFA91A5F6FB}" type="par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2B5ECB8F-1394-467B-BF61-FC34446AFF65}" cxnId="{DA370536-75FB-4555-AC22-ECFA91A5F6FB}" type="sib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2B3CD07E-9FE7-47BF-BCBC-8FB16139FAB9}">
      <dgm:prSet phldr="0" custT="1"/>
      <dgm:spPr/>
      <dgm:t>
        <a:bodyPr vert="horz" wrap="square"/>
        <a:lstStyle/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安全云</a:t>
          </a:r>
          <a:endParaRPr lang="en-US" altLang="zh-CN" sz="1200" b="1" dirty="0">
            <a:latin typeface="+mn-ea"/>
            <a:ea typeface="+mn-ea"/>
          </a:endParaRPr>
        </a:p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（蓝源云安）</a:t>
          </a:r>
          <a:endParaRPr sz="900" b="1"/>
        </a:p>
      </dgm:t>
    </dgm:pt>
    <dgm:pt modelId="{C6EB7DE8-1BF9-44C1-BFD4-6FBD1BCA159D}" cxnId="{242CF16A-49A6-46E2-838C-15085FE6F319}" type="par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C98FEDB2-4D83-4196-8295-31A47524FA58}" cxnId="{242CF16A-49A6-46E2-838C-15085FE6F319}" type="sib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5D736770-BC51-4A44-A926-4B490F7B61C0}">
      <dgm:prSet phldr="0" custT="1"/>
      <dgm:spPr/>
      <dgm:t>
        <a:bodyPr vert="horz" wrap="square"/>
        <a:lstStyle/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政企云</a:t>
          </a:r>
          <a:endParaRPr lang="en-US" altLang="zh-CN" sz="1200" b="1" dirty="0">
            <a:latin typeface="+mn-ea"/>
            <a:ea typeface="+mn-ea"/>
          </a:endParaRPr>
        </a:p>
        <a:p>
          <a:pPr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（蓝源云治）</a:t>
          </a:r>
          <a:endParaRPr sz="900" b="1"/>
        </a:p>
      </dgm:t>
    </dgm:pt>
    <dgm:pt modelId="{FAAB2D3A-051C-4B6A-B539-5B723F2B80B2}" cxnId="{B26DE801-10FB-493C-8364-93AECBB279A3}" type="par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DBAA0843-7E7F-46F0-9A3F-0FAC634D21F8}" cxnId="{B26DE801-10FB-493C-8364-93AECBB279A3}" type="sibTrans">
      <dgm:prSet/>
      <dgm:spPr/>
      <dgm:t>
        <a:bodyPr/>
        <a:lstStyle/>
        <a:p>
          <a:endParaRPr lang="zh-CN" altLang="en-US" sz="1200">
            <a:latin typeface="+mn-ea"/>
            <a:ea typeface="+mn-ea"/>
          </a:endParaRPr>
        </a:p>
      </dgm:t>
    </dgm:pt>
    <dgm:pt modelId="{94BEAEDF-EC20-4DE7-8815-85B7668E29B5}" type="pres">
      <dgm:prSet presAssocID="{47C3692D-AD0B-41D4-8D6D-5B32BCC74C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68FAC99-8E96-47B4-B61E-B1456D64F534}" type="pres">
      <dgm:prSet presAssocID="{08ABA0A3-D69A-42A1-AA2B-956FE2C0C3A9}" presName="node" presStyleLbl="node1" presStyleIdx="0" presStyleCnt="9" custScaleX="1494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879147-A9D2-4151-BBDD-6E28EF5CF39E}" type="pres">
      <dgm:prSet presAssocID="{08ABA0A3-D69A-42A1-AA2B-956FE2C0C3A9}" presName="spNode" presStyleCnt="0"/>
      <dgm:spPr/>
    </dgm:pt>
    <dgm:pt modelId="{68DED423-3802-4EA7-BD05-86A8EF7EC60C}" type="pres">
      <dgm:prSet presAssocID="{C4654551-1C71-482C-855E-53DBD2309C35}" presName="sibTrans" presStyleLbl="sibTrans1D1" presStyleIdx="0" presStyleCnt="9"/>
      <dgm:spPr/>
      <dgm:t>
        <a:bodyPr/>
        <a:lstStyle/>
        <a:p>
          <a:endParaRPr lang="zh-CN" altLang="en-US"/>
        </a:p>
      </dgm:t>
    </dgm:pt>
    <dgm:pt modelId="{E9EA01BB-CC04-45E8-BB0B-40F2172E44DD}" type="pres">
      <dgm:prSet presAssocID="{F6533AF3-B1D2-475D-B344-240ED8F78C53}" presName="node" presStyleLbl="node1" presStyleIdx="1" presStyleCnt="9" custScaleX="149405" custRadScaleRad="100279" custRadScaleInc="5519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770B01-2E25-4F5C-A3D6-4D855984ED67}" type="pres">
      <dgm:prSet presAssocID="{F6533AF3-B1D2-475D-B344-240ED8F78C53}" presName="spNode" presStyleCnt="0"/>
      <dgm:spPr/>
    </dgm:pt>
    <dgm:pt modelId="{111584DC-ECF9-4737-BAFC-EB36A629BEDD}" type="pres">
      <dgm:prSet presAssocID="{2D2C25A1-F95A-43D7-8F9E-D01D6A8B986E}" presName="sibTrans" presStyleLbl="sibTrans1D1" presStyleIdx="1" presStyleCnt="9"/>
      <dgm:spPr/>
      <dgm:t>
        <a:bodyPr/>
        <a:lstStyle/>
        <a:p>
          <a:endParaRPr lang="zh-CN" altLang="en-US"/>
        </a:p>
      </dgm:t>
    </dgm:pt>
    <dgm:pt modelId="{54CDF71C-2806-4BD6-AAE2-2F5C5BA7DA0A}" type="pres">
      <dgm:prSet presAssocID="{21DE6E21-D55C-437F-8CAC-D7DC5DE1E4A5}" presName="node" presStyleLbl="node1" presStyleIdx="2" presStyleCnt="9" custScaleX="1494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5FC870-FE9C-4A54-9826-A420AEE25062}" type="pres">
      <dgm:prSet presAssocID="{21DE6E21-D55C-437F-8CAC-D7DC5DE1E4A5}" presName="spNode" presStyleCnt="0"/>
      <dgm:spPr/>
    </dgm:pt>
    <dgm:pt modelId="{73F2CC56-5F35-4BF6-A929-4B7C18CF7680}" type="pres">
      <dgm:prSet presAssocID="{7B8ABEFD-DFA3-4198-9345-263635BACB9A}" presName="sibTrans" presStyleLbl="sibTrans1D1" presStyleIdx="2" presStyleCnt="9"/>
      <dgm:spPr/>
      <dgm:t>
        <a:bodyPr/>
        <a:lstStyle/>
        <a:p>
          <a:endParaRPr lang="zh-CN" altLang="en-US"/>
        </a:p>
      </dgm:t>
    </dgm:pt>
    <dgm:pt modelId="{D38DE846-18B8-4DFD-906F-A41916080D6C}" type="pres">
      <dgm:prSet presAssocID="{0A09F347-F96B-42AF-AECB-B2C562DA3919}" presName="node" presStyleLbl="node1" presStyleIdx="3" presStyleCnt="9" custScaleX="149405" custRadScaleRad="102394" custRadScaleInc="-4896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D0032C-ED1C-4714-AE9D-3E5404BD2EC3}" type="pres">
      <dgm:prSet presAssocID="{0A09F347-F96B-42AF-AECB-B2C562DA3919}" presName="spNode" presStyleCnt="0"/>
      <dgm:spPr/>
    </dgm:pt>
    <dgm:pt modelId="{38015DF3-2B47-4615-9754-05F8B09462A9}" type="pres">
      <dgm:prSet presAssocID="{0A88AB8F-0462-4029-B8EB-6CC4D14E1541}" presName="sibTrans" presStyleLbl="sibTrans1D1" presStyleIdx="3" presStyleCnt="9"/>
      <dgm:spPr/>
      <dgm:t>
        <a:bodyPr/>
        <a:lstStyle/>
        <a:p>
          <a:endParaRPr lang="zh-CN" altLang="en-US"/>
        </a:p>
      </dgm:t>
    </dgm:pt>
    <dgm:pt modelId="{3B63C073-FCCD-43ED-A4BD-2687E392CDC1}" type="pres">
      <dgm:prSet presAssocID="{5B32AAF3-88A0-4EB5-8B11-706346658871}" presName="node" presStyleLbl="node1" presStyleIdx="4" presStyleCnt="9" custScaleX="149405" custRadScaleRad="101928" custRadScaleInc="-608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F93D5A-DF11-4F58-BC67-0ECB23FA3EC8}" type="pres">
      <dgm:prSet presAssocID="{5B32AAF3-88A0-4EB5-8B11-706346658871}" presName="spNode" presStyleCnt="0"/>
      <dgm:spPr/>
    </dgm:pt>
    <dgm:pt modelId="{3B0352D9-C093-41E2-95A2-0F9EF1F10305}" type="pres">
      <dgm:prSet presAssocID="{6CDD4B30-30B5-49FE-B844-CB170B77D100}" presName="sibTrans" presStyleLbl="sibTrans1D1" presStyleIdx="4" presStyleCnt="9"/>
      <dgm:spPr/>
      <dgm:t>
        <a:bodyPr/>
        <a:lstStyle/>
        <a:p>
          <a:endParaRPr lang="zh-CN" altLang="en-US"/>
        </a:p>
      </dgm:t>
    </dgm:pt>
    <dgm:pt modelId="{7DC72E00-B1D2-4633-840A-3EA77EA8851F}" type="pres">
      <dgm:prSet presAssocID="{42BD7C75-63CC-4C54-8EA4-95C73FB08446}" presName="node" presStyleLbl="node1" presStyleIdx="5" presStyleCnt="9" custScaleX="149405" custRadScaleRad="100562" custRadScaleInc="444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0A9A6B-8B52-439C-81F4-EDF2084DA9AC}" type="pres">
      <dgm:prSet presAssocID="{42BD7C75-63CC-4C54-8EA4-95C73FB08446}" presName="spNode" presStyleCnt="0"/>
      <dgm:spPr/>
    </dgm:pt>
    <dgm:pt modelId="{5F780406-8091-4EEF-91B6-5D596CB9CEC4}" type="pres">
      <dgm:prSet presAssocID="{38FAD2B5-F86D-4C10-8B58-A7239A6F2EED}" presName="sibTrans" presStyleLbl="sibTrans1D1" presStyleIdx="5" presStyleCnt="9"/>
      <dgm:spPr/>
      <dgm:t>
        <a:bodyPr/>
        <a:lstStyle/>
        <a:p>
          <a:endParaRPr lang="zh-CN" altLang="en-US"/>
        </a:p>
      </dgm:t>
    </dgm:pt>
    <dgm:pt modelId="{C9CA3A7E-7345-4E21-834C-28C71CB0E483}" type="pres">
      <dgm:prSet presAssocID="{F08346EB-EC01-47D2-9EB9-51C672870DD4}" presName="node" presStyleLbl="node1" presStyleIdx="6" presStyleCnt="9" custScaleX="149405" custRadScaleRad="101257" custRadScaleInc="543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AC006A-9948-498C-88BD-A49FB08D8471}" type="pres">
      <dgm:prSet presAssocID="{F08346EB-EC01-47D2-9EB9-51C672870DD4}" presName="spNode" presStyleCnt="0"/>
      <dgm:spPr/>
    </dgm:pt>
    <dgm:pt modelId="{41289D86-7B0F-4BA5-AE62-3F3205F2C616}" type="pres">
      <dgm:prSet presAssocID="{2B5ECB8F-1394-467B-BF61-FC34446AFF65}" presName="sibTrans" presStyleLbl="sibTrans1D1" presStyleIdx="6" presStyleCnt="9"/>
      <dgm:spPr/>
      <dgm:t>
        <a:bodyPr/>
        <a:lstStyle/>
        <a:p>
          <a:endParaRPr lang="zh-CN" altLang="en-US"/>
        </a:p>
      </dgm:t>
    </dgm:pt>
    <dgm:pt modelId="{AF39D872-BD29-4D31-A03E-7807894988D0}" type="pres">
      <dgm:prSet presAssocID="{2B3CD07E-9FE7-47BF-BCBC-8FB16139FAB9}" presName="node" presStyleLbl="node1" presStyleIdx="7" presStyleCnt="9" custScaleX="1494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F25142-9A94-4DCC-89C8-5C1F7BA6C7DC}" type="pres">
      <dgm:prSet presAssocID="{2B3CD07E-9FE7-47BF-BCBC-8FB16139FAB9}" presName="spNode" presStyleCnt="0"/>
      <dgm:spPr/>
    </dgm:pt>
    <dgm:pt modelId="{788DD25F-8579-4585-879D-C4D2CC19C716}" type="pres">
      <dgm:prSet presAssocID="{C98FEDB2-4D83-4196-8295-31A47524FA58}" presName="sibTrans" presStyleLbl="sibTrans1D1" presStyleIdx="7" presStyleCnt="9"/>
      <dgm:spPr/>
      <dgm:t>
        <a:bodyPr/>
        <a:lstStyle/>
        <a:p>
          <a:endParaRPr lang="zh-CN" altLang="en-US"/>
        </a:p>
      </dgm:t>
    </dgm:pt>
    <dgm:pt modelId="{55466155-11FB-4B59-8E0C-06A343F7A810}" type="pres">
      <dgm:prSet presAssocID="{5D736770-BC51-4A44-A926-4B490F7B61C0}" presName="node" presStyleLbl="node1" presStyleIdx="8" presStyleCnt="9" custScaleX="149405" custRadScaleRad="102028" custRadScaleInc="-573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5E54B5-9EB4-439F-A082-89F815D50028}" type="pres">
      <dgm:prSet presAssocID="{5D736770-BC51-4A44-A926-4B490F7B61C0}" presName="spNode" presStyleCnt="0"/>
      <dgm:spPr/>
    </dgm:pt>
    <dgm:pt modelId="{EFAC9B22-29B8-4501-8151-9E9A21C3D28D}" type="pres">
      <dgm:prSet presAssocID="{DBAA0843-7E7F-46F0-9A3F-0FAC634D21F8}" presName="sibTrans" presStyleLbl="sibTrans1D1" presStyleIdx="8" presStyleCnt="9"/>
      <dgm:spPr/>
      <dgm:t>
        <a:bodyPr/>
        <a:lstStyle/>
        <a:p>
          <a:endParaRPr lang="zh-CN" altLang="en-US"/>
        </a:p>
      </dgm:t>
    </dgm:pt>
  </dgm:ptLst>
  <dgm:cxnLst>
    <dgm:cxn modelId="{CCD48043-FE80-40A4-A6D9-23B1BD630163}" type="presOf" srcId="{21DE6E21-D55C-437F-8CAC-D7DC5DE1E4A5}" destId="{54CDF71C-2806-4BD6-AAE2-2F5C5BA7DA0A}" srcOrd="0" destOrd="0" presId="urn:microsoft.com/office/officeart/2005/8/layout/cycle6#4"/>
    <dgm:cxn modelId="{AD45EF08-4082-435F-AD0E-E3F571B165E2}" type="presOf" srcId="{2B5ECB8F-1394-467B-BF61-FC34446AFF65}" destId="{41289D86-7B0F-4BA5-AE62-3F3205F2C616}" srcOrd="0" destOrd="0" presId="urn:microsoft.com/office/officeart/2005/8/layout/cycle6#4"/>
    <dgm:cxn modelId="{2EE74928-3E98-4376-8088-4A016EE50504}" type="presOf" srcId="{DBAA0843-7E7F-46F0-9A3F-0FAC634D21F8}" destId="{EFAC9B22-29B8-4501-8151-9E9A21C3D28D}" srcOrd="0" destOrd="0" presId="urn:microsoft.com/office/officeart/2005/8/layout/cycle6#4"/>
    <dgm:cxn modelId="{3309D243-6895-4C51-9E56-649D215A77E2}" srcId="{47C3692D-AD0B-41D4-8D6D-5B32BCC74C4A}" destId="{42BD7C75-63CC-4C54-8EA4-95C73FB08446}" srcOrd="5" destOrd="0" parTransId="{7B6D591E-8DF2-4DCD-998B-5AD61803CE22}" sibTransId="{38FAD2B5-F86D-4C10-8B58-A7239A6F2EED}"/>
    <dgm:cxn modelId="{0DD781A6-3C00-40F2-A824-74F73B9A9BC6}" type="presOf" srcId="{38FAD2B5-F86D-4C10-8B58-A7239A6F2EED}" destId="{5F780406-8091-4EEF-91B6-5D596CB9CEC4}" srcOrd="0" destOrd="0" presId="urn:microsoft.com/office/officeart/2005/8/layout/cycle6#4"/>
    <dgm:cxn modelId="{DA370536-75FB-4555-AC22-ECFA91A5F6FB}" srcId="{47C3692D-AD0B-41D4-8D6D-5B32BCC74C4A}" destId="{F08346EB-EC01-47D2-9EB9-51C672870DD4}" srcOrd="6" destOrd="0" parTransId="{A272CF4E-4C7D-4354-9EC9-077483F763C2}" sibTransId="{2B5ECB8F-1394-467B-BF61-FC34446AFF65}"/>
    <dgm:cxn modelId="{3EDB51A3-B320-4F40-9F9B-95E71616B148}" srcId="{47C3692D-AD0B-41D4-8D6D-5B32BCC74C4A}" destId="{0A09F347-F96B-42AF-AECB-B2C562DA3919}" srcOrd="3" destOrd="0" parTransId="{C3A7F526-3D5C-4292-9142-CE35200BA891}" sibTransId="{0A88AB8F-0462-4029-B8EB-6CC4D14E1541}"/>
    <dgm:cxn modelId="{B1BC026D-F8A4-4C50-960C-D03853476DF4}" type="presOf" srcId="{47C3692D-AD0B-41D4-8D6D-5B32BCC74C4A}" destId="{94BEAEDF-EC20-4DE7-8815-85B7668E29B5}" srcOrd="0" destOrd="0" presId="urn:microsoft.com/office/officeart/2005/8/layout/cycle6#4"/>
    <dgm:cxn modelId="{5F9E8024-901E-4F7F-8D3C-56C3713661DF}" srcId="{47C3692D-AD0B-41D4-8D6D-5B32BCC74C4A}" destId="{21DE6E21-D55C-437F-8CAC-D7DC5DE1E4A5}" srcOrd="2" destOrd="0" parTransId="{24F88E4E-9463-4334-9B92-24B1EEB298BA}" sibTransId="{7B8ABEFD-DFA3-4198-9345-263635BACB9A}"/>
    <dgm:cxn modelId="{C9B01280-FBDD-421A-B549-A905524B7114}" type="presOf" srcId="{08ABA0A3-D69A-42A1-AA2B-956FE2C0C3A9}" destId="{768FAC99-8E96-47B4-B61E-B1456D64F534}" srcOrd="0" destOrd="0" presId="urn:microsoft.com/office/officeart/2005/8/layout/cycle6#4"/>
    <dgm:cxn modelId="{CA5B733D-871F-48ED-A54C-EDC23492566F}" type="presOf" srcId="{2B3CD07E-9FE7-47BF-BCBC-8FB16139FAB9}" destId="{AF39D872-BD29-4D31-A03E-7807894988D0}" srcOrd="0" destOrd="0" presId="urn:microsoft.com/office/officeart/2005/8/layout/cycle6#4"/>
    <dgm:cxn modelId="{4D02A6D1-8620-408D-9320-5A49D7A74169}" type="presOf" srcId="{F6533AF3-B1D2-475D-B344-240ED8F78C53}" destId="{E9EA01BB-CC04-45E8-BB0B-40F2172E44DD}" srcOrd="0" destOrd="0" presId="urn:microsoft.com/office/officeart/2005/8/layout/cycle6#4"/>
    <dgm:cxn modelId="{3C8C620D-EEAD-49F7-94AE-22D3A45F8204}" type="presOf" srcId="{5B32AAF3-88A0-4EB5-8B11-706346658871}" destId="{3B63C073-FCCD-43ED-A4BD-2687E392CDC1}" srcOrd="0" destOrd="0" presId="urn:microsoft.com/office/officeart/2005/8/layout/cycle6#4"/>
    <dgm:cxn modelId="{B26DE801-10FB-493C-8364-93AECBB279A3}" srcId="{47C3692D-AD0B-41D4-8D6D-5B32BCC74C4A}" destId="{5D736770-BC51-4A44-A926-4B490F7B61C0}" srcOrd="8" destOrd="0" parTransId="{FAAB2D3A-051C-4B6A-B539-5B723F2B80B2}" sibTransId="{DBAA0843-7E7F-46F0-9A3F-0FAC634D21F8}"/>
    <dgm:cxn modelId="{98BAC980-7F46-4344-BAAC-D700731E5FBE}" type="presOf" srcId="{7B8ABEFD-DFA3-4198-9345-263635BACB9A}" destId="{73F2CC56-5F35-4BF6-A929-4B7C18CF7680}" srcOrd="0" destOrd="0" presId="urn:microsoft.com/office/officeart/2005/8/layout/cycle6#4"/>
    <dgm:cxn modelId="{D6B6C960-50B4-4235-8903-AF121D413CC2}" srcId="{47C3692D-AD0B-41D4-8D6D-5B32BCC74C4A}" destId="{F6533AF3-B1D2-475D-B344-240ED8F78C53}" srcOrd="1" destOrd="0" parTransId="{66AC5F8E-58CF-4E2A-9530-48D807217E0D}" sibTransId="{2D2C25A1-F95A-43D7-8F9E-D01D6A8B986E}"/>
    <dgm:cxn modelId="{7FD8F709-9975-43A6-96BE-6EE61865CB0E}" type="presOf" srcId="{0A88AB8F-0462-4029-B8EB-6CC4D14E1541}" destId="{38015DF3-2B47-4615-9754-05F8B09462A9}" srcOrd="0" destOrd="0" presId="urn:microsoft.com/office/officeart/2005/8/layout/cycle6#4"/>
    <dgm:cxn modelId="{3483C0EE-4703-479E-90BA-E4850FDB8A8F}" type="presOf" srcId="{C98FEDB2-4D83-4196-8295-31A47524FA58}" destId="{788DD25F-8579-4585-879D-C4D2CC19C716}" srcOrd="0" destOrd="0" presId="urn:microsoft.com/office/officeart/2005/8/layout/cycle6#4"/>
    <dgm:cxn modelId="{242CF16A-49A6-46E2-838C-15085FE6F319}" srcId="{47C3692D-AD0B-41D4-8D6D-5B32BCC74C4A}" destId="{2B3CD07E-9FE7-47BF-BCBC-8FB16139FAB9}" srcOrd="7" destOrd="0" parTransId="{C6EB7DE8-1BF9-44C1-BFD4-6FBD1BCA159D}" sibTransId="{C98FEDB2-4D83-4196-8295-31A47524FA58}"/>
    <dgm:cxn modelId="{0778DDDC-B2BE-4A1D-A90E-B3A541A524DB}" type="presOf" srcId="{2D2C25A1-F95A-43D7-8F9E-D01D6A8B986E}" destId="{111584DC-ECF9-4737-BAFC-EB36A629BEDD}" srcOrd="0" destOrd="0" presId="urn:microsoft.com/office/officeart/2005/8/layout/cycle6#4"/>
    <dgm:cxn modelId="{A6FD301C-872F-487E-82E7-36CF2BF7865C}" type="presOf" srcId="{F08346EB-EC01-47D2-9EB9-51C672870DD4}" destId="{C9CA3A7E-7345-4E21-834C-28C71CB0E483}" srcOrd="0" destOrd="0" presId="urn:microsoft.com/office/officeart/2005/8/layout/cycle6#4"/>
    <dgm:cxn modelId="{73239815-5F1B-4397-AD0D-31C45FC497FF}" srcId="{47C3692D-AD0B-41D4-8D6D-5B32BCC74C4A}" destId="{08ABA0A3-D69A-42A1-AA2B-956FE2C0C3A9}" srcOrd="0" destOrd="0" parTransId="{5917D0D7-27B3-4A3E-9115-651A69070E61}" sibTransId="{C4654551-1C71-482C-855E-53DBD2309C35}"/>
    <dgm:cxn modelId="{48CCD36F-5CD4-4049-BA08-5607BE19BBA6}" type="presOf" srcId="{6CDD4B30-30B5-49FE-B844-CB170B77D100}" destId="{3B0352D9-C093-41E2-95A2-0F9EF1F10305}" srcOrd="0" destOrd="0" presId="urn:microsoft.com/office/officeart/2005/8/layout/cycle6#4"/>
    <dgm:cxn modelId="{C37D989A-CF9E-4E9C-861C-2FDB59C971B7}" type="presOf" srcId="{C4654551-1C71-482C-855E-53DBD2309C35}" destId="{68DED423-3802-4EA7-BD05-86A8EF7EC60C}" srcOrd="0" destOrd="0" presId="urn:microsoft.com/office/officeart/2005/8/layout/cycle6#4"/>
    <dgm:cxn modelId="{8C7C1D79-AEE7-4708-8615-5069343ED4BE}" type="presOf" srcId="{42BD7C75-63CC-4C54-8EA4-95C73FB08446}" destId="{7DC72E00-B1D2-4633-840A-3EA77EA8851F}" srcOrd="0" destOrd="0" presId="urn:microsoft.com/office/officeart/2005/8/layout/cycle6#4"/>
    <dgm:cxn modelId="{65004838-85FA-4136-9972-54E2CDA4A6DE}" type="presOf" srcId="{0A09F347-F96B-42AF-AECB-B2C562DA3919}" destId="{D38DE846-18B8-4DFD-906F-A41916080D6C}" srcOrd="0" destOrd="0" presId="urn:microsoft.com/office/officeart/2005/8/layout/cycle6#4"/>
    <dgm:cxn modelId="{AF45C461-4777-4AD2-BA8A-2FFD4BE42686}" type="presOf" srcId="{5D736770-BC51-4A44-A926-4B490F7B61C0}" destId="{55466155-11FB-4B59-8E0C-06A343F7A810}" srcOrd="0" destOrd="0" presId="urn:microsoft.com/office/officeart/2005/8/layout/cycle6#4"/>
    <dgm:cxn modelId="{B965726E-F1B2-41F2-8195-3D6F855FCE73}" srcId="{47C3692D-AD0B-41D4-8D6D-5B32BCC74C4A}" destId="{5B32AAF3-88A0-4EB5-8B11-706346658871}" srcOrd="4" destOrd="0" parTransId="{60275F26-F8EE-4D39-A3C5-F9EA0E1C413A}" sibTransId="{6CDD4B30-30B5-49FE-B844-CB170B77D100}"/>
    <dgm:cxn modelId="{B62D9617-3002-40C6-B41D-5F85FE7A467E}" type="presParOf" srcId="{94BEAEDF-EC20-4DE7-8815-85B7668E29B5}" destId="{768FAC99-8E96-47B4-B61E-B1456D64F534}" srcOrd="0" destOrd="0" presId="urn:microsoft.com/office/officeart/2005/8/layout/cycle6#4"/>
    <dgm:cxn modelId="{9E59F70C-F695-4CE8-8D58-8B3929236E40}" type="presParOf" srcId="{94BEAEDF-EC20-4DE7-8815-85B7668E29B5}" destId="{61879147-A9D2-4151-BBDD-6E28EF5CF39E}" srcOrd="1" destOrd="0" presId="urn:microsoft.com/office/officeart/2005/8/layout/cycle6#4"/>
    <dgm:cxn modelId="{EC92A25F-D7C3-4435-BAC6-9A054DA6BCCE}" type="presParOf" srcId="{94BEAEDF-EC20-4DE7-8815-85B7668E29B5}" destId="{68DED423-3802-4EA7-BD05-86A8EF7EC60C}" srcOrd="2" destOrd="0" presId="urn:microsoft.com/office/officeart/2005/8/layout/cycle6#4"/>
    <dgm:cxn modelId="{B2D321BA-82F1-4664-83B2-424528E7B86B}" type="presParOf" srcId="{94BEAEDF-EC20-4DE7-8815-85B7668E29B5}" destId="{E9EA01BB-CC04-45E8-BB0B-40F2172E44DD}" srcOrd="3" destOrd="0" presId="urn:microsoft.com/office/officeart/2005/8/layout/cycle6#4"/>
    <dgm:cxn modelId="{2FFE2E60-0973-482D-A5EA-2D561583463C}" type="presParOf" srcId="{94BEAEDF-EC20-4DE7-8815-85B7668E29B5}" destId="{FD770B01-2E25-4F5C-A3D6-4D855984ED67}" srcOrd="4" destOrd="0" presId="urn:microsoft.com/office/officeart/2005/8/layout/cycle6#4"/>
    <dgm:cxn modelId="{201BC44A-BF4F-47A6-A206-B18863648D7A}" type="presParOf" srcId="{94BEAEDF-EC20-4DE7-8815-85B7668E29B5}" destId="{111584DC-ECF9-4737-BAFC-EB36A629BEDD}" srcOrd="5" destOrd="0" presId="urn:microsoft.com/office/officeart/2005/8/layout/cycle6#4"/>
    <dgm:cxn modelId="{7D7B60C2-8F43-4970-BF36-3CF73069A4C2}" type="presParOf" srcId="{94BEAEDF-EC20-4DE7-8815-85B7668E29B5}" destId="{54CDF71C-2806-4BD6-AAE2-2F5C5BA7DA0A}" srcOrd="6" destOrd="0" presId="urn:microsoft.com/office/officeart/2005/8/layout/cycle6#4"/>
    <dgm:cxn modelId="{5678B362-3C2E-4378-B705-1908ACBA3306}" type="presParOf" srcId="{94BEAEDF-EC20-4DE7-8815-85B7668E29B5}" destId="{B45FC870-FE9C-4A54-9826-A420AEE25062}" srcOrd="7" destOrd="0" presId="urn:microsoft.com/office/officeart/2005/8/layout/cycle6#4"/>
    <dgm:cxn modelId="{59342AED-7E25-4996-A38B-8FCBC714E21F}" type="presParOf" srcId="{94BEAEDF-EC20-4DE7-8815-85B7668E29B5}" destId="{73F2CC56-5F35-4BF6-A929-4B7C18CF7680}" srcOrd="8" destOrd="0" presId="urn:microsoft.com/office/officeart/2005/8/layout/cycle6#4"/>
    <dgm:cxn modelId="{5A83D86F-3983-4D0F-9BA2-E4517E5E13E7}" type="presParOf" srcId="{94BEAEDF-EC20-4DE7-8815-85B7668E29B5}" destId="{D38DE846-18B8-4DFD-906F-A41916080D6C}" srcOrd="9" destOrd="0" presId="urn:microsoft.com/office/officeart/2005/8/layout/cycle6#4"/>
    <dgm:cxn modelId="{537792C5-3763-4CDC-8D89-2CA13E1F3C9F}" type="presParOf" srcId="{94BEAEDF-EC20-4DE7-8815-85B7668E29B5}" destId="{C3D0032C-ED1C-4714-AE9D-3E5404BD2EC3}" srcOrd="10" destOrd="0" presId="urn:microsoft.com/office/officeart/2005/8/layout/cycle6#4"/>
    <dgm:cxn modelId="{0CC9172F-86E1-4476-9D90-2BE075F4FE85}" type="presParOf" srcId="{94BEAEDF-EC20-4DE7-8815-85B7668E29B5}" destId="{38015DF3-2B47-4615-9754-05F8B09462A9}" srcOrd="11" destOrd="0" presId="urn:microsoft.com/office/officeart/2005/8/layout/cycle6#4"/>
    <dgm:cxn modelId="{35E236A7-0D7F-43F6-97A2-34167F2ED603}" type="presParOf" srcId="{94BEAEDF-EC20-4DE7-8815-85B7668E29B5}" destId="{3B63C073-FCCD-43ED-A4BD-2687E392CDC1}" srcOrd="12" destOrd="0" presId="urn:microsoft.com/office/officeart/2005/8/layout/cycle6#4"/>
    <dgm:cxn modelId="{CE9627C7-1983-49F2-988F-ADEC1EE45EB4}" type="presParOf" srcId="{94BEAEDF-EC20-4DE7-8815-85B7668E29B5}" destId="{29F93D5A-DF11-4F58-BC67-0ECB23FA3EC8}" srcOrd="13" destOrd="0" presId="urn:microsoft.com/office/officeart/2005/8/layout/cycle6#4"/>
    <dgm:cxn modelId="{0B5283A7-B748-468C-933B-3D1B113B5B58}" type="presParOf" srcId="{94BEAEDF-EC20-4DE7-8815-85B7668E29B5}" destId="{3B0352D9-C093-41E2-95A2-0F9EF1F10305}" srcOrd="14" destOrd="0" presId="urn:microsoft.com/office/officeart/2005/8/layout/cycle6#4"/>
    <dgm:cxn modelId="{8BE4E061-BB74-4934-939D-388ABD9531B3}" type="presParOf" srcId="{94BEAEDF-EC20-4DE7-8815-85B7668E29B5}" destId="{7DC72E00-B1D2-4633-840A-3EA77EA8851F}" srcOrd="15" destOrd="0" presId="urn:microsoft.com/office/officeart/2005/8/layout/cycle6#4"/>
    <dgm:cxn modelId="{3E50802C-732A-42CC-AD38-CF02382E20D2}" type="presParOf" srcId="{94BEAEDF-EC20-4DE7-8815-85B7668E29B5}" destId="{800A9A6B-8B52-439C-81F4-EDF2084DA9AC}" srcOrd="16" destOrd="0" presId="urn:microsoft.com/office/officeart/2005/8/layout/cycle6#4"/>
    <dgm:cxn modelId="{9B06CB93-C68A-4841-92C9-F9BF200E00A8}" type="presParOf" srcId="{94BEAEDF-EC20-4DE7-8815-85B7668E29B5}" destId="{5F780406-8091-4EEF-91B6-5D596CB9CEC4}" srcOrd="17" destOrd="0" presId="urn:microsoft.com/office/officeart/2005/8/layout/cycle6#4"/>
    <dgm:cxn modelId="{38AD5EDD-26B4-4636-AC84-CF909D3734F9}" type="presParOf" srcId="{94BEAEDF-EC20-4DE7-8815-85B7668E29B5}" destId="{C9CA3A7E-7345-4E21-834C-28C71CB0E483}" srcOrd="18" destOrd="0" presId="urn:microsoft.com/office/officeart/2005/8/layout/cycle6#4"/>
    <dgm:cxn modelId="{B61EED2A-B5D7-4E58-AC31-C04C56148F1B}" type="presParOf" srcId="{94BEAEDF-EC20-4DE7-8815-85B7668E29B5}" destId="{61AC006A-9948-498C-88BD-A49FB08D8471}" srcOrd="19" destOrd="0" presId="urn:microsoft.com/office/officeart/2005/8/layout/cycle6#4"/>
    <dgm:cxn modelId="{5F002512-1F42-4C44-AF9F-C24AE808D012}" type="presParOf" srcId="{94BEAEDF-EC20-4DE7-8815-85B7668E29B5}" destId="{41289D86-7B0F-4BA5-AE62-3F3205F2C616}" srcOrd="20" destOrd="0" presId="urn:microsoft.com/office/officeart/2005/8/layout/cycle6#4"/>
    <dgm:cxn modelId="{1A031520-8622-47B8-8139-066E068EB952}" type="presParOf" srcId="{94BEAEDF-EC20-4DE7-8815-85B7668E29B5}" destId="{AF39D872-BD29-4D31-A03E-7807894988D0}" srcOrd="21" destOrd="0" presId="urn:microsoft.com/office/officeart/2005/8/layout/cycle6#4"/>
    <dgm:cxn modelId="{E0B501FD-E943-40D4-8920-52093C5FCBCC}" type="presParOf" srcId="{94BEAEDF-EC20-4DE7-8815-85B7668E29B5}" destId="{A6F25142-9A94-4DCC-89C8-5C1F7BA6C7DC}" srcOrd="22" destOrd="0" presId="urn:microsoft.com/office/officeart/2005/8/layout/cycle6#4"/>
    <dgm:cxn modelId="{067E960B-AE66-4CB3-AE70-8E94A57CD360}" type="presParOf" srcId="{94BEAEDF-EC20-4DE7-8815-85B7668E29B5}" destId="{788DD25F-8579-4585-879D-C4D2CC19C716}" srcOrd="23" destOrd="0" presId="urn:microsoft.com/office/officeart/2005/8/layout/cycle6#4"/>
    <dgm:cxn modelId="{F7278207-446F-476F-99FB-11F7163F9B80}" type="presParOf" srcId="{94BEAEDF-EC20-4DE7-8815-85B7668E29B5}" destId="{55466155-11FB-4B59-8E0C-06A343F7A810}" srcOrd="24" destOrd="0" presId="urn:microsoft.com/office/officeart/2005/8/layout/cycle6#4"/>
    <dgm:cxn modelId="{AA2B020F-3EE9-49F7-890F-EEE89492AF0A}" type="presParOf" srcId="{94BEAEDF-EC20-4DE7-8815-85B7668E29B5}" destId="{F25E54B5-9EB4-439F-A082-89F815D50028}" srcOrd="25" destOrd="0" presId="urn:microsoft.com/office/officeart/2005/8/layout/cycle6#4"/>
    <dgm:cxn modelId="{A56B6C0E-AD4E-4CBE-9A5A-88D871E44B4F}" type="presParOf" srcId="{94BEAEDF-EC20-4DE7-8815-85B7668E29B5}" destId="{EFAC9B22-29B8-4501-8151-9E9A21C3D28D}" srcOrd="26" destOrd="0" presId="urn:microsoft.com/office/officeart/2005/8/layout/cycle6#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581016" cy="4097778"/>
        <a:chOff x="0" y="0"/>
        <a:chExt cx="5581016" cy="4097778"/>
      </a:xfrm>
    </dsp:grpSpPr>
    <dsp:sp modelId="{768FAC99-8E96-47B4-B61E-B1456D64F534}">
      <dsp:nvSpPr>
        <dsp:cNvPr id="3" name="圆角矩形 2"/>
        <dsp:cNvSpPr/>
      </dsp:nvSpPr>
      <dsp:spPr bwMode="white">
        <a:xfrm>
          <a:off x="2417048" y="0"/>
          <a:ext cx="746920" cy="48549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产业云</a:t>
          </a:r>
          <a:endParaRPr lang="en-US" altLang="zh-CN" sz="1200" b="1" dirty="0">
            <a:latin typeface="+mn-ea"/>
            <a:ea typeface="+mn-ea"/>
          </a:endParaRPr>
        </a:p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（蓝源云产）</a:t>
          </a:r>
          <a:endParaRPr sz="900" b="1"/>
        </a:p>
      </dsp:txBody>
      <dsp:txXfrm>
        <a:off x="2417048" y="0"/>
        <a:ext cx="746920" cy="485498"/>
      </dsp:txXfrm>
    </dsp:sp>
    <dsp:sp modelId="{68DED423-3802-4EA7-BD05-86A8EF7EC60C}">
      <dsp:nvSpPr>
        <dsp:cNvPr id="4" name="弧形 3"/>
        <dsp:cNvSpPr/>
      </dsp:nvSpPr>
      <dsp:spPr bwMode="white">
        <a:xfrm>
          <a:off x="928213" y="242749"/>
          <a:ext cx="3724590" cy="3724590"/>
        </a:xfrm>
        <a:prstGeom prst="arc">
          <a:avLst>
            <a:gd name="adj1" fmla="val 16908725"/>
            <a:gd name="adj2" fmla="val 18341695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213" y="242749"/>
        <a:ext cx="3724590" cy="3724590"/>
      </dsp:txXfrm>
    </dsp:sp>
    <dsp:sp modelId="{E9EA01BB-CC04-45E8-BB0B-40F2172E44DD}">
      <dsp:nvSpPr>
        <dsp:cNvPr id="5" name="圆角矩形 4"/>
        <dsp:cNvSpPr/>
      </dsp:nvSpPr>
      <dsp:spPr bwMode="white">
        <a:xfrm>
          <a:off x="3790791" y="597244"/>
          <a:ext cx="746920" cy="48549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科技云</a:t>
          </a:r>
          <a:endParaRPr lang="en-US" altLang="zh-CN" sz="1200" b="1" dirty="0">
            <a:latin typeface="+mn-ea"/>
            <a:ea typeface="+mn-ea"/>
          </a:endParaRPr>
        </a:p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（蓝源云科）</a:t>
          </a:r>
          <a:endParaRPr sz="900" b="1"/>
        </a:p>
      </dsp:txBody>
      <dsp:txXfrm>
        <a:off x="3790791" y="597244"/>
        <a:ext cx="746920" cy="485498"/>
      </dsp:txXfrm>
    </dsp:sp>
    <dsp:sp modelId="{111584DC-ECF9-4737-BAFC-EB36A629BEDD}">
      <dsp:nvSpPr>
        <dsp:cNvPr id="6" name="弧形 5"/>
        <dsp:cNvSpPr/>
      </dsp:nvSpPr>
      <dsp:spPr bwMode="white">
        <a:xfrm>
          <a:off x="928213" y="242749"/>
          <a:ext cx="3724590" cy="3724590"/>
        </a:xfrm>
        <a:prstGeom prst="arc">
          <a:avLst>
            <a:gd name="adj1" fmla="val 19611667"/>
            <a:gd name="adj2" fmla="val 20528770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213" y="242749"/>
        <a:ext cx="3724590" cy="3724590"/>
      </dsp:txXfrm>
    </dsp:sp>
    <dsp:sp modelId="{54CDF71C-2806-4BD6-AAE2-2F5C5BA7DA0A}">
      <dsp:nvSpPr>
        <dsp:cNvPr id="7" name="圆角矩形 6"/>
        <dsp:cNvSpPr/>
      </dsp:nvSpPr>
      <dsp:spPr bwMode="white">
        <a:xfrm>
          <a:off x="4251051" y="1538911"/>
          <a:ext cx="746920" cy="48549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金融云</a:t>
          </a:r>
          <a:endParaRPr lang="en-US" altLang="zh-CN" sz="1200" b="1" dirty="0">
            <a:latin typeface="+mn-ea"/>
            <a:ea typeface="+mn-ea"/>
          </a:endParaRPr>
        </a:p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（蓝源云金）</a:t>
          </a:r>
          <a:endParaRPr sz="900" b="1"/>
        </a:p>
      </dsp:txBody>
      <dsp:txXfrm>
        <a:off x="4251051" y="1538911"/>
        <a:ext cx="746920" cy="485498"/>
      </dsp:txXfrm>
    </dsp:sp>
    <dsp:sp modelId="{73F2CC56-5F35-4BF6-A929-4B7C18CF7680}">
      <dsp:nvSpPr>
        <dsp:cNvPr id="8" name="弧形 7"/>
        <dsp:cNvSpPr/>
      </dsp:nvSpPr>
      <dsp:spPr bwMode="white">
        <a:xfrm>
          <a:off x="928213" y="242749"/>
          <a:ext cx="3724590" cy="3724590"/>
        </a:xfrm>
        <a:prstGeom prst="arc">
          <a:avLst>
            <a:gd name="adj1" fmla="val 21462257"/>
            <a:gd name="adj2" fmla="val 955445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213" y="242749"/>
        <a:ext cx="3724590" cy="3724590"/>
      </dsp:txXfrm>
    </dsp:sp>
    <dsp:sp modelId="{D38DE846-18B8-4DFD-906F-A41916080D6C}">
      <dsp:nvSpPr>
        <dsp:cNvPr id="9" name="圆角矩形 8"/>
        <dsp:cNvSpPr/>
      </dsp:nvSpPr>
      <dsp:spPr bwMode="white">
        <a:xfrm>
          <a:off x="4166145" y="2621798"/>
          <a:ext cx="746920" cy="48549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人才云</a:t>
          </a:r>
          <a:endParaRPr lang="en-US" altLang="zh-CN" sz="1200" b="1" dirty="0">
            <a:latin typeface="+mn-ea"/>
            <a:ea typeface="+mn-ea"/>
          </a:endParaRPr>
        </a:p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（蓝源云才）</a:t>
          </a:r>
          <a:endParaRPr sz="900" b="1"/>
        </a:p>
      </dsp:txBody>
      <dsp:txXfrm>
        <a:off x="4166145" y="2621798"/>
        <a:ext cx="746920" cy="485498"/>
      </dsp:txXfrm>
    </dsp:sp>
    <dsp:sp modelId="{38015DF3-2B47-4615-9754-05F8B09462A9}">
      <dsp:nvSpPr>
        <dsp:cNvPr id="10" name="弧形 9"/>
        <dsp:cNvSpPr/>
      </dsp:nvSpPr>
      <dsp:spPr bwMode="white">
        <a:xfrm>
          <a:off x="928213" y="242749"/>
          <a:ext cx="3724590" cy="3724590"/>
        </a:xfrm>
        <a:prstGeom prst="arc">
          <a:avLst>
            <a:gd name="adj1" fmla="val 1964200"/>
            <a:gd name="adj2" fmla="val 3003566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213" y="242749"/>
        <a:ext cx="3724590" cy="3724590"/>
      </dsp:txXfrm>
    </dsp:sp>
    <dsp:sp modelId="{3B63C073-FCCD-43ED-A4BD-2687E392CDC1}">
      <dsp:nvSpPr>
        <dsp:cNvPr id="11" name="圆角矩形 10"/>
        <dsp:cNvSpPr/>
      </dsp:nvSpPr>
      <dsp:spPr bwMode="white">
        <a:xfrm>
          <a:off x="3311462" y="3536568"/>
          <a:ext cx="746920" cy="48549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党建云</a:t>
          </a:r>
          <a:endParaRPr lang="en-US" altLang="zh-CN" sz="1200" b="1" dirty="0">
            <a:latin typeface="+mn-ea"/>
            <a:ea typeface="+mn-ea"/>
          </a:endParaRPr>
        </a:p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（蓝源红网）</a:t>
          </a:r>
          <a:endParaRPr sz="900" b="1"/>
        </a:p>
      </dsp:txBody>
      <dsp:txXfrm>
        <a:off x="3311462" y="3536568"/>
        <a:ext cx="746920" cy="485498"/>
      </dsp:txXfrm>
    </dsp:sp>
    <dsp:sp modelId="{3B0352D9-C093-41E2-95A2-0F9EF1F10305}">
      <dsp:nvSpPr>
        <dsp:cNvPr id="12" name="弧形 11"/>
        <dsp:cNvSpPr/>
      </dsp:nvSpPr>
      <dsp:spPr bwMode="white">
        <a:xfrm>
          <a:off x="928213" y="242749"/>
          <a:ext cx="3724590" cy="3724590"/>
        </a:xfrm>
        <a:prstGeom prst="arc">
          <a:avLst>
            <a:gd name="adj1" fmla="val 4443372"/>
            <a:gd name="adj2" fmla="val 6211841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213" y="242749"/>
        <a:ext cx="3724590" cy="3724590"/>
      </dsp:txXfrm>
    </dsp:sp>
    <dsp:sp modelId="{7DC72E00-B1D2-4633-840A-3EA77EA8851F}">
      <dsp:nvSpPr>
        <dsp:cNvPr id="13" name="圆角矩形 12"/>
        <dsp:cNvSpPr/>
      </dsp:nvSpPr>
      <dsp:spPr bwMode="white">
        <a:xfrm>
          <a:off x="1598376" y="3546638"/>
          <a:ext cx="746920" cy="48549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园区云</a:t>
          </a:r>
          <a:endParaRPr lang="en-US" altLang="zh-CN" sz="1200" b="1" dirty="0">
            <a:latin typeface="+mn-ea"/>
            <a:ea typeface="+mn-ea"/>
          </a:endParaRPr>
        </a:p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（蓝源云园）</a:t>
          </a:r>
          <a:endParaRPr sz="900" b="1"/>
        </a:p>
      </dsp:txBody>
      <dsp:txXfrm>
        <a:off x="1598376" y="3546638"/>
        <a:ext cx="746920" cy="485498"/>
      </dsp:txXfrm>
    </dsp:sp>
    <dsp:sp modelId="{5F780406-8091-4EEF-91B6-5D596CB9CEC4}">
      <dsp:nvSpPr>
        <dsp:cNvPr id="14" name="弧形 13"/>
        <dsp:cNvSpPr/>
      </dsp:nvSpPr>
      <dsp:spPr bwMode="white">
        <a:xfrm>
          <a:off x="928213" y="242749"/>
          <a:ext cx="3724590" cy="3724590"/>
        </a:xfrm>
        <a:prstGeom prst="arc">
          <a:avLst>
            <a:gd name="adj1" fmla="val 7768172"/>
            <a:gd name="adj2" fmla="val 8900778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213" y="242749"/>
        <a:ext cx="3724590" cy="3724590"/>
      </dsp:txXfrm>
    </dsp:sp>
    <dsp:sp modelId="{C9CA3A7E-7345-4E21-834C-28C71CB0E483}">
      <dsp:nvSpPr>
        <dsp:cNvPr id="15" name="圆角矩形 14"/>
        <dsp:cNvSpPr/>
      </dsp:nvSpPr>
      <dsp:spPr bwMode="white">
        <a:xfrm>
          <a:off x="678048" y="2591514"/>
          <a:ext cx="746920" cy="48549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财税云</a:t>
          </a:r>
          <a:endParaRPr lang="en-US" altLang="zh-CN" sz="1200" b="1" dirty="0">
            <a:latin typeface="+mn-ea"/>
            <a:ea typeface="+mn-ea"/>
          </a:endParaRPr>
        </a:p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（蓝源云财）</a:t>
          </a:r>
          <a:endParaRPr sz="900" b="1"/>
        </a:p>
      </dsp:txBody>
      <dsp:txXfrm>
        <a:off x="678048" y="2591514"/>
        <a:ext cx="746920" cy="485498"/>
      </dsp:txXfrm>
    </dsp:sp>
    <dsp:sp modelId="{41289D86-7B0F-4BA5-AE62-3F3205F2C616}">
      <dsp:nvSpPr>
        <dsp:cNvPr id="16" name="弧形 15"/>
        <dsp:cNvSpPr/>
      </dsp:nvSpPr>
      <dsp:spPr bwMode="white">
        <a:xfrm>
          <a:off x="928213" y="242749"/>
          <a:ext cx="3724590" cy="3724590"/>
        </a:xfrm>
        <a:prstGeom prst="arc">
          <a:avLst>
            <a:gd name="adj1" fmla="val 9902024"/>
            <a:gd name="adj2" fmla="val 10938322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213" y="242749"/>
        <a:ext cx="3724590" cy="3724590"/>
      </dsp:txXfrm>
    </dsp:sp>
    <dsp:sp modelId="{AF39D872-BD29-4D31-A03E-7807894988D0}">
      <dsp:nvSpPr>
        <dsp:cNvPr id="17" name="圆角矩形 16"/>
        <dsp:cNvSpPr/>
      </dsp:nvSpPr>
      <dsp:spPr bwMode="white">
        <a:xfrm>
          <a:off x="583045" y="1538911"/>
          <a:ext cx="746920" cy="48549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安全云</a:t>
          </a:r>
          <a:endParaRPr lang="en-US" altLang="zh-CN" sz="1200" b="1" dirty="0">
            <a:latin typeface="+mn-ea"/>
            <a:ea typeface="+mn-ea"/>
          </a:endParaRPr>
        </a:p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（蓝源云安）</a:t>
          </a:r>
          <a:endParaRPr sz="900" b="1"/>
        </a:p>
      </dsp:txBody>
      <dsp:txXfrm>
        <a:off x="583045" y="1538911"/>
        <a:ext cx="746920" cy="485498"/>
      </dsp:txXfrm>
    </dsp:sp>
    <dsp:sp modelId="{788DD25F-8579-4585-879D-C4D2CC19C716}">
      <dsp:nvSpPr>
        <dsp:cNvPr id="18" name="弧形 17"/>
        <dsp:cNvSpPr/>
      </dsp:nvSpPr>
      <dsp:spPr bwMode="white">
        <a:xfrm>
          <a:off x="928213" y="242749"/>
          <a:ext cx="3724590" cy="3724590"/>
        </a:xfrm>
        <a:prstGeom prst="arc">
          <a:avLst>
            <a:gd name="adj1" fmla="val 11871565"/>
            <a:gd name="adj2" fmla="val 12821562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213" y="242749"/>
        <a:ext cx="3724590" cy="3724590"/>
      </dsp:txXfrm>
    </dsp:sp>
    <dsp:sp modelId="{55466155-11FB-4B59-8E0C-06A343F7A810}">
      <dsp:nvSpPr>
        <dsp:cNvPr id="19" name="圆角矩形 18"/>
        <dsp:cNvSpPr/>
      </dsp:nvSpPr>
      <dsp:spPr bwMode="white">
        <a:xfrm>
          <a:off x="1013010" y="582094"/>
          <a:ext cx="746920" cy="48549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dirty="0">
              <a:latin typeface="+mn-ea"/>
              <a:ea typeface="+mn-ea"/>
            </a:rPr>
            <a:t>政企云</a:t>
          </a:r>
          <a:endParaRPr lang="en-US" altLang="zh-CN" sz="1200" b="1" dirty="0">
            <a:latin typeface="+mn-ea"/>
            <a:ea typeface="+mn-ea"/>
          </a:endParaRPr>
        </a:p>
        <a:p>
          <a:pPr lvl="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b="1" dirty="0">
              <a:latin typeface="+mn-ea"/>
              <a:ea typeface="+mn-ea"/>
            </a:rPr>
            <a:t>（蓝源云治）</a:t>
          </a:r>
          <a:endParaRPr sz="900" b="1"/>
        </a:p>
      </dsp:txBody>
      <dsp:txXfrm>
        <a:off x="1013010" y="582094"/>
        <a:ext cx="746920" cy="485498"/>
      </dsp:txXfrm>
    </dsp:sp>
    <dsp:sp modelId="{EFAC9B22-29B8-4501-8151-9E9A21C3D28D}">
      <dsp:nvSpPr>
        <dsp:cNvPr id="20" name="弧形 19"/>
        <dsp:cNvSpPr/>
      </dsp:nvSpPr>
      <dsp:spPr bwMode="white">
        <a:xfrm>
          <a:off x="928213" y="242749"/>
          <a:ext cx="3724590" cy="3724590"/>
        </a:xfrm>
        <a:prstGeom prst="arc">
          <a:avLst>
            <a:gd name="adj1" fmla="val 14105937"/>
            <a:gd name="adj2" fmla="val 15491755"/>
          </a:avLst>
        </a:prstGeom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213" y="242749"/>
        <a:ext cx="3724590" cy="372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3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#4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"/>
            <a:ext cx="12192000" cy="685689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6000">
                <a:srgbClr val="042576">
                  <a:alpha val="88000"/>
                </a:srgbClr>
              </a:gs>
              <a:gs pos="96460">
                <a:srgbClr val="002B9B">
                  <a:alpha val="0"/>
                </a:srgbClr>
              </a:gs>
              <a:gs pos="22000">
                <a:srgbClr val="03267F"/>
              </a:gs>
              <a:gs pos="0">
                <a:srgbClr val="002B9B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120C-2988-442F-B7A2-1ED5E9C5E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3183-CCFF-48ED-8B3B-AFE9FAAABB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8" Type="http://schemas.openxmlformats.org/officeDocument/2006/relationships/diagramData" Target="../diagrams/data2.xml"/><Relationship Id="rId7" Type="http://schemas.openxmlformats.org/officeDocument/2006/relationships/tags" Target="../tags/tag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3" Type="http://schemas.openxmlformats.org/officeDocument/2006/relationships/slideLayout" Target="../slideLayouts/slideLayout7.xml"/><Relationship Id="rId12" Type="http://schemas.microsoft.com/office/2007/relationships/diagramDrawing" Target="../diagrams/drawing2.xml"/><Relationship Id="rId11" Type="http://schemas.openxmlformats.org/officeDocument/2006/relationships/diagramColors" Target="../diagrams/colors2.xml"/><Relationship Id="rId10" Type="http://schemas.openxmlformats.org/officeDocument/2006/relationships/diagramQuickStyle" Target="../diagrams/quickStyle2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"/>
            <a:ext cx="12192000" cy="6855791"/>
          </a:xfrm>
          <a:prstGeom prst="rect">
            <a:avLst/>
          </a:prstGeom>
        </p:spPr>
      </p:pic>
      <p:grpSp>
        <p:nvGrpSpPr>
          <p:cNvPr id="415" name="组合 414"/>
          <p:cNvGrpSpPr/>
          <p:nvPr/>
        </p:nvGrpSpPr>
        <p:grpSpPr>
          <a:xfrm>
            <a:off x="3795382" y="3413083"/>
            <a:ext cx="7329839" cy="863833"/>
            <a:chOff x="3795382" y="4337643"/>
            <a:chExt cx="7329839" cy="863833"/>
          </a:xfrm>
        </p:grpSpPr>
        <p:sp>
          <p:nvSpPr>
            <p:cNvPr id="16" name="矩形: 圆角 15"/>
            <p:cNvSpPr/>
            <p:nvPr/>
          </p:nvSpPr>
          <p:spPr>
            <a:xfrm>
              <a:off x="3795382" y="4462908"/>
              <a:ext cx="4978398" cy="34442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7FFFD"/>
                </a:gs>
                <a:gs pos="92000">
                  <a:srgbClr val="002B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pic>
          <p:nvPicPr>
            <p:cNvPr id="412" name="图片 4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21" y="4337643"/>
              <a:ext cx="6858000" cy="863833"/>
            </a:xfrm>
            <a:prstGeom prst="rect">
              <a:avLst/>
            </a:prstGeom>
          </p:spPr>
        </p:pic>
      </p:grpSp>
      <p:grpSp>
        <p:nvGrpSpPr>
          <p:cNvPr id="410" name="组合 409"/>
          <p:cNvGrpSpPr/>
          <p:nvPr/>
        </p:nvGrpSpPr>
        <p:grpSpPr>
          <a:xfrm>
            <a:off x="2809627" y="1268480"/>
            <a:ext cx="6019026" cy="1576705"/>
            <a:chOff x="2685367" y="2121249"/>
            <a:chExt cx="6019026" cy="1576705"/>
          </a:xfrm>
        </p:grpSpPr>
        <p:sp>
          <p:nvSpPr>
            <p:cNvPr id="402" name="矩形 401"/>
            <p:cNvSpPr/>
            <p:nvPr/>
          </p:nvSpPr>
          <p:spPr>
            <a:xfrm>
              <a:off x="2685367" y="2121249"/>
              <a:ext cx="1086533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数</a:t>
              </a:r>
              <a:endParaRPr lang="zh-CN" altLang="en-US" sz="96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03" name="矩形 402"/>
            <p:cNvSpPr/>
            <p:nvPr/>
          </p:nvSpPr>
          <p:spPr>
            <a:xfrm>
              <a:off x="3765659" y="2121249"/>
              <a:ext cx="1086533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字</a:t>
              </a:r>
              <a:endParaRPr lang="zh-CN" altLang="en-US" sz="96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04" name="矩形 403"/>
            <p:cNvSpPr/>
            <p:nvPr/>
          </p:nvSpPr>
          <p:spPr>
            <a:xfrm>
              <a:off x="4702401" y="2121249"/>
              <a:ext cx="1086533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百</a:t>
              </a:r>
              <a:endParaRPr lang="zh-CN" altLang="en-US" sz="96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07" name="矩形 406"/>
            <p:cNvSpPr/>
            <p:nvPr/>
          </p:nvSpPr>
          <p:spPr>
            <a:xfrm>
              <a:off x="5674060" y="2121249"/>
              <a:ext cx="1086533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强</a:t>
              </a:r>
              <a:endParaRPr lang="zh-CN" altLang="en-US" sz="96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08" name="矩形 407"/>
            <p:cNvSpPr/>
            <p:nvPr/>
          </p:nvSpPr>
          <p:spPr>
            <a:xfrm>
              <a:off x="6649817" y="2121249"/>
              <a:ext cx="1086533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城</a:t>
              </a:r>
              <a:endParaRPr lang="zh-CN" altLang="en-US" sz="96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09" name="矩形 408"/>
            <p:cNvSpPr/>
            <p:nvPr/>
          </p:nvSpPr>
          <p:spPr>
            <a:xfrm>
              <a:off x="7617860" y="2129504"/>
              <a:ext cx="1086533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市</a:t>
              </a:r>
              <a:endParaRPr lang="zh-CN" altLang="en-US" sz="96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411" name="图片 4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27" y="2202838"/>
            <a:ext cx="6858000" cy="863833"/>
          </a:xfrm>
          <a:prstGeom prst="rect">
            <a:avLst/>
          </a:prstGeom>
        </p:spPr>
      </p:pic>
      <p:sp>
        <p:nvSpPr>
          <p:cNvPr id="413" name="矩形 412"/>
          <p:cNvSpPr/>
          <p:nvPr/>
        </p:nvSpPr>
        <p:spPr>
          <a:xfrm>
            <a:off x="4671945" y="3501770"/>
            <a:ext cx="33343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b="1" dirty="0">
                <a:solidFill>
                  <a:srgbClr val="07FFFD"/>
                </a:solidFill>
                <a:effectLst/>
                <a:latin typeface="Arial" panose="020B0604020202020204" pitchFamily="34" charset="0"/>
                <a:ea typeface="胡晓波真帅体" panose="02010600030101010101" pitchFamily="2" charset="-122"/>
                <a:cs typeface="Arial" panose="020B0604020202020204" pitchFamily="34" charset="0"/>
                <a:sym typeface="+mn-lt"/>
              </a:rPr>
              <a:t>2022.06.23</a:t>
            </a:r>
            <a:endParaRPr lang="zh-CN" altLang="en-US" b="1" dirty="0">
              <a:solidFill>
                <a:srgbClr val="07FFFD"/>
              </a:solidFill>
              <a:effectLst/>
              <a:latin typeface="Arial" panose="020B0604020202020204" pitchFamily="34" charset="0"/>
              <a:ea typeface="胡晓波真帅体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14" name="矩形 413"/>
          <p:cNvSpPr/>
          <p:nvPr/>
        </p:nvSpPr>
        <p:spPr>
          <a:xfrm>
            <a:off x="3286866" y="5105761"/>
            <a:ext cx="599543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7FFFD"/>
                </a:solidFill>
                <a:effectLst/>
                <a:cs typeface="+mn-ea"/>
                <a:sym typeface="+mn-lt"/>
              </a:rPr>
              <a:t>廖文剑</a:t>
            </a:r>
            <a:r>
              <a:rPr lang="en-US" altLang="zh-CN" sz="2800" b="1" dirty="0">
                <a:solidFill>
                  <a:srgbClr val="07FFFD"/>
                </a:solidFill>
                <a:effectLst/>
                <a:cs typeface="+mn-ea"/>
                <a:sym typeface="+mn-lt"/>
              </a:rPr>
              <a:t> </a:t>
            </a:r>
            <a:endParaRPr lang="en-US" altLang="zh-CN" sz="2800" b="1" dirty="0">
              <a:solidFill>
                <a:srgbClr val="07FFFD"/>
              </a:solidFill>
              <a:effectLst/>
              <a:cs typeface="+mn-ea"/>
              <a:sym typeface="+mn-lt"/>
            </a:endParaRPr>
          </a:p>
          <a:p>
            <a:pPr algn="ctr"/>
            <a:endParaRPr lang="en-US" altLang="zh-CN" sz="2000" b="1" dirty="0">
              <a:solidFill>
                <a:srgbClr val="07FFFD"/>
              </a:solidFill>
              <a:effectLst/>
              <a:cs typeface="+mn-ea"/>
              <a:sym typeface="+mn-lt"/>
            </a:endParaRPr>
          </a:p>
          <a:p>
            <a:pPr algn="ctr"/>
            <a:r>
              <a:rPr lang="zh-CN" altLang="en-US" sz="2000" b="1" dirty="0">
                <a:solidFill>
                  <a:srgbClr val="07FFFD"/>
                </a:solidFill>
                <a:effectLst/>
                <a:ea typeface="宋体" panose="02010600030101010101" pitchFamily="2" charset="-122"/>
                <a:cs typeface="+mn-ea"/>
                <a:sym typeface="+mn-lt"/>
              </a:rPr>
              <a:t>蓝源资本董事局主席</a:t>
            </a:r>
            <a:endParaRPr lang="zh-CN" altLang="en-US" sz="2000" b="1" dirty="0">
              <a:solidFill>
                <a:srgbClr val="07FFFD"/>
              </a:solidFill>
              <a:effectLst/>
              <a:ea typeface="宋体" panose="02010600030101010101" pitchFamily="2" charset="-122"/>
              <a:cs typeface="+mn-ea"/>
              <a:sym typeface="+mn-lt"/>
            </a:endParaRPr>
          </a:p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07FFFD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中民协元宇宙工委常务副会长</a:t>
            </a:r>
            <a:endParaRPr lang="zh-CN" altLang="en-US" sz="2000" b="1" dirty="0">
              <a:solidFill>
                <a:srgbClr val="07FFFD"/>
              </a:solidFill>
              <a:effectLst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79075" y="1264035"/>
            <a:ext cx="1086533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96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榜</a:t>
            </a:r>
            <a:endParaRPr lang="zh-CN" altLang="en-US" sz="96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80000"/>
                    </a:srgbClr>
                  </a:gs>
                </a:gsLst>
                <a:lin ang="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378643" y="343535"/>
            <a:ext cx="3434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蓝源九云创新体系</a:t>
            </a:r>
            <a:endParaRPr lang="zh-CN" altLang="en-US" sz="32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40000"/>
                    </a:srgbClr>
                  </a:gs>
                </a:gsLst>
                <a:lin ang="540000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492066" y="5774171"/>
            <a:ext cx="55810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>
              <a:defRPr/>
            </a:pPr>
            <a:r>
              <a:rPr lang="zh-CN" altLang="en-US" sz="2800" b="1" dirty="0">
                <a:solidFill>
                  <a:srgbClr val="07FFF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</a:rPr>
              <a:t>政府及非政府组织数字化解决方案</a:t>
            </a:r>
            <a:endParaRPr lang="zh-CN" altLang="en-US" sz="2800" b="1" dirty="0">
              <a:solidFill>
                <a:srgbClr val="07FFF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491959" y="1364559"/>
          <a:ext cx="5581016" cy="409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194309" name="表格 13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6357620" y="2840990"/>
          <a:ext cx="5246370" cy="3516705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1798955"/>
                <a:gridCol w="3447415"/>
              </a:tblGrid>
              <a:tr h="370205"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   1 </a:t>
                      </a:r>
                      <a:r>
                        <a:rPr lang="zh-CN" altLang="en-US" sz="1200" u="none" strike="noStrike" dirty="0">
                          <a:effectLst/>
                        </a:rPr>
                        <a:t>产业云（蓝源云产）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zh-CN" altLang="en-US" sz="1200" u="none" strike="noStrike" dirty="0">
                          <a:effectLst/>
                        </a:rPr>
                        <a:t>     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dirty="0">
                          <a:effectLst/>
                        </a:rPr>
                        <a:t> 城市产业链大数据、政府产业智库、链长创新、产业链规划、票财税综合服务平台等</a:t>
                      </a:r>
                      <a:r>
                        <a:rPr lang="en-US" altLang="zh-CN" sz="1000" dirty="0">
                          <a:effectLst/>
                        </a:rPr>
                        <a:t>15</a:t>
                      </a:r>
                      <a:r>
                        <a:rPr lang="zh-CN" altLang="en-US" sz="1000" dirty="0">
                          <a:effectLst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</a:tr>
              <a:tr h="370205"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   2 </a:t>
                      </a:r>
                      <a:r>
                        <a:rPr lang="zh-CN" altLang="en-US" sz="1200" u="none" strike="noStrike" dirty="0">
                          <a:effectLst/>
                        </a:rPr>
                        <a:t>科技云（蓝源云科）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zh-CN" altLang="en-US" sz="1200" u="none" strike="noStrike" dirty="0">
                          <a:effectLst/>
                        </a:rPr>
                        <a:t>     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dirty="0">
                          <a:effectLst/>
                        </a:rPr>
                        <a:t> 高精尖科技成果对接、专精特新小巨人赋能、创新链体系建设等</a:t>
                      </a:r>
                      <a:r>
                        <a:rPr lang="en-US" altLang="zh-CN" sz="1000" dirty="0">
                          <a:effectLst/>
                        </a:rPr>
                        <a:t>3</a:t>
                      </a:r>
                      <a:r>
                        <a:rPr lang="zh-CN" altLang="en-US" sz="1000" dirty="0">
                          <a:effectLst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</a:tr>
              <a:tr h="370205"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   3 </a:t>
                      </a:r>
                      <a:r>
                        <a:rPr lang="zh-CN" altLang="en-US" sz="1200" u="none" strike="noStrike" dirty="0">
                          <a:effectLst/>
                        </a:rPr>
                        <a:t>金融云（蓝源云金）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dirty="0">
                          <a:effectLst/>
                        </a:rPr>
                        <a:t>      城市金融整合服务、政府多层次产业基金等</a:t>
                      </a:r>
                      <a:r>
                        <a:rPr lang="en-US" altLang="zh-CN" sz="1000" dirty="0">
                          <a:effectLst/>
                        </a:rPr>
                        <a:t>2</a:t>
                      </a:r>
                      <a:r>
                        <a:rPr lang="zh-CN" altLang="en-US" sz="1000" dirty="0">
                          <a:effectLst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</a:tr>
              <a:tr h="370205"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   4 </a:t>
                      </a:r>
                      <a:r>
                        <a:rPr lang="zh-CN" altLang="en-US" sz="1200" u="none" strike="noStrike" dirty="0">
                          <a:effectLst/>
                        </a:rPr>
                        <a:t>人才云（蓝源云才）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dirty="0">
                          <a:effectLst/>
                        </a:rPr>
                        <a:t>      就业大脑、产业学堂、产教基地、产教融合数字化等</a:t>
                      </a:r>
                      <a:r>
                        <a:rPr lang="en-US" altLang="zh-CN" sz="1000" dirty="0">
                          <a:effectLst/>
                        </a:rPr>
                        <a:t>4</a:t>
                      </a:r>
                      <a:r>
                        <a:rPr lang="zh-CN" altLang="en-US" sz="1000" dirty="0">
                          <a:effectLst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</a:tr>
              <a:tr h="370205"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   5 </a:t>
                      </a:r>
                      <a:r>
                        <a:rPr lang="zh-CN" altLang="en-US" sz="1200" u="none" strike="noStrike" dirty="0">
                          <a:effectLst/>
                        </a:rPr>
                        <a:t>党建云（蓝源红网）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zh-CN" altLang="en-US" sz="1200" u="none" strike="noStrike" dirty="0">
                          <a:effectLst/>
                        </a:rPr>
                        <a:t>  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dirty="0">
                          <a:effectLst/>
                        </a:rPr>
                        <a:t>    城市党建心连心、党建培训平台等</a:t>
                      </a:r>
                      <a:r>
                        <a:rPr lang="en-US" altLang="zh-CN" sz="1000" dirty="0">
                          <a:effectLst/>
                        </a:rPr>
                        <a:t>2</a:t>
                      </a:r>
                      <a:r>
                        <a:rPr lang="zh-CN" altLang="en-US" sz="1000" dirty="0">
                          <a:effectLst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</a:tr>
              <a:tr h="461645"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   6 </a:t>
                      </a:r>
                      <a:r>
                        <a:rPr lang="zh-CN" altLang="en-US" sz="1200" u="none" strike="noStrike" dirty="0">
                          <a:effectLst/>
                        </a:rPr>
                        <a:t>园区云（蓝源云园）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dirty="0">
                          <a:effectLst/>
                        </a:rPr>
                        <a:t>      产业数字化园区、区块链产业园、城市特色产业园、虚拟产业园等</a:t>
                      </a:r>
                      <a:r>
                        <a:rPr lang="en-US" altLang="zh-CN" sz="1000" dirty="0">
                          <a:effectLst/>
                        </a:rPr>
                        <a:t>4</a:t>
                      </a:r>
                      <a:r>
                        <a:rPr lang="zh-CN" altLang="en-US" sz="1000" dirty="0">
                          <a:effectLst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</a:endParaRPr>
                    </a:p>
                    <a:p>
                      <a:pPr algn="ctr" fontAlgn="ctr">
                        <a:buNone/>
                      </a:pPr>
                      <a:endParaRPr lang="zh-CN" altLang="en-US" sz="10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</a:tr>
              <a:tr h="370205"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   7 </a:t>
                      </a:r>
                      <a:r>
                        <a:rPr lang="zh-CN" altLang="en-US" sz="1200" u="none" strike="noStrike" dirty="0">
                          <a:effectLst/>
                        </a:rPr>
                        <a:t>财税云（蓝源云财）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dirty="0">
                          <a:effectLst/>
                        </a:rPr>
                        <a:t>      政府财税大脑、甬金通、财税数字化解决方案等</a:t>
                      </a:r>
                      <a:r>
                        <a:rPr lang="en-US" altLang="zh-CN" sz="1000" dirty="0">
                          <a:effectLst/>
                        </a:rPr>
                        <a:t>3</a:t>
                      </a:r>
                      <a:r>
                        <a:rPr lang="zh-CN" altLang="en-US" sz="1000" dirty="0">
                          <a:effectLst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</a:tr>
              <a:tr h="370205"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   8 </a:t>
                      </a:r>
                      <a:r>
                        <a:rPr lang="zh-CN" altLang="en-US" sz="1200" u="none" strike="noStrike" dirty="0">
                          <a:effectLst/>
                        </a:rPr>
                        <a:t>安全云（蓝源云安）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dirty="0">
                          <a:effectLst/>
                        </a:rPr>
                        <a:t>      城市产业供应链安全实验室、城市网络安全实验室、 城市安全云软件等</a:t>
                      </a:r>
                      <a:r>
                        <a:rPr lang="en-US" altLang="zh-CN" sz="1000" dirty="0">
                          <a:effectLst/>
                        </a:rPr>
                        <a:t>3</a:t>
                      </a:r>
                      <a:r>
                        <a:rPr lang="zh-CN" altLang="en-US" sz="1000" dirty="0">
                          <a:effectLst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</a:tr>
              <a:tr h="461645">
                <a:tc>
                  <a:txBody>
                    <a:bodyPr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   9 </a:t>
                      </a:r>
                      <a:r>
                        <a:rPr lang="zh-CN" altLang="en-US" sz="1200" u="none" strike="noStrike" dirty="0">
                          <a:effectLst/>
                        </a:rPr>
                        <a:t>政企云（蓝源云治）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dirty="0">
                          <a:effectLst/>
                        </a:rPr>
                        <a:t>      城市数字化治理、招商引资数字化、城市品牌直播、 院士专家市长产业链圆桌会、链长链主链员产业链圆桌会、现代化基金体系建设、城市产联数字化矩阵等</a:t>
                      </a:r>
                      <a:r>
                        <a:rPr lang="en-US" altLang="zh-CN" sz="1000" dirty="0">
                          <a:effectLst/>
                        </a:rPr>
                        <a:t>7</a:t>
                      </a:r>
                      <a:r>
                        <a:rPr lang="zh-CN" altLang="en-US" sz="1000" dirty="0">
                          <a:effectLst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</a:endParaRPr>
                    </a:p>
                  </a:txBody>
                  <a:tcPr marL="4665" marR="4665" marT="4665" marB="0" anchor="ctr"/>
                </a:tc>
              </a:tr>
            </a:tbl>
          </a:graphicData>
        </a:graphic>
      </p:graphicFrame>
      <p:graphicFrame>
        <p:nvGraphicFramePr>
          <p:cNvPr id="4" name="图示 10"/>
          <p:cNvGraphicFramePr/>
          <p:nvPr/>
        </p:nvGraphicFramePr>
        <p:xfrm>
          <a:off x="618959" y="1491559"/>
          <a:ext cx="5581016" cy="409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文本框 11"/>
          <p:cNvSpPr txBox="1"/>
          <p:nvPr/>
        </p:nvSpPr>
        <p:spPr>
          <a:xfrm>
            <a:off x="2855469" y="330954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rgbClr val="007A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</a:rPr>
              <a:t>九朵云</a:t>
            </a:r>
            <a:endParaRPr lang="zh-CN" altLang="en-US" sz="2400" b="1" dirty="0">
              <a:solidFill>
                <a:srgbClr val="007AD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73800" y="1256030"/>
            <a:ext cx="5414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>
              <a:lnSpc>
                <a:spcPct val="125000"/>
              </a:lnSpc>
              <a:extLst>
                <a:ext uri="{35155182-B16C-46BC-9424-99874614C6A1}">
                  <wpsdc:indentchars xmlns:wpsdc="http://www.wps.cn/officeDocument/2017/drawingmlCustomData" val="200" checksum="1077528236"/>
                </a:ext>
              </a:extLst>
            </a:pPr>
            <a:r>
              <a:rPr lang="zh-CN" altLang="en-US" sz="1200" b="1">
                <a:solidFill>
                  <a:schemeClr val="bg1"/>
                </a:solidFill>
              </a:rPr>
              <a:t>针对省、市、县区域特色产业链的关键痛点，围绕产业要素集聚、产业集中度提升和地方政府的产业链规划需求，借鉴蓝源资本“众字辈”系列产业数字化成功案例及华为云、航天云、阿里云、百度云等国内领军机构成功做法，运用蓝源九朵云创新模式构建地方特色的产业链云服务平台，帮助地方政府开展传统产业转型升级顶层设计，打造区域化的产业集群，构建区域、城市现代化产业体系。</a:t>
            </a:r>
            <a:endParaRPr lang="zh-CN" alt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上袭公司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6515" y="493395"/>
            <a:ext cx="1156970" cy="1156970"/>
          </a:xfrm>
          <a:prstGeom prst="ellipse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280920" y="337185"/>
            <a:ext cx="9638030" cy="2014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25000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SXRDC2022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上袭数字大会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304800">
              <a:lnSpc>
                <a:spcPct val="125000"/>
              </a:lnSpc>
            </a:pP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首届数字</a:t>
            </a: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500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金虎榜</a:t>
            </a: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数字城市</a:t>
            </a:r>
            <a:r>
              <a:rPr lang="en-US" altLang="zh-CN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榜单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ctr">
              <a:lnSpc>
                <a:spcPct val="125000"/>
              </a:lnSpc>
            </a:pP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7890" y="1801495"/>
            <a:ext cx="10752455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入榜城市</a:t>
            </a:r>
            <a:r>
              <a:rPr lang="en-US" altLang="zh-C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100</a:t>
            </a:r>
            <a:r>
              <a:rPr lang="zh-CN" alt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榜单</a:t>
            </a:r>
            <a:endParaRPr lang="zh-CN" altLang="en-US" sz="2400" b="1">
              <a:solidFill>
                <a:schemeClr val="accent4">
                  <a:lumMod val="40000"/>
                  <a:lumOff val="6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fontAlgn="auto">
              <a:lnSpc>
                <a:spcPct val="125000"/>
              </a:lnSpc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上海市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北京市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广州市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杭州市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南京市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重庆市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天津市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武汉市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苏州市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宁波市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西安市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东莞市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青岛市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佛山市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济南市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福州市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沈阳市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无锡市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成都市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合肥市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郑州市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贵阳市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惠州市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长沙市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嘉兴市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绍兴市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温州市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中山市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徐州市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淄博市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烟台市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湘潭市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南昌市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泉州市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珠海市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石家庄市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宿迁市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临沂市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金华市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芜湖市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南通市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昆明市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长春市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常州市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潍坊市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威海市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湖州市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丽水市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龙岩市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江门市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哈尔滨市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扬州市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南宁市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兰州市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洛阳市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宜昌市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邵阳市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常德市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绵阳市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唐山市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遵义市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新乡市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东营市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郴州市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漳州市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衡阳市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济宁市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泰安市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沧州市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襄阳市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宜春市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滨州市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泰州市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淮安市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汕头市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呼和浩特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太原市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滁州市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莆田市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柳州市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湛江市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阜阳市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赣州市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岳阳市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盐城市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抚州市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株洲市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周口市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南宁市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揭阳市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海口市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廊坊市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茂名市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镇江市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安阳市</a:t>
            </a:r>
            <a:r>
              <a:rPr lang="en-US" altLang="zh-CN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保定市</a:t>
            </a:r>
            <a:endParaRPr lang="zh-CN" altLang="en-US"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7905" y="4867275"/>
            <a:ext cx="1063244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ct val="125000"/>
              </a:lnSpc>
            </a:pPr>
            <a:r>
              <a:rPr lang="en-US" altLang="zh-C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潜力城市</a:t>
            </a:r>
            <a:r>
              <a:rPr lang="en-US" altLang="zh-C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</a:t>
            </a:r>
            <a:r>
              <a:rPr lang="zh-CN" alt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榜单</a:t>
            </a:r>
            <a:endParaRPr lang="zh-CN" altLang="en-US" sz="2400" b="1">
              <a:solidFill>
                <a:schemeClr val="accent4">
                  <a:lumMod val="40000"/>
                  <a:lumOff val="6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fontAlgn="auto">
              <a:lnSpc>
                <a:spcPct val="125000"/>
              </a:lnSpc>
            </a:pP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鄂尔多斯 汉中市 达州市 连云港市 上饶市 德阳市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蚌埠市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昌吉州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九江市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许昌市 银川市 西宁市 商丘市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德州市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咸阳市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吉安市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南阳市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菏泽市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舟山市</a:t>
            </a:r>
            <a:r>
              <a:rPr lang="en-US"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宿州市</a:t>
            </a:r>
            <a:endParaRPr sz="1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"/>
            <a:ext cx="12192000" cy="6855791"/>
          </a:xfrm>
          <a:prstGeom prst="rect">
            <a:avLst/>
          </a:prstGeom>
        </p:spPr>
      </p:pic>
      <p:grpSp>
        <p:nvGrpSpPr>
          <p:cNvPr id="415" name="组合 414"/>
          <p:cNvGrpSpPr/>
          <p:nvPr/>
        </p:nvGrpSpPr>
        <p:grpSpPr>
          <a:xfrm>
            <a:off x="3812527" y="2997158"/>
            <a:ext cx="7329839" cy="863833"/>
            <a:chOff x="3795382" y="4337643"/>
            <a:chExt cx="7329839" cy="863833"/>
          </a:xfrm>
        </p:grpSpPr>
        <p:sp>
          <p:nvSpPr>
            <p:cNvPr id="16" name="矩形: 圆角 15"/>
            <p:cNvSpPr/>
            <p:nvPr/>
          </p:nvSpPr>
          <p:spPr>
            <a:xfrm>
              <a:off x="3795382" y="4462908"/>
              <a:ext cx="4978398" cy="34442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7FFFD"/>
                </a:gs>
                <a:gs pos="92000">
                  <a:srgbClr val="002B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pic>
          <p:nvPicPr>
            <p:cNvPr id="412" name="图片 4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21" y="4337643"/>
              <a:ext cx="6858000" cy="863833"/>
            </a:xfrm>
            <a:prstGeom prst="rect">
              <a:avLst/>
            </a:prstGeom>
          </p:spPr>
        </p:pic>
      </p:grpSp>
      <p:grpSp>
        <p:nvGrpSpPr>
          <p:cNvPr id="410" name="组合 409"/>
          <p:cNvGrpSpPr/>
          <p:nvPr/>
        </p:nvGrpSpPr>
        <p:grpSpPr>
          <a:xfrm>
            <a:off x="3907543" y="801755"/>
            <a:ext cx="8284210" cy="2959100"/>
            <a:chOff x="2780617" y="730599"/>
            <a:chExt cx="8284210" cy="2959100"/>
          </a:xfrm>
        </p:grpSpPr>
        <p:sp>
          <p:nvSpPr>
            <p:cNvPr id="402" name="矩形 401"/>
            <p:cNvSpPr/>
            <p:nvPr/>
          </p:nvSpPr>
          <p:spPr>
            <a:xfrm>
              <a:off x="2780617" y="730599"/>
              <a:ext cx="828421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合作</a:t>
              </a:r>
              <a:r>
                <a:rPr lang="en-US" altLang="zh-CN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 </a:t>
              </a:r>
              <a:r>
                <a:rPr lang="zh-CN" altLang="en-US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合伙</a:t>
              </a:r>
              <a:r>
                <a:rPr lang="en-US" altLang="zh-CN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 </a:t>
              </a:r>
              <a:r>
                <a:rPr lang="zh-CN" altLang="en-US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融合</a:t>
              </a:r>
              <a:endParaRPr lang="zh-CN" altLang="en-US" sz="48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03" name="矩形 402"/>
            <p:cNvSpPr/>
            <p:nvPr/>
          </p:nvSpPr>
          <p:spPr>
            <a:xfrm>
              <a:off x="2832052" y="1731359"/>
              <a:ext cx="6414135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共创</a:t>
              </a:r>
              <a:r>
                <a:rPr lang="en-US" altLang="zh-CN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 </a:t>
              </a:r>
              <a:r>
                <a:rPr lang="zh-CN" altLang="en-US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共享</a:t>
              </a:r>
              <a:r>
                <a:rPr lang="en-US" altLang="zh-CN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 </a:t>
              </a:r>
              <a:r>
                <a:rPr lang="zh-CN" altLang="en-US" sz="4800" dirty="0">
                  <a:gradFill flip="none" rotWithShape="1">
                    <a:gsLst>
                      <a:gs pos="52000">
                        <a:srgbClr val="07FFFD"/>
                      </a:gs>
                      <a:gs pos="100000">
                        <a:srgbClr val="002B9B">
                          <a:alpha val="80000"/>
                        </a:srgbClr>
                      </a:gs>
                    </a:gsLst>
                    <a:lin ang="0" scaled="1"/>
                    <a:tileRect/>
                  </a:gradFill>
                  <a:latin typeface="江城律动宋" panose="02020700000000000000" pitchFamily="18" charset="-122"/>
                  <a:ea typeface="江城律动宋" panose="02020700000000000000" pitchFamily="18" charset="-122"/>
                  <a:cs typeface="+mn-ea"/>
                  <a:sym typeface="+mn-lt"/>
                </a:rPr>
                <a:t>共赢</a:t>
              </a:r>
              <a:endParaRPr lang="zh-CN" altLang="en-US" sz="48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09" name="矩形 408"/>
            <p:cNvSpPr/>
            <p:nvPr/>
          </p:nvSpPr>
          <p:spPr>
            <a:xfrm>
              <a:off x="6612624" y="2121249"/>
              <a:ext cx="1086533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96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80000"/>
                      </a:srgbClr>
                    </a:gs>
                  </a:gsLst>
                  <a:lin ang="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411" name="图片 4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07" y="3928133"/>
            <a:ext cx="6858000" cy="86383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381513" y="3857778"/>
            <a:ext cx="59954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7FFFD"/>
                </a:solidFill>
                <a:effectLst/>
                <a:ea typeface="宋体" panose="02010600030101010101" pitchFamily="2" charset="-122"/>
                <a:cs typeface="+mn-ea"/>
                <a:sym typeface="+mn-lt"/>
              </a:rPr>
              <a:t>蓝源资本</a:t>
            </a:r>
            <a:r>
              <a:rPr lang="en-US" altLang="zh-CN" sz="2400" dirty="0">
                <a:solidFill>
                  <a:srgbClr val="07FFFD"/>
                </a:solidFill>
                <a:effectLst/>
                <a:cs typeface="+mn-ea"/>
                <a:sym typeface="+mn-lt"/>
              </a:rPr>
              <a:t> </a:t>
            </a:r>
            <a:endParaRPr lang="en-US" altLang="zh-CN" sz="2400" dirty="0">
              <a:solidFill>
                <a:srgbClr val="07FFFD"/>
              </a:solidFill>
              <a:effectLst/>
              <a:cs typeface="+mn-ea"/>
              <a:sym typeface="+mn-lt"/>
            </a:endParaRPr>
          </a:p>
        </p:txBody>
      </p:sp>
      <p:pic>
        <p:nvPicPr>
          <p:cNvPr id="20971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3720" y="4675505"/>
            <a:ext cx="1335405" cy="1267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67" name="矩形 10"/>
          <p:cNvSpPr/>
          <p:nvPr/>
        </p:nvSpPr>
        <p:spPr>
          <a:xfrm>
            <a:off x="278902" y="5943112"/>
            <a:ext cx="2310304" cy="706755"/>
          </a:xfrm>
          <a:prstGeom prst="rect">
            <a:avLst/>
          </a:prstGeom>
        </p:spPr>
        <p:txBody>
          <a:bodyPr wrap="square">
            <a:spAutoFit/>
          </a:bodyPr>
          <a:p>
            <a:pPr defTabSz="914400">
              <a:lnSpc>
                <a:spcPct val="20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联系人：严明利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ct val="20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联系方式：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18058100099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956243" y="343535"/>
            <a:ext cx="6278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数字城市发展趋势</a:t>
            </a:r>
            <a:r>
              <a:rPr lang="en-US" altLang="zh-CN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——</a:t>
            </a:r>
            <a:r>
              <a:rPr lang="zh-CN" altLang="en-US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数字生态化</a:t>
            </a:r>
            <a:endParaRPr lang="zh-CN" altLang="en-US" sz="32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40000"/>
                    </a:srgbClr>
                  </a:gs>
                </a:gsLst>
                <a:lin ang="540000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5480" y="2421890"/>
            <a:ext cx="15462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07FFFD"/>
                </a:solidFill>
              </a:rPr>
              <a:t>产业数字化</a:t>
            </a:r>
            <a:endParaRPr lang="zh-CN" altLang="en-US">
              <a:solidFill>
                <a:srgbClr val="07FFFD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760" y="3230245"/>
            <a:ext cx="16383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07FFFD"/>
                </a:solidFill>
              </a:rPr>
              <a:t>生活数字化</a:t>
            </a:r>
            <a:endParaRPr lang="zh-CN" altLang="en-US">
              <a:solidFill>
                <a:srgbClr val="07FFFD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115" y="4038600"/>
            <a:ext cx="17983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07FFFD"/>
                </a:solidFill>
              </a:rPr>
              <a:t>治理数字化</a:t>
            </a:r>
            <a:endParaRPr lang="zh-CN" altLang="en-US">
              <a:solidFill>
                <a:srgbClr val="07FFFD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37480" y="5928360"/>
            <a:ext cx="1751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7FFFD"/>
                </a:solidFill>
              </a:rPr>
              <a:t>全方面赋能</a:t>
            </a:r>
            <a:endParaRPr lang="zh-CN" altLang="en-US" sz="2400" b="1">
              <a:solidFill>
                <a:srgbClr val="07FFF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85810" y="5928360"/>
            <a:ext cx="1751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7FFFD"/>
                </a:solidFill>
              </a:rPr>
              <a:t>整体性转变</a:t>
            </a:r>
            <a:endParaRPr lang="zh-CN" altLang="en-US" sz="2400" b="1">
              <a:solidFill>
                <a:srgbClr val="07FFFD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7430" y="5928360"/>
            <a:ext cx="1751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7FFFD"/>
                </a:solidFill>
              </a:rPr>
              <a:t>革命性重塑</a:t>
            </a:r>
            <a:endParaRPr lang="zh-CN" altLang="en-US" sz="2400" b="1">
              <a:solidFill>
                <a:srgbClr val="07FFFD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85920" y="1143000"/>
            <a:ext cx="61448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07FFFD"/>
                </a:solidFill>
              </a:rPr>
              <a:t>数字城市</a:t>
            </a:r>
            <a:r>
              <a:rPr lang="en-US" altLang="zh-CN" sz="2000">
                <a:solidFill>
                  <a:srgbClr val="07FFFD"/>
                </a:solidFill>
              </a:rPr>
              <a:t>——</a:t>
            </a:r>
            <a:r>
              <a:rPr lang="zh-CN" altLang="en-US" sz="2000">
                <a:solidFill>
                  <a:srgbClr val="07FFFD"/>
                </a:solidFill>
              </a:rPr>
              <a:t>一个开放的特殊复杂的巨系统</a:t>
            </a:r>
            <a:endParaRPr lang="zh-CN" altLang="en-US" sz="2000">
              <a:solidFill>
                <a:srgbClr val="07FFFD"/>
              </a:solidFill>
            </a:endParaRPr>
          </a:p>
        </p:txBody>
      </p:sp>
      <p:pic>
        <p:nvPicPr>
          <p:cNvPr id="11" name="图片 10" descr="v2-123848c75df042da5b13848ec541b01f_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0245" y="1756410"/>
            <a:ext cx="8056245" cy="374840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11000" y="2569210"/>
            <a:ext cx="1112157" cy="292100"/>
            <a:chOff x="3164795" y="2286000"/>
            <a:chExt cx="1112157" cy="29210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164795" y="2286000"/>
              <a:ext cx="820057" cy="0"/>
            </a:xfrm>
            <a:prstGeom prst="line">
              <a:avLst/>
            </a:pr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984852" y="2286000"/>
              <a:ext cx="292100" cy="292100"/>
            </a:xfrm>
            <a:prstGeom prst="line">
              <a:avLst/>
            </a:pr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flipV="1">
            <a:off x="1967185" y="3984625"/>
            <a:ext cx="1112157" cy="292100"/>
            <a:chOff x="3164795" y="2286000"/>
            <a:chExt cx="1112157" cy="2921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164795" y="2286000"/>
              <a:ext cx="820057" cy="0"/>
            </a:xfrm>
            <a:prstGeom prst="line">
              <a:avLst/>
            </a:pr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984852" y="2286000"/>
              <a:ext cx="292100" cy="292100"/>
            </a:xfrm>
            <a:prstGeom prst="line">
              <a:avLst/>
            </a:pr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接连接符 18"/>
          <p:cNvCxnSpPr/>
          <p:nvPr/>
        </p:nvCxnSpPr>
        <p:spPr>
          <a:xfrm>
            <a:off x="2011000" y="3422650"/>
            <a:ext cx="1045709" cy="0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šḻíḍê"/>
          <p:cNvSpPr/>
          <p:nvPr/>
        </p:nvSpPr>
        <p:spPr bwMode="auto">
          <a:xfrm>
            <a:off x="1815465" y="5858510"/>
            <a:ext cx="496570" cy="43815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gradFill flip="none" rotWithShape="1">
            <a:gsLst>
              <a:gs pos="30000">
                <a:srgbClr val="07FFFD"/>
              </a:gs>
              <a:gs pos="100000">
                <a:srgbClr val="002B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6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îšḻíḍê"/>
          <p:cNvSpPr/>
          <p:nvPr/>
        </p:nvSpPr>
        <p:spPr bwMode="auto">
          <a:xfrm>
            <a:off x="4799330" y="5858510"/>
            <a:ext cx="496570" cy="43815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gradFill flip="none" rotWithShape="1">
            <a:gsLst>
              <a:gs pos="30000">
                <a:srgbClr val="07FFFD"/>
              </a:gs>
              <a:gs pos="100000">
                <a:srgbClr val="002B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6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îšḻíḍê"/>
          <p:cNvSpPr/>
          <p:nvPr/>
        </p:nvSpPr>
        <p:spPr bwMode="auto">
          <a:xfrm>
            <a:off x="7947660" y="5893435"/>
            <a:ext cx="496570" cy="43815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gradFill flip="none" rotWithShape="1">
            <a:gsLst>
              <a:gs pos="30000">
                <a:srgbClr val="07FFFD"/>
              </a:gs>
              <a:gs pos="100000">
                <a:srgbClr val="002B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6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09950" y="1804035"/>
            <a:ext cx="1091565" cy="1206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2346643" y="343535"/>
            <a:ext cx="7498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围绕产业链、部署创新链、构造新价值链</a:t>
            </a:r>
            <a:endParaRPr lang="zh-CN" altLang="en-US" sz="32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40000"/>
                    </a:srgbClr>
                  </a:gs>
                </a:gsLst>
                <a:lin ang="540000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sp>
        <p:nvSpPr>
          <p:cNvPr id="1048904" name="ïşḷïḑê"/>
          <p:cNvSpPr/>
          <p:nvPr>
            <p:custDataLst>
              <p:tags r:id="rId1"/>
            </p:custDataLst>
          </p:nvPr>
        </p:nvSpPr>
        <p:spPr bwMode="auto">
          <a:xfrm>
            <a:off x="647065" y="1758160"/>
            <a:ext cx="5233035" cy="36836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048905" name="îśļîdè"/>
          <p:cNvSpPr/>
          <p:nvPr>
            <p:custDataLst>
              <p:tags r:id="rId2"/>
            </p:custDataLst>
          </p:nvPr>
        </p:nvSpPr>
        <p:spPr bwMode="auto">
          <a:xfrm>
            <a:off x="6519545" y="1758160"/>
            <a:ext cx="4977765" cy="36836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0" algn="l" fontAlgn="auto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endParaRPr lang="en-US" altLang="zh-CN" sz="1400" dirty="0">
              <a:solidFill>
                <a:schemeClr val="bg1"/>
              </a:solidFill>
              <a:latin typeface="+mj-ea"/>
              <a:ea typeface="+mj-ea"/>
              <a:cs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endParaRPr lang="en-US" altLang="zh-CN" sz="1400" dirty="0">
              <a:solidFill>
                <a:schemeClr val="bg1"/>
              </a:solidFill>
              <a:latin typeface="+mj-ea"/>
              <a:ea typeface="+mj-ea"/>
              <a:cs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endParaRPr lang="en-US" altLang="zh-CN" sz="1400" dirty="0">
              <a:solidFill>
                <a:schemeClr val="bg1"/>
              </a:solidFill>
              <a:latin typeface="+mj-ea"/>
              <a:ea typeface="+mj-ea"/>
              <a:cs typeface="微软雅黑" panose="020B0503020204020204" charset="-122"/>
            </a:endParaRPr>
          </a:p>
        </p:txBody>
      </p:sp>
      <p:grpSp>
        <p:nvGrpSpPr>
          <p:cNvPr id="99" name="1ebe7c27-0165-4b38-989f-7d9e1e3d3eac"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96626" y="1442082"/>
            <a:ext cx="10751439" cy="4244829"/>
            <a:chOff x="769049" y="1907458"/>
            <a:chExt cx="10751439" cy="4244829"/>
          </a:xfrm>
        </p:grpSpPr>
        <p:cxnSp>
          <p:nvCxnSpPr>
            <p:cNvPr id="3145755" name="直接连接符 5"/>
            <p:cNvCxnSpPr/>
            <p:nvPr>
              <p:custDataLst>
                <p:tags r:id="rId4"/>
              </p:custDataLst>
            </p:nvPr>
          </p:nvCxnSpPr>
          <p:spPr>
            <a:xfrm flipH="1">
              <a:off x="7644384" y="3858768"/>
              <a:ext cx="327272" cy="941832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6" name="直接连接符 6"/>
            <p:cNvCxnSpPr/>
            <p:nvPr>
              <p:custDataLst>
                <p:tags r:id="rId5"/>
              </p:custDataLst>
            </p:nvPr>
          </p:nvCxnSpPr>
          <p:spPr>
            <a:xfrm flipH="1">
              <a:off x="4104540" y="4843751"/>
              <a:ext cx="291038" cy="876257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7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769049" y="5807156"/>
              <a:ext cx="3357522" cy="0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8" name="直接连接符 8"/>
            <p:cNvCxnSpPr/>
            <p:nvPr>
              <p:custDataLst>
                <p:tags r:id="rId7"/>
              </p:custDataLst>
            </p:nvPr>
          </p:nvCxnSpPr>
          <p:spPr>
            <a:xfrm>
              <a:off x="4395578" y="4841774"/>
              <a:ext cx="3320422" cy="0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9" name="直接连接符 9"/>
            <p:cNvCxnSpPr/>
            <p:nvPr>
              <p:custDataLst>
                <p:tags r:id="rId8"/>
              </p:custDataLst>
            </p:nvPr>
          </p:nvCxnSpPr>
          <p:spPr>
            <a:xfrm>
              <a:off x="7981039" y="3858768"/>
              <a:ext cx="3539449" cy="0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06" name="îşlîďê"/>
            <p:cNvSpPr/>
            <p:nvPr>
              <p:custDataLst>
                <p:tags r:id="rId9"/>
              </p:custDataLst>
            </p:nvPr>
          </p:nvSpPr>
          <p:spPr>
            <a:xfrm>
              <a:off x="1792250" y="5428393"/>
              <a:ext cx="723900" cy="72389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l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625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创新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48907" name="îṧḻïḍé"/>
            <p:cNvSpPr/>
            <p:nvPr>
              <p:custDataLst>
                <p:tags r:id="rId10"/>
              </p:custDataLst>
            </p:nvPr>
          </p:nvSpPr>
          <p:spPr>
            <a:xfrm>
              <a:off x="5449183" y="4487063"/>
              <a:ext cx="723900" cy="72389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l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625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运营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48908" name="iṡlïḓé"/>
            <p:cNvSpPr/>
            <p:nvPr>
              <p:custDataLst>
                <p:tags r:id="rId11"/>
              </p:custDataLst>
            </p:nvPr>
          </p:nvSpPr>
          <p:spPr>
            <a:xfrm>
              <a:off x="9269471" y="3481223"/>
              <a:ext cx="723900" cy="72389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l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625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实施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48909" name="i$ľïḋè"/>
            <p:cNvSpPr txBox="1"/>
            <p:nvPr>
              <p:custDataLst>
                <p:tags r:id="rId12"/>
              </p:custDataLst>
            </p:nvPr>
          </p:nvSpPr>
          <p:spPr>
            <a:xfrm>
              <a:off x="769049" y="2946654"/>
              <a:ext cx="2948940" cy="138303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供应链整合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技术链整合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金融链整合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人才链整合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服务链整合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48910" name="ïṩḻiḍé"/>
            <p:cNvSpPr txBox="1"/>
            <p:nvPr>
              <p:custDataLst>
                <p:tags r:id="rId13"/>
              </p:custDataLst>
            </p:nvPr>
          </p:nvSpPr>
          <p:spPr>
            <a:xfrm>
              <a:off x="769049" y="2197643"/>
              <a:ext cx="2949156" cy="454199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algn="ctr" defTabSz="914400">
                <a:spcBef>
                  <a:spcPct val="0"/>
                </a:spcBef>
              </a:pPr>
              <a:r>
                <a:rPr lang="zh-CN" altLang="en-US" b="1" dirty="0">
                  <a:solidFill>
                    <a:schemeClr val="bg1"/>
                  </a:solidFill>
                </a:rPr>
                <a:t>产业链创新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48911" name="ïṡļiḍé"/>
            <p:cNvSpPr txBox="1"/>
            <p:nvPr>
              <p:custDataLst>
                <p:tags r:id="rId14"/>
              </p:custDataLst>
            </p:nvPr>
          </p:nvSpPr>
          <p:spPr>
            <a:xfrm>
              <a:off x="4336415" y="2651842"/>
              <a:ext cx="2948940" cy="127825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链长：创新性政策支持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链主：负责牵头、市场机制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链员：抱团发展、参与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8912" name="íšḻïďê"/>
            <p:cNvSpPr txBox="1"/>
            <p:nvPr>
              <p:custDataLst>
                <p:tags r:id="rId15"/>
              </p:custDataLst>
            </p:nvPr>
          </p:nvSpPr>
          <p:spPr>
            <a:xfrm>
              <a:off x="4391917" y="1993385"/>
              <a:ext cx="2949156" cy="454199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bg1"/>
                  </a:solidFill>
                </a:rPr>
                <a:t>产业链运营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48913" name="îšḷîḓé"/>
            <p:cNvSpPr txBox="1"/>
            <p:nvPr/>
          </p:nvSpPr>
          <p:spPr>
            <a:xfrm>
              <a:off x="8276439" y="2223442"/>
              <a:ext cx="2948940" cy="74453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产业链组织者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打造产业链整合服务平台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145760" name="直接连接符 19"/>
            <p:cNvCxnSpPr/>
            <p:nvPr>
              <p:custDataLst>
                <p:tags r:id="rId16"/>
              </p:custDataLst>
            </p:nvPr>
          </p:nvCxnSpPr>
          <p:spPr>
            <a:xfrm>
              <a:off x="3846000" y="2124000"/>
              <a:ext cx="0" cy="2610000"/>
            </a:xfrm>
            <a:prstGeom prst="line">
              <a:avLst/>
            </a:prstGeom>
            <a:ln w="3175" cap="rnd">
              <a:solidFill>
                <a:schemeClr val="lt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61" name="直接连接符 20"/>
            <p:cNvCxnSpPr/>
            <p:nvPr>
              <p:custDataLst>
                <p:tags r:id="rId17"/>
              </p:custDataLst>
            </p:nvPr>
          </p:nvCxnSpPr>
          <p:spPr>
            <a:xfrm>
              <a:off x="7735665" y="1907458"/>
              <a:ext cx="0" cy="1759974"/>
            </a:xfrm>
            <a:prstGeom prst="line">
              <a:avLst/>
            </a:prstGeom>
            <a:ln w="3175" cap="rnd">
              <a:solidFill>
                <a:schemeClr val="lt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4827905" y="5155565"/>
            <a:ext cx="554482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“链长制”为整个产业链发声，是引领产业链转型升级和高质量发展的组织机制。习近平总书记指出：“要紧扣产业链供应链部署创新链，不断提升科技支撑能力”。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/>
          <p:cNvCxnSpPr/>
          <p:nvPr/>
        </p:nvCxnSpPr>
        <p:spPr>
          <a:xfrm>
            <a:off x="3199345" y="4452376"/>
            <a:ext cx="5794580" cy="0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5225093" y="3751806"/>
            <a:ext cx="0" cy="704366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837526" y="3751806"/>
            <a:ext cx="387567" cy="0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5853450" y="2063645"/>
            <a:ext cx="0" cy="2392527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6481807" y="2063645"/>
            <a:ext cx="0" cy="2392528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7110164" y="3751805"/>
            <a:ext cx="0" cy="704367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453422" y="2063645"/>
            <a:ext cx="400028" cy="0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4259981" y="3463035"/>
            <a:ext cx="577544" cy="577542"/>
          </a:xfrm>
          <a:prstGeom prst="ellips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871136" y="1776237"/>
            <a:ext cx="577544" cy="577542"/>
          </a:xfrm>
          <a:prstGeom prst="ellips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6479541" y="2065008"/>
            <a:ext cx="399454" cy="0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6878995" y="1776237"/>
            <a:ext cx="577544" cy="577542"/>
          </a:xfrm>
          <a:prstGeom prst="ellips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7497731" y="3463035"/>
            <a:ext cx="577544" cy="577542"/>
          </a:xfrm>
          <a:prstGeom prst="ellips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110164" y="3751806"/>
            <a:ext cx="387567" cy="0"/>
          </a:xfrm>
          <a:prstGeom prst="lin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5051548" y="1954136"/>
            <a:ext cx="215368" cy="215926"/>
            <a:chOff x="3465513" y="5773735"/>
            <a:chExt cx="612775" cy="614362"/>
          </a:xfrm>
          <a:gradFill>
            <a:gsLst>
              <a:gs pos="100000">
                <a:srgbClr val="F297D2"/>
              </a:gs>
              <a:gs pos="1000">
                <a:srgbClr val="97B5FE"/>
              </a:gs>
            </a:gsLst>
            <a:lin ang="5400000" scaled="1"/>
          </a:gradFill>
        </p:grpSpPr>
        <p:sp>
          <p:nvSpPr>
            <p:cNvPr id="58" name="Freeform 128"/>
            <p:cNvSpPr>
              <a:spLocks noEditPoints="1"/>
            </p:cNvSpPr>
            <p:nvPr/>
          </p:nvSpPr>
          <p:spPr bwMode="auto">
            <a:xfrm>
              <a:off x="3465513" y="5773735"/>
              <a:ext cx="612775" cy="614362"/>
            </a:xfrm>
            <a:custGeom>
              <a:avLst/>
              <a:gdLst>
                <a:gd name="T0" fmla="*/ 52 w 163"/>
                <a:gd name="T1" fmla="*/ 28 h 163"/>
                <a:gd name="T2" fmla="*/ 91 w 163"/>
                <a:gd name="T3" fmla="*/ 67 h 163"/>
                <a:gd name="T4" fmla="*/ 93 w 163"/>
                <a:gd name="T5" fmla="*/ 55 h 163"/>
                <a:gd name="T6" fmla="*/ 85 w 163"/>
                <a:gd name="T7" fmla="*/ 32 h 163"/>
                <a:gd name="T8" fmla="*/ 66 w 163"/>
                <a:gd name="T9" fmla="*/ 13 h 163"/>
                <a:gd name="T10" fmla="*/ 16 w 163"/>
                <a:gd name="T11" fmla="*/ 16 h 163"/>
                <a:gd name="T12" fmla="*/ 13 w 163"/>
                <a:gd name="T13" fmla="*/ 66 h 163"/>
                <a:gd name="T14" fmla="*/ 32 w 163"/>
                <a:gd name="T15" fmla="*/ 85 h 163"/>
                <a:gd name="T16" fmla="*/ 67 w 163"/>
                <a:gd name="T17" fmla="*/ 91 h 163"/>
                <a:gd name="T18" fmla="*/ 28 w 163"/>
                <a:gd name="T19" fmla="*/ 52 h 163"/>
                <a:gd name="T20" fmla="*/ 31 w 163"/>
                <a:gd name="T21" fmla="*/ 31 h 163"/>
                <a:gd name="T22" fmla="*/ 52 w 163"/>
                <a:gd name="T23" fmla="*/ 28 h 163"/>
                <a:gd name="T24" fmla="*/ 150 w 163"/>
                <a:gd name="T25" fmla="*/ 97 h 163"/>
                <a:gd name="T26" fmla="*/ 131 w 163"/>
                <a:gd name="T27" fmla="*/ 78 h 163"/>
                <a:gd name="T28" fmla="*/ 108 w 163"/>
                <a:gd name="T29" fmla="*/ 70 h 163"/>
                <a:gd name="T30" fmla="*/ 96 w 163"/>
                <a:gd name="T31" fmla="*/ 72 h 163"/>
                <a:gd name="T32" fmla="*/ 135 w 163"/>
                <a:gd name="T33" fmla="*/ 110 h 163"/>
                <a:gd name="T34" fmla="*/ 132 w 163"/>
                <a:gd name="T35" fmla="*/ 132 h 163"/>
                <a:gd name="T36" fmla="*/ 111 w 163"/>
                <a:gd name="T37" fmla="*/ 135 h 163"/>
                <a:gd name="T38" fmla="*/ 72 w 163"/>
                <a:gd name="T39" fmla="*/ 96 h 163"/>
                <a:gd name="T40" fmla="*/ 78 w 163"/>
                <a:gd name="T41" fmla="*/ 131 h 163"/>
                <a:gd name="T42" fmla="*/ 97 w 163"/>
                <a:gd name="T43" fmla="*/ 150 h 163"/>
                <a:gd name="T44" fmla="*/ 147 w 163"/>
                <a:gd name="T45" fmla="*/ 147 h 163"/>
                <a:gd name="T46" fmla="*/ 150 w 163"/>
                <a:gd name="T47" fmla="*/ 9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" h="163">
                  <a:moveTo>
                    <a:pt x="52" y="28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2" y="63"/>
                    <a:pt x="93" y="59"/>
                    <a:pt x="93" y="55"/>
                  </a:cubicBezTo>
                  <a:cubicBezTo>
                    <a:pt x="94" y="46"/>
                    <a:pt x="91" y="38"/>
                    <a:pt x="85" y="3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3" y="0"/>
                    <a:pt x="30" y="2"/>
                    <a:pt x="16" y="16"/>
                  </a:cubicBezTo>
                  <a:cubicBezTo>
                    <a:pt x="2" y="30"/>
                    <a:pt x="0" y="53"/>
                    <a:pt x="13" y="6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1" y="94"/>
                    <a:pt x="54" y="96"/>
                    <a:pt x="67" y="9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3" y="47"/>
                    <a:pt x="25" y="37"/>
                    <a:pt x="31" y="31"/>
                  </a:cubicBezTo>
                  <a:cubicBezTo>
                    <a:pt x="37" y="25"/>
                    <a:pt x="47" y="23"/>
                    <a:pt x="52" y="28"/>
                  </a:cubicBezTo>
                  <a:close/>
                  <a:moveTo>
                    <a:pt x="150" y="97"/>
                  </a:moveTo>
                  <a:cubicBezTo>
                    <a:pt x="131" y="78"/>
                    <a:pt x="131" y="78"/>
                    <a:pt x="131" y="78"/>
                  </a:cubicBezTo>
                  <a:cubicBezTo>
                    <a:pt x="125" y="72"/>
                    <a:pt x="117" y="69"/>
                    <a:pt x="108" y="70"/>
                  </a:cubicBezTo>
                  <a:cubicBezTo>
                    <a:pt x="104" y="70"/>
                    <a:pt x="100" y="71"/>
                    <a:pt x="96" y="72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40" y="116"/>
                    <a:pt x="138" y="126"/>
                    <a:pt x="132" y="132"/>
                  </a:cubicBezTo>
                  <a:cubicBezTo>
                    <a:pt x="126" y="138"/>
                    <a:pt x="116" y="140"/>
                    <a:pt x="111" y="13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67" y="109"/>
                    <a:pt x="69" y="122"/>
                    <a:pt x="78" y="131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110" y="163"/>
                    <a:pt x="133" y="161"/>
                    <a:pt x="147" y="147"/>
                  </a:cubicBezTo>
                  <a:cubicBezTo>
                    <a:pt x="161" y="133"/>
                    <a:pt x="163" y="110"/>
                    <a:pt x="150" y="97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29"/>
            <p:cNvSpPr/>
            <p:nvPr/>
          </p:nvSpPr>
          <p:spPr bwMode="auto">
            <a:xfrm>
              <a:off x="3654425" y="5962648"/>
              <a:ext cx="239713" cy="244475"/>
            </a:xfrm>
            <a:custGeom>
              <a:avLst/>
              <a:gdLst>
                <a:gd name="T0" fmla="*/ 62 w 64"/>
                <a:gd name="T1" fmla="*/ 48 h 65"/>
                <a:gd name="T2" fmla="*/ 64 w 64"/>
                <a:gd name="T3" fmla="*/ 54 h 65"/>
                <a:gd name="T4" fmla="*/ 61 w 64"/>
                <a:gd name="T5" fmla="*/ 61 h 65"/>
                <a:gd name="T6" fmla="*/ 48 w 64"/>
                <a:gd name="T7" fmla="*/ 62 h 65"/>
                <a:gd name="T8" fmla="*/ 4 w 64"/>
                <a:gd name="T9" fmla="*/ 17 h 65"/>
                <a:gd name="T10" fmla="*/ 5 w 64"/>
                <a:gd name="T11" fmla="*/ 5 h 65"/>
                <a:gd name="T12" fmla="*/ 17 w 64"/>
                <a:gd name="T13" fmla="*/ 4 h 65"/>
                <a:gd name="T14" fmla="*/ 62 w 64"/>
                <a:gd name="T15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5">
                  <a:moveTo>
                    <a:pt x="62" y="48"/>
                  </a:moveTo>
                  <a:cubicBezTo>
                    <a:pt x="63" y="49"/>
                    <a:pt x="64" y="52"/>
                    <a:pt x="64" y="54"/>
                  </a:cubicBezTo>
                  <a:cubicBezTo>
                    <a:pt x="64" y="56"/>
                    <a:pt x="63" y="59"/>
                    <a:pt x="61" y="61"/>
                  </a:cubicBezTo>
                  <a:cubicBezTo>
                    <a:pt x="57" y="64"/>
                    <a:pt x="51" y="65"/>
                    <a:pt x="48" y="6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4"/>
                    <a:pt x="1" y="8"/>
                    <a:pt x="5" y="5"/>
                  </a:cubicBezTo>
                  <a:cubicBezTo>
                    <a:pt x="8" y="1"/>
                    <a:pt x="14" y="0"/>
                    <a:pt x="17" y="4"/>
                  </a:cubicBezTo>
                  <a:lnTo>
                    <a:pt x="62" y="48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Freeform 153"/>
          <p:cNvSpPr>
            <a:spLocks noEditPoints="1"/>
          </p:cNvSpPr>
          <p:nvPr/>
        </p:nvSpPr>
        <p:spPr bwMode="auto">
          <a:xfrm>
            <a:off x="7656327" y="3672093"/>
            <a:ext cx="260350" cy="159422"/>
          </a:xfrm>
          <a:custGeom>
            <a:avLst/>
            <a:gdLst>
              <a:gd name="T0" fmla="*/ 191 w 192"/>
              <a:gd name="T1" fmla="*/ 8 h 117"/>
              <a:gd name="T2" fmla="*/ 191 w 192"/>
              <a:gd name="T3" fmla="*/ 8 h 117"/>
              <a:gd name="T4" fmla="*/ 112 w 192"/>
              <a:gd name="T5" fmla="*/ 62 h 117"/>
              <a:gd name="T6" fmla="*/ 96 w 192"/>
              <a:gd name="T7" fmla="*/ 67 h 117"/>
              <a:gd name="T8" fmla="*/ 96 w 192"/>
              <a:gd name="T9" fmla="*/ 67 h 117"/>
              <a:gd name="T10" fmla="*/ 80 w 192"/>
              <a:gd name="T11" fmla="*/ 62 h 117"/>
              <a:gd name="T12" fmla="*/ 1 w 192"/>
              <a:gd name="T13" fmla="*/ 8 h 117"/>
              <a:gd name="T14" fmla="*/ 1 w 192"/>
              <a:gd name="T15" fmla="*/ 8 h 117"/>
              <a:gd name="T16" fmla="*/ 0 w 192"/>
              <a:gd name="T17" fmla="*/ 14 h 117"/>
              <a:gd name="T18" fmla="*/ 0 w 192"/>
              <a:gd name="T19" fmla="*/ 100 h 117"/>
              <a:gd name="T20" fmla="*/ 16 w 192"/>
              <a:gd name="T21" fmla="*/ 117 h 117"/>
              <a:gd name="T22" fmla="*/ 176 w 192"/>
              <a:gd name="T23" fmla="*/ 117 h 117"/>
              <a:gd name="T24" fmla="*/ 192 w 192"/>
              <a:gd name="T25" fmla="*/ 100 h 117"/>
              <a:gd name="T26" fmla="*/ 192 w 192"/>
              <a:gd name="T27" fmla="*/ 14 h 117"/>
              <a:gd name="T28" fmla="*/ 191 w 192"/>
              <a:gd name="T29" fmla="*/ 8 h 117"/>
              <a:gd name="T30" fmla="*/ 65 w 192"/>
              <a:gd name="T31" fmla="*/ 70 h 117"/>
              <a:gd name="T32" fmla="*/ 17 w 192"/>
              <a:gd name="T33" fmla="*/ 106 h 117"/>
              <a:gd name="T34" fmla="*/ 15 w 192"/>
              <a:gd name="T35" fmla="*/ 107 h 117"/>
              <a:gd name="T36" fmla="*/ 12 w 192"/>
              <a:gd name="T37" fmla="*/ 105 h 117"/>
              <a:gd name="T38" fmla="*/ 11 w 192"/>
              <a:gd name="T39" fmla="*/ 102 h 117"/>
              <a:gd name="T40" fmla="*/ 13 w 192"/>
              <a:gd name="T41" fmla="*/ 100 h 117"/>
              <a:gd name="T42" fmla="*/ 60 w 192"/>
              <a:gd name="T43" fmla="*/ 64 h 117"/>
              <a:gd name="T44" fmla="*/ 63 w 192"/>
              <a:gd name="T45" fmla="*/ 64 h 117"/>
              <a:gd name="T46" fmla="*/ 66 w 192"/>
              <a:gd name="T47" fmla="*/ 65 h 117"/>
              <a:gd name="T48" fmla="*/ 66 w 192"/>
              <a:gd name="T49" fmla="*/ 68 h 117"/>
              <a:gd name="T50" fmla="*/ 65 w 192"/>
              <a:gd name="T51" fmla="*/ 70 h 117"/>
              <a:gd name="T52" fmla="*/ 181 w 192"/>
              <a:gd name="T53" fmla="*/ 105 h 117"/>
              <a:gd name="T54" fmla="*/ 178 w 192"/>
              <a:gd name="T55" fmla="*/ 107 h 117"/>
              <a:gd name="T56" fmla="*/ 176 w 192"/>
              <a:gd name="T57" fmla="*/ 106 h 117"/>
              <a:gd name="T58" fmla="*/ 126 w 192"/>
              <a:gd name="T59" fmla="*/ 69 h 117"/>
              <a:gd name="T60" fmla="*/ 126 w 192"/>
              <a:gd name="T61" fmla="*/ 64 h 117"/>
              <a:gd name="T62" fmla="*/ 129 w 192"/>
              <a:gd name="T63" fmla="*/ 63 h 117"/>
              <a:gd name="T64" fmla="*/ 131 w 192"/>
              <a:gd name="T65" fmla="*/ 63 h 117"/>
              <a:gd name="T66" fmla="*/ 180 w 192"/>
              <a:gd name="T67" fmla="*/ 100 h 117"/>
              <a:gd name="T68" fmla="*/ 181 w 192"/>
              <a:gd name="T69" fmla="*/ 102 h 117"/>
              <a:gd name="T70" fmla="*/ 181 w 192"/>
              <a:gd name="T71" fmla="*/ 105 h 117"/>
              <a:gd name="T72" fmla="*/ 96 w 192"/>
              <a:gd name="T73" fmla="*/ 59 h 117"/>
              <a:gd name="T74" fmla="*/ 107 w 192"/>
              <a:gd name="T75" fmla="*/ 55 h 117"/>
              <a:gd name="T76" fmla="*/ 186 w 192"/>
              <a:gd name="T77" fmla="*/ 2 h 117"/>
              <a:gd name="T78" fmla="*/ 181 w 192"/>
              <a:gd name="T79" fmla="*/ 0 h 117"/>
              <a:gd name="T80" fmla="*/ 11 w 192"/>
              <a:gd name="T81" fmla="*/ 0 h 117"/>
              <a:gd name="T82" fmla="*/ 6 w 192"/>
              <a:gd name="T83" fmla="*/ 2 h 117"/>
              <a:gd name="T84" fmla="*/ 85 w 192"/>
              <a:gd name="T85" fmla="*/ 55 h 117"/>
              <a:gd name="T86" fmla="*/ 96 w 192"/>
              <a:gd name="T87" fmla="*/ 5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2" h="117">
                <a:moveTo>
                  <a:pt x="191" y="8"/>
                </a:moveTo>
                <a:cubicBezTo>
                  <a:pt x="191" y="8"/>
                  <a:pt x="191" y="8"/>
                  <a:pt x="191" y="8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08" y="65"/>
                  <a:pt x="102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0" y="67"/>
                  <a:pt x="84" y="65"/>
                  <a:pt x="80" y="62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2"/>
                  <a:pt x="0" y="1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7" y="117"/>
                  <a:pt x="16" y="117"/>
                </a:cubicBezTo>
                <a:cubicBezTo>
                  <a:pt x="176" y="117"/>
                  <a:pt x="176" y="117"/>
                  <a:pt x="176" y="117"/>
                </a:cubicBezTo>
                <a:cubicBezTo>
                  <a:pt x="185" y="117"/>
                  <a:pt x="192" y="109"/>
                  <a:pt x="192" y="100"/>
                </a:cubicBezTo>
                <a:cubicBezTo>
                  <a:pt x="192" y="14"/>
                  <a:pt x="192" y="14"/>
                  <a:pt x="192" y="14"/>
                </a:cubicBezTo>
                <a:cubicBezTo>
                  <a:pt x="192" y="12"/>
                  <a:pt x="192" y="10"/>
                  <a:pt x="191" y="8"/>
                </a:cubicBezTo>
                <a:close/>
                <a:moveTo>
                  <a:pt x="65" y="70"/>
                </a:moveTo>
                <a:cubicBezTo>
                  <a:pt x="17" y="106"/>
                  <a:pt x="17" y="106"/>
                  <a:pt x="17" y="106"/>
                </a:cubicBezTo>
                <a:cubicBezTo>
                  <a:pt x="17" y="106"/>
                  <a:pt x="16" y="107"/>
                  <a:pt x="15" y="107"/>
                </a:cubicBezTo>
                <a:cubicBezTo>
                  <a:pt x="14" y="107"/>
                  <a:pt x="13" y="106"/>
                  <a:pt x="12" y="105"/>
                </a:cubicBezTo>
                <a:cubicBezTo>
                  <a:pt x="11" y="104"/>
                  <a:pt x="11" y="103"/>
                  <a:pt x="11" y="102"/>
                </a:cubicBezTo>
                <a:cubicBezTo>
                  <a:pt x="11" y="101"/>
                  <a:pt x="12" y="101"/>
                  <a:pt x="13" y="100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2" y="64"/>
                  <a:pt x="63" y="64"/>
                </a:cubicBezTo>
                <a:cubicBezTo>
                  <a:pt x="64" y="64"/>
                  <a:pt x="65" y="64"/>
                  <a:pt x="66" y="65"/>
                </a:cubicBezTo>
                <a:cubicBezTo>
                  <a:pt x="66" y="66"/>
                  <a:pt x="66" y="67"/>
                  <a:pt x="66" y="68"/>
                </a:cubicBezTo>
                <a:cubicBezTo>
                  <a:pt x="66" y="69"/>
                  <a:pt x="66" y="70"/>
                  <a:pt x="65" y="70"/>
                </a:cubicBezTo>
                <a:close/>
                <a:moveTo>
                  <a:pt x="181" y="105"/>
                </a:moveTo>
                <a:cubicBezTo>
                  <a:pt x="180" y="106"/>
                  <a:pt x="179" y="107"/>
                  <a:pt x="178" y="107"/>
                </a:cubicBezTo>
                <a:cubicBezTo>
                  <a:pt x="177" y="107"/>
                  <a:pt x="176" y="106"/>
                  <a:pt x="176" y="106"/>
                </a:cubicBezTo>
                <a:cubicBezTo>
                  <a:pt x="126" y="69"/>
                  <a:pt x="126" y="69"/>
                  <a:pt x="126" y="69"/>
                </a:cubicBezTo>
                <a:cubicBezTo>
                  <a:pt x="125" y="68"/>
                  <a:pt x="125" y="66"/>
                  <a:pt x="126" y="64"/>
                </a:cubicBezTo>
                <a:cubicBezTo>
                  <a:pt x="126" y="63"/>
                  <a:pt x="128" y="63"/>
                  <a:pt x="129" y="63"/>
                </a:cubicBezTo>
                <a:cubicBezTo>
                  <a:pt x="129" y="63"/>
                  <a:pt x="130" y="63"/>
                  <a:pt x="131" y="63"/>
                </a:cubicBezTo>
                <a:cubicBezTo>
                  <a:pt x="180" y="100"/>
                  <a:pt x="180" y="100"/>
                  <a:pt x="180" y="100"/>
                </a:cubicBezTo>
                <a:cubicBezTo>
                  <a:pt x="181" y="100"/>
                  <a:pt x="181" y="101"/>
                  <a:pt x="181" y="102"/>
                </a:cubicBezTo>
                <a:cubicBezTo>
                  <a:pt x="182" y="103"/>
                  <a:pt x="181" y="104"/>
                  <a:pt x="181" y="105"/>
                </a:cubicBezTo>
                <a:close/>
                <a:moveTo>
                  <a:pt x="96" y="59"/>
                </a:moveTo>
                <a:cubicBezTo>
                  <a:pt x="100" y="59"/>
                  <a:pt x="104" y="57"/>
                  <a:pt x="107" y="55"/>
                </a:cubicBezTo>
                <a:cubicBezTo>
                  <a:pt x="186" y="2"/>
                  <a:pt x="186" y="2"/>
                  <a:pt x="186" y="2"/>
                </a:cubicBezTo>
                <a:cubicBezTo>
                  <a:pt x="185" y="1"/>
                  <a:pt x="183" y="0"/>
                  <a:pt x="18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7" y="1"/>
                  <a:pt x="6" y="2"/>
                </a:cubicBezTo>
                <a:cubicBezTo>
                  <a:pt x="85" y="55"/>
                  <a:pt x="85" y="55"/>
                  <a:pt x="85" y="55"/>
                </a:cubicBezTo>
                <a:cubicBezTo>
                  <a:pt x="88" y="57"/>
                  <a:pt x="92" y="59"/>
                  <a:pt x="96" y="59"/>
                </a:cubicBezTo>
                <a:close/>
              </a:path>
            </a:pathLst>
          </a:custGeom>
          <a:gradFill flip="none" rotWithShape="1">
            <a:gsLst>
              <a:gs pos="30000">
                <a:srgbClr val="07FFFD"/>
              </a:gs>
              <a:gs pos="100000">
                <a:srgbClr val="002B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424297" y="3660805"/>
            <a:ext cx="262320" cy="223263"/>
            <a:chOff x="7154863" y="4889500"/>
            <a:chExt cx="714376" cy="608013"/>
          </a:xfrm>
          <a:gradFill>
            <a:gsLst>
              <a:gs pos="100000">
                <a:srgbClr val="F297D2"/>
              </a:gs>
              <a:gs pos="1000">
                <a:srgbClr val="97B5FE"/>
              </a:gs>
            </a:gsLst>
            <a:lin ang="5400000" scaled="1"/>
          </a:gradFill>
        </p:grpSpPr>
        <p:sp>
          <p:nvSpPr>
            <p:cNvPr id="62" name="Freeform 194"/>
            <p:cNvSpPr>
              <a:spLocks noEditPoints="1"/>
            </p:cNvSpPr>
            <p:nvPr/>
          </p:nvSpPr>
          <p:spPr bwMode="auto">
            <a:xfrm>
              <a:off x="7597776" y="5133975"/>
              <a:ext cx="271463" cy="269875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4 w 72"/>
                <a:gd name="T11" fmla="*/ 41 h 72"/>
                <a:gd name="T12" fmla="*/ 41 w 72"/>
                <a:gd name="T13" fmla="*/ 41 h 72"/>
                <a:gd name="T14" fmla="*/ 41 w 72"/>
                <a:gd name="T15" fmla="*/ 54 h 72"/>
                <a:gd name="T16" fmla="*/ 36 w 72"/>
                <a:gd name="T17" fmla="*/ 59 h 72"/>
                <a:gd name="T18" fmla="*/ 31 w 72"/>
                <a:gd name="T19" fmla="*/ 54 h 72"/>
                <a:gd name="T20" fmla="*/ 31 w 72"/>
                <a:gd name="T21" fmla="*/ 41 h 72"/>
                <a:gd name="T22" fmla="*/ 18 w 72"/>
                <a:gd name="T23" fmla="*/ 41 h 72"/>
                <a:gd name="T24" fmla="*/ 13 w 72"/>
                <a:gd name="T25" fmla="*/ 36 h 72"/>
                <a:gd name="T26" fmla="*/ 18 w 72"/>
                <a:gd name="T27" fmla="*/ 31 h 72"/>
                <a:gd name="T28" fmla="*/ 31 w 72"/>
                <a:gd name="T29" fmla="*/ 31 h 72"/>
                <a:gd name="T30" fmla="*/ 31 w 72"/>
                <a:gd name="T31" fmla="*/ 18 h 72"/>
                <a:gd name="T32" fmla="*/ 36 w 72"/>
                <a:gd name="T33" fmla="*/ 13 h 72"/>
                <a:gd name="T34" fmla="*/ 41 w 72"/>
                <a:gd name="T35" fmla="*/ 18 h 72"/>
                <a:gd name="T36" fmla="*/ 41 w 72"/>
                <a:gd name="T37" fmla="*/ 31 h 72"/>
                <a:gd name="T38" fmla="*/ 54 w 72"/>
                <a:gd name="T39" fmla="*/ 31 h 72"/>
                <a:gd name="T40" fmla="*/ 59 w 72"/>
                <a:gd name="T41" fmla="*/ 36 h 72"/>
                <a:gd name="T42" fmla="*/ 54 w 72"/>
                <a:gd name="T43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4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7"/>
                    <a:pt x="39" y="59"/>
                    <a:pt x="36" y="59"/>
                  </a:cubicBezTo>
                  <a:cubicBezTo>
                    <a:pt x="33" y="59"/>
                    <a:pt x="31" y="57"/>
                    <a:pt x="31" y="54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5" y="41"/>
                    <a:pt x="13" y="39"/>
                    <a:pt x="13" y="36"/>
                  </a:cubicBezTo>
                  <a:cubicBezTo>
                    <a:pt x="13" y="33"/>
                    <a:pt x="15" y="31"/>
                    <a:pt x="18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6"/>
                    <a:pt x="33" y="13"/>
                    <a:pt x="36" y="13"/>
                  </a:cubicBezTo>
                  <a:cubicBezTo>
                    <a:pt x="39" y="13"/>
                    <a:pt x="41" y="16"/>
                    <a:pt x="41" y="18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1"/>
                    <a:pt x="59" y="33"/>
                    <a:pt x="59" y="36"/>
                  </a:cubicBezTo>
                  <a:cubicBezTo>
                    <a:pt x="59" y="39"/>
                    <a:pt x="56" y="41"/>
                    <a:pt x="54" y="41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95"/>
            <p:cNvSpPr>
              <a:spLocks noEditPoints="1"/>
            </p:cNvSpPr>
            <p:nvPr/>
          </p:nvSpPr>
          <p:spPr bwMode="auto">
            <a:xfrm>
              <a:off x="7154863" y="4889500"/>
              <a:ext cx="695325" cy="608013"/>
            </a:xfrm>
            <a:custGeom>
              <a:avLst/>
              <a:gdLst>
                <a:gd name="T0" fmla="*/ 137 w 185"/>
                <a:gd name="T1" fmla="*/ 0 h 162"/>
                <a:gd name="T2" fmla="*/ 93 w 185"/>
                <a:gd name="T3" fmla="*/ 28 h 162"/>
                <a:gd name="T4" fmla="*/ 48 w 185"/>
                <a:gd name="T5" fmla="*/ 0 h 162"/>
                <a:gd name="T6" fmla="*/ 0 w 185"/>
                <a:gd name="T7" fmla="*/ 50 h 162"/>
                <a:gd name="T8" fmla="*/ 39 w 185"/>
                <a:gd name="T9" fmla="*/ 108 h 162"/>
                <a:gd name="T10" fmla="*/ 93 w 185"/>
                <a:gd name="T11" fmla="*/ 162 h 162"/>
                <a:gd name="T12" fmla="*/ 122 w 185"/>
                <a:gd name="T13" fmla="*/ 130 h 162"/>
                <a:gd name="T14" fmla="*/ 110 w 185"/>
                <a:gd name="T15" fmla="*/ 101 h 162"/>
                <a:gd name="T16" fmla="*/ 154 w 185"/>
                <a:gd name="T17" fmla="*/ 58 h 162"/>
                <a:gd name="T18" fmla="*/ 182 w 185"/>
                <a:gd name="T19" fmla="*/ 68 h 162"/>
                <a:gd name="T20" fmla="*/ 185 w 185"/>
                <a:gd name="T21" fmla="*/ 50 h 162"/>
                <a:gd name="T22" fmla="*/ 137 w 185"/>
                <a:gd name="T23" fmla="*/ 0 h 162"/>
                <a:gd name="T24" fmla="*/ 61 w 185"/>
                <a:gd name="T25" fmla="*/ 16 h 162"/>
                <a:gd name="T26" fmla="*/ 57 w 185"/>
                <a:gd name="T27" fmla="*/ 18 h 162"/>
                <a:gd name="T28" fmla="*/ 48 w 185"/>
                <a:gd name="T29" fmla="*/ 17 h 162"/>
                <a:gd name="T30" fmla="*/ 17 w 185"/>
                <a:gd name="T31" fmla="*/ 49 h 162"/>
                <a:gd name="T32" fmla="*/ 14 w 185"/>
                <a:gd name="T33" fmla="*/ 52 h 162"/>
                <a:gd name="T34" fmla="*/ 14 w 185"/>
                <a:gd name="T35" fmla="*/ 52 h 162"/>
                <a:gd name="T36" fmla="*/ 10 w 185"/>
                <a:gd name="T37" fmla="*/ 49 h 162"/>
                <a:gd name="T38" fmla="*/ 48 w 185"/>
                <a:gd name="T39" fmla="*/ 10 h 162"/>
                <a:gd name="T40" fmla="*/ 59 w 185"/>
                <a:gd name="T41" fmla="*/ 12 h 162"/>
                <a:gd name="T42" fmla="*/ 61 w 185"/>
                <a:gd name="T43" fmla="*/ 1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162">
                  <a:moveTo>
                    <a:pt x="137" y="0"/>
                  </a:moveTo>
                  <a:cubicBezTo>
                    <a:pt x="116" y="0"/>
                    <a:pt x="101" y="13"/>
                    <a:pt x="93" y="28"/>
                  </a:cubicBezTo>
                  <a:cubicBezTo>
                    <a:pt x="84" y="13"/>
                    <a:pt x="69" y="0"/>
                    <a:pt x="48" y="0"/>
                  </a:cubicBezTo>
                  <a:cubicBezTo>
                    <a:pt x="27" y="0"/>
                    <a:pt x="0" y="19"/>
                    <a:pt x="0" y="50"/>
                  </a:cubicBezTo>
                  <a:cubicBezTo>
                    <a:pt x="0" y="82"/>
                    <a:pt x="28" y="99"/>
                    <a:pt x="39" y="108"/>
                  </a:cubicBezTo>
                  <a:cubicBezTo>
                    <a:pt x="39" y="108"/>
                    <a:pt x="81" y="140"/>
                    <a:pt x="93" y="162"/>
                  </a:cubicBezTo>
                  <a:cubicBezTo>
                    <a:pt x="98" y="152"/>
                    <a:pt x="110" y="140"/>
                    <a:pt x="122" y="130"/>
                  </a:cubicBezTo>
                  <a:cubicBezTo>
                    <a:pt x="115" y="123"/>
                    <a:pt x="110" y="112"/>
                    <a:pt x="110" y="101"/>
                  </a:cubicBezTo>
                  <a:cubicBezTo>
                    <a:pt x="110" y="77"/>
                    <a:pt x="130" y="58"/>
                    <a:pt x="154" y="58"/>
                  </a:cubicBezTo>
                  <a:cubicBezTo>
                    <a:pt x="165" y="58"/>
                    <a:pt x="175" y="62"/>
                    <a:pt x="182" y="68"/>
                  </a:cubicBezTo>
                  <a:cubicBezTo>
                    <a:pt x="184" y="63"/>
                    <a:pt x="185" y="57"/>
                    <a:pt x="185" y="50"/>
                  </a:cubicBezTo>
                  <a:cubicBezTo>
                    <a:pt x="185" y="19"/>
                    <a:pt x="159" y="0"/>
                    <a:pt x="137" y="0"/>
                  </a:cubicBezTo>
                  <a:close/>
                  <a:moveTo>
                    <a:pt x="61" y="16"/>
                  </a:moveTo>
                  <a:cubicBezTo>
                    <a:pt x="60" y="18"/>
                    <a:pt x="59" y="19"/>
                    <a:pt x="57" y="18"/>
                  </a:cubicBezTo>
                  <a:cubicBezTo>
                    <a:pt x="54" y="17"/>
                    <a:pt x="51" y="17"/>
                    <a:pt x="48" y="17"/>
                  </a:cubicBezTo>
                  <a:cubicBezTo>
                    <a:pt x="36" y="17"/>
                    <a:pt x="18" y="28"/>
                    <a:pt x="17" y="49"/>
                  </a:cubicBezTo>
                  <a:cubicBezTo>
                    <a:pt x="17" y="51"/>
                    <a:pt x="15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2" y="52"/>
                    <a:pt x="10" y="50"/>
                    <a:pt x="10" y="49"/>
                  </a:cubicBezTo>
                  <a:cubicBezTo>
                    <a:pt x="11" y="24"/>
                    <a:pt x="32" y="10"/>
                    <a:pt x="48" y="10"/>
                  </a:cubicBezTo>
                  <a:cubicBezTo>
                    <a:pt x="52" y="10"/>
                    <a:pt x="55" y="11"/>
                    <a:pt x="59" y="12"/>
                  </a:cubicBezTo>
                  <a:cubicBezTo>
                    <a:pt x="60" y="12"/>
                    <a:pt x="61" y="14"/>
                    <a:pt x="61" y="1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077414" y="1961443"/>
            <a:ext cx="211780" cy="208619"/>
            <a:chOff x="9793288" y="8491538"/>
            <a:chExt cx="638175" cy="628650"/>
          </a:xfrm>
          <a:gradFill>
            <a:gsLst>
              <a:gs pos="100000">
                <a:srgbClr val="F297D2"/>
              </a:gs>
              <a:gs pos="1000">
                <a:srgbClr val="97B5FE"/>
              </a:gs>
            </a:gsLst>
            <a:lin ang="5400000" scaled="1"/>
          </a:gradFill>
        </p:grpSpPr>
        <p:sp>
          <p:nvSpPr>
            <p:cNvPr id="65" name="Freeform 204"/>
            <p:cNvSpPr/>
            <p:nvPr/>
          </p:nvSpPr>
          <p:spPr bwMode="auto">
            <a:xfrm>
              <a:off x="9848851" y="8856663"/>
              <a:ext cx="249238" cy="247650"/>
            </a:xfrm>
            <a:custGeom>
              <a:avLst/>
              <a:gdLst>
                <a:gd name="T0" fmla="*/ 83 w 157"/>
                <a:gd name="T1" fmla="*/ 50 h 156"/>
                <a:gd name="T2" fmla="*/ 55 w 157"/>
                <a:gd name="T3" fmla="*/ 54 h 156"/>
                <a:gd name="T4" fmla="*/ 0 w 157"/>
                <a:gd name="T5" fmla="*/ 135 h 156"/>
                <a:gd name="T6" fmla="*/ 22 w 157"/>
                <a:gd name="T7" fmla="*/ 156 h 156"/>
                <a:gd name="T8" fmla="*/ 102 w 157"/>
                <a:gd name="T9" fmla="*/ 102 h 156"/>
                <a:gd name="T10" fmla="*/ 107 w 157"/>
                <a:gd name="T11" fmla="*/ 73 h 156"/>
                <a:gd name="T12" fmla="*/ 157 w 157"/>
                <a:gd name="T13" fmla="*/ 23 h 156"/>
                <a:gd name="T14" fmla="*/ 133 w 157"/>
                <a:gd name="T15" fmla="*/ 0 h 156"/>
                <a:gd name="T16" fmla="*/ 83 w 157"/>
                <a:gd name="T17" fmla="*/ 5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6">
                  <a:moveTo>
                    <a:pt x="83" y="50"/>
                  </a:moveTo>
                  <a:lnTo>
                    <a:pt x="55" y="54"/>
                  </a:lnTo>
                  <a:lnTo>
                    <a:pt x="0" y="135"/>
                  </a:lnTo>
                  <a:lnTo>
                    <a:pt x="22" y="156"/>
                  </a:lnTo>
                  <a:lnTo>
                    <a:pt x="102" y="102"/>
                  </a:lnTo>
                  <a:lnTo>
                    <a:pt x="107" y="73"/>
                  </a:lnTo>
                  <a:lnTo>
                    <a:pt x="157" y="23"/>
                  </a:lnTo>
                  <a:lnTo>
                    <a:pt x="133" y="0"/>
                  </a:lnTo>
                  <a:lnTo>
                    <a:pt x="83" y="50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05"/>
            <p:cNvSpPr>
              <a:spLocks noEditPoints="1"/>
            </p:cNvSpPr>
            <p:nvPr/>
          </p:nvSpPr>
          <p:spPr bwMode="auto">
            <a:xfrm>
              <a:off x="10044113" y="8529638"/>
              <a:ext cx="387350" cy="387350"/>
            </a:xfrm>
            <a:custGeom>
              <a:avLst/>
              <a:gdLst>
                <a:gd name="T0" fmla="*/ 94 w 103"/>
                <a:gd name="T1" fmla="*/ 9 h 103"/>
                <a:gd name="T2" fmla="*/ 63 w 103"/>
                <a:gd name="T3" fmla="*/ 9 h 103"/>
                <a:gd name="T4" fmla="*/ 0 w 103"/>
                <a:gd name="T5" fmla="*/ 71 h 103"/>
                <a:gd name="T6" fmla="*/ 31 w 103"/>
                <a:gd name="T7" fmla="*/ 103 h 103"/>
                <a:gd name="T8" fmla="*/ 94 w 103"/>
                <a:gd name="T9" fmla="*/ 40 h 103"/>
                <a:gd name="T10" fmla="*/ 94 w 103"/>
                <a:gd name="T11" fmla="*/ 9 h 103"/>
                <a:gd name="T12" fmla="*/ 27 w 103"/>
                <a:gd name="T13" fmla="*/ 69 h 103"/>
                <a:gd name="T14" fmla="*/ 21 w 103"/>
                <a:gd name="T15" fmla="*/ 69 h 103"/>
                <a:gd name="T16" fmla="*/ 21 w 103"/>
                <a:gd name="T17" fmla="*/ 64 h 103"/>
                <a:gd name="T18" fmla="*/ 70 w 103"/>
                <a:gd name="T19" fmla="*/ 15 h 103"/>
                <a:gd name="T20" fmla="*/ 76 w 103"/>
                <a:gd name="T21" fmla="*/ 15 h 103"/>
                <a:gd name="T22" fmla="*/ 76 w 103"/>
                <a:gd name="T23" fmla="*/ 20 h 103"/>
                <a:gd name="T24" fmla="*/ 27 w 103"/>
                <a:gd name="T25" fmla="*/ 69 h 103"/>
                <a:gd name="T26" fmla="*/ 88 w 103"/>
                <a:gd name="T27" fmla="*/ 32 h 103"/>
                <a:gd name="T28" fmla="*/ 39 w 103"/>
                <a:gd name="T29" fmla="*/ 81 h 103"/>
                <a:gd name="T30" fmla="*/ 33 w 103"/>
                <a:gd name="T31" fmla="*/ 81 h 103"/>
                <a:gd name="T32" fmla="*/ 33 w 103"/>
                <a:gd name="T33" fmla="*/ 76 h 103"/>
                <a:gd name="T34" fmla="*/ 82 w 103"/>
                <a:gd name="T35" fmla="*/ 27 h 103"/>
                <a:gd name="T36" fmla="*/ 88 w 103"/>
                <a:gd name="T37" fmla="*/ 27 h 103"/>
                <a:gd name="T38" fmla="*/ 88 w 103"/>
                <a:gd name="T39" fmla="*/ 3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103">
                  <a:moveTo>
                    <a:pt x="94" y="9"/>
                  </a:moveTo>
                  <a:cubicBezTo>
                    <a:pt x="85" y="0"/>
                    <a:pt x="71" y="0"/>
                    <a:pt x="63" y="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103" y="32"/>
                    <a:pt x="103" y="18"/>
                    <a:pt x="94" y="9"/>
                  </a:cubicBezTo>
                  <a:close/>
                  <a:moveTo>
                    <a:pt x="27" y="69"/>
                  </a:moveTo>
                  <a:cubicBezTo>
                    <a:pt x="26" y="71"/>
                    <a:pt x="23" y="71"/>
                    <a:pt x="21" y="69"/>
                  </a:cubicBezTo>
                  <a:cubicBezTo>
                    <a:pt x="20" y="68"/>
                    <a:pt x="20" y="65"/>
                    <a:pt x="21" y="64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3"/>
                    <a:pt x="75" y="13"/>
                    <a:pt x="76" y="15"/>
                  </a:cubicBezTo>
                  <a:cubicBezTo>
                    <a:pt x="78" y="16"/>
                    <a:pt x="78" y="19"/>
                    <a:pt x="76" y="20"/>
                  </a:cubicBezTo>
                  <a:lnTo>
                    <a:pt x="27" y="69"/>
                  </a:lnTo>
                  <a:close/>
                  <a:moveTo>
                    <a:pt x="88" y="32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38" y="83"/>
                    <a:pt x="35" y="83"/>
                    <a:pt x="33" y="81"/>
                  </a:cubicBezTo>
                  <a:cubicBezTo>
                    <a:pt x="32" y="80"/>
                    <a:pt x="32" y="77"/>
                    <a:pt x="33" y="7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4" y="25"/>
                    <a:pt x="87" y="25"/>
                    <a:pt x="88" y="27"/>
                  </a:cubicBezTo>
                  <a:cubicBezTo>
                    <a:pt x="90" y="28"/>
                    <a:pt x="90" y="31"/>
                    <a:pt x="88" y="32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06"/>
            <p:cNvSpPr>
              <a:spLocks noEditPoints="1"/>
            </p:cNvSpPr>
            <p:nvPr/>
          </p:nvSpPr>
          <p:spPr bwMode="auto">
            <a:xfrm>
              <a:off x="10153651" y="8856663"/>
              <a:ext cx="263525" cy="263525"/>
            </a:xfrm>
            <a:custGeom>
              <a:avLst/>
              <a:gdLst>
                <a:gd name="T0" fmla="*/ 61 w 70"/>
                <a:gd name="T1" fmla="*/ 30 h 70"/>
                <a:gd name="T2" fmla="*/ 61 w 70"/>
                <a:gd name="T3" fmla="*/ 30 h 70"/>
                <a:gd name="T4" fmla="*/ 29 w 70"/>
                <a:gd name="T5" fmla="*/ 0 h 70"/>
                <a:gd name="T6" fmla="*/ 0 w 70"/>
                <a:gd name="T7" fmla="*/ 29 h 70"/>
                <a:gd name="T8" fmla="*/ 30 w 70"/>
                <a:gd name="T9" fmla="*/ 61 h 70"/>
                <a:gd name="T10" fmla="*/ 30 w 70"/>
                <a:gd name="T11" fmla="*/ 61 h 70"/>
                <a:gd name="T12" fmla="*/ 62 w 70"/>
                <a:gd name="T13" fmla="*/ 61 h 70"/>
                <a:gd name="T14" fmla="*/ 61 w 70"/>
                <a:gd name="T15" fmla="*/ 30 h 70"/>
                <a:gd name="T16" fmla="*/ 52 w 70"/>
                <a:gd name="T17" fmla="*/ 52 h 70"/>
                <a:gd name="T18" fmla="*/ 40 w 70"/>
                <a:gd name="T19" fmla="*/ 52 h 70"/>
                <a:gd name="T20" fmla="*/ 40 w 70"/>
                <a:gd name="T21" fmla="*/ 39 h 70"/>
                <a:gd name="T22" fmla="*/ 52 w 70"/>
                <a:gd name="T23" fmla="*/ 39 h 70"/>
                <a:gd name="T24" fmla="*/ 52 w 70"/>
                <a:gd name="T25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61" y="30"/>
                  </a:moveTo>
                  <a:cubicBezTo>
                    <a:pt x="61" y="30"/>
                    <a:pt x="61" y="30"/>
                    <a:pt x="61" y="3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4" y="43"/>
                    <a:pt x="25" y="55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9" y="69"/>
                    <a:pt x="53" y="70"/>
                    <a:pt x="62" y="61"/>
                  </a:cubicBezTo>
                  <a:cubicBezTo>
                    <a:pt x="70" y="52"/>
                    <a:pt x="70" y="38"/>
                    <a:pt x="61" y="30"/>
                  </a:cubicBezTo>
                  <a:close/>
                  <a:moveTo>
                    <a:pt x="52" y="52"/>
                  </a:moveTo>
                  <a:cubicBezTo>
                    <a:pt x="49" y="55"/>
                    <a:pt x="43" y="55"/>
                    <a:pt x="40" y="52"/>
                  </a:cubicBezTo>
                  <a:cubicBezTo>
                    <a:pt x="36" y="48"/>
                    <a:pt x="36" y="43"/>
                    <a:pt x="40" y="39"/>
                  </a:cubicBezTo>
                  <a:cubicBezTo>
                    <a:pt x="43" y="36"/>
                    <a:pt x="49" y="36"/>
                    <a:pt x="52" y="39"/>
                  </a:cubicBezTo>
                  <a:cubicBezTo>
                    <a:pt x="56" y="43"/>
                    <a:pt x="56" y="48"/>
                    <a:pt x="52" y="52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07"/>
            <p:cNvSpPr/>
            <p:nvPr/>
          </p:nvSpPr>
          <p:spPr bwMode="auto">
            <a:xfrm>
              <a:off x="9793288" y="8491538"/>
              <a:ext cx="307975" cy="307975"/>
            </a:xfrm>
            <a:custGeom>
              <a:avLst/>
              <a:gdLst>
                <a:gd name="T0" fmla="*/ 41 w 82"/>
                <a:gd name="T1" fmla="*/ 0 h 82"/>
                <a:gd name="T2" fmla="*/ 25 w 82"/>
                <a:gd name="T3" fmla="*/ 3 h 82"/>
                <a:gd name="T4" fmla="*/ 47 w 82"/>
                <a:gd name="T5" fmla="*/ 25 h 82"/>
                <a:gd name="T6" fmla="*/ 47 w 82"/>
                <a:gd name="T7" fmla="*/ 39 h 82"/>
                <a:gd name="T8" fmla="*/ 39 w 82"/>
                <a:gd name="T9" fmla="*/ 48 h 82"/>
                <a:gd name="T10" fmla="*/ 24 w 82"/>
                <a:gd name="T11" fmla="*/ 48 h 82"/>
                <a:gd name="T12" fmla="*/ 2 w 82"/>
                <a:gd name="T13" fmla="*/ 26 h 82"/>
                <a:gd name="T14" fmla="*/ 0 w 82"/>
                <a:gd name="T15" fmla="*/ 41 h 82"/>
                <a:gd name="T16" fmla="*/ 41 w 82"/>
                <a:gd name="T17" fmla="*/ 82 h 82"/>
                <a:gd name="T18" fmla="*/ 82 w 82"/>
                <a:gd name="T19" fmla="*/ 41 h 82"/>
                <a:gd name="T20" fmla="*/ 41 w 82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35" y="0"/>
                    <a:pt x="30" y="1"/>
                    <a:pt x="25" y="3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1" y="29"/>
                    <a:pt x="51" y="35"/>
                    <a:pt x="47" y="3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5" y="52"/>
                    <a:pt x="28" y="52"/>
                    <a:pt x="24" y="4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30"/>
                    <a:pt x="0" y="35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18"/>
                    <a:pt x="63" y="0"/>
                    <a:pt x="41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7591012" y="1358096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外部资源联动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0" name="Textfeld 53"/>
          <p:cNvSpPr txBox="1"/>
          <p:nvPr/>
        </p:nvSpPr>
        <p:spPr>
          <a:xfrm>
            <a:off x="7571105" y="1850390"/>
            <a:ext cx="339471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sym typeface="+mn-ea"/>
              </a:rPr>
              <a:t>统筹各个产业相关资源，包括企业、资本、科研机构、医疗机构、领军人才、服务资源等构建全产业链、全生命周期服务资源，优化营商环境，提升产业发展软实力。</a:t>
            </a:r>
            <a:endParaRPr lang="de-DE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038940" y="1358096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内部资源规划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2" name="Textfeld 53"/>
          <p:cNvSpPr txBox="1"/>
          <p:nvPr/>
        </p:nvSpPr>
        <p:spPr>
          <a:xfrm>
            <a:off x="1087755" y="1850390"/>
            <a:ext cx="375221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sym typeface="+mn-ea"/>
              </a:rPr>
              <a:t>统筹各个产业发展部门，包括发改、经信、科技、人才、招商、企业服务等部门，令行禁止，统一制定产业发展策略、统一指挥，形成产业发展指挥及服务合力。</a:t>
            </a:r>
            <a:endParaRPr lang="de-DE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697296" y="2779544"/>
            <a:ext cx="246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数字经济发展新格局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4" name="Textfeld 53"/>
          <p:cNvSpPr txBox="1"/>
          <p:nvPr/>
        </p:nvSpPr>
        <p:spPr>
          <a:xfrm>
            <a:off x="8366760" y="3415665"/>
            <a:ext cx="263461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持续优化数字经济发展新布局，突出规划引领，聚焦形成政策合力，推动数字科技赋能实体经济。增强产业链安全性和稳定性，塑造数字经济发展新优势。</a:t>
            </a:r>
            <a:endParaRPr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468569" y="2779233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产业精准施策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6" name="Textfeld 53"/>
          <p:cNvSpPr txBox="1"/>
          <p:nvPr/>
        </p:nvSpPr>
        <p:spPr>
          <a:xfrm>
            <a:off x="694690" y="3286760"/>
            <a:ext cx="3630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solidFill>
                  <a:schemeClr val="bg1"/>
                </a:solidFill>
                <a:sym typeface="+mn-ea"/>
              </a:rPr>
              <a:t>通过链长制加强产业研究能力，发掘产业链优势环节及发展短板，并对产业链全生命周期需求进行深入研究，并在此基础上制定针对性产业发展策略，帮助地区进行产业发展精准施策。</a:t>
            </a:r>
            <a:endParaRPr lang="de-DE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37043" y="343535"/>
            <a:ext cx="871728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以链长制为抓手，布局城市特色数字经济产业链</a:t>
            </a:r>
            <a:endParaRPr lang="zh-CN" altLang="en-US" sz="32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40000"/>
                    </a:srgbClr>
                  </a:gs>
                </a:gsLst>
                <a:lin ang="540000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600" y="4718685"/>
            <a:ext cx="1027112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06E4ED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ea"/>
              </a:rPr>
              <a:t>“链长制” 是赋能数字经济发展新格局的重要助力</a:t>
            </a:r>
            <a:endParaRPr lang="zh-CN" altLang="en-US" sz="2000" dirty="0">
              <a:solidFill>
                <a:srgbClr val="06E4ED"/>
              </a:soli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06E4ED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ea"/>
              </a:rPr>
              <a:t>“链长制” 是对区域产业结构精准化引导和调控的重要举措</a:t>
            </a:r>
            <a:endParaRPr lang="zh-CN" altLang="en-US" sz="2000" dirty="0">
              <a:solidFill>
                <a:srgbClr val="06E4ED"/>
              </a:soli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06E4ED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ea"/>
              </a:rPr>
              <a:t>“链长制”是强链、补链、稳链，切实维护城市特色产业链安全稳定的重要抓手</a:t>
            </a:r>
            <a:endParaRPr lang="zh-CN" altLang="en-US" sz="2000" dirty="0">
              <a:solidFill>
                <a:srgbClr val="06E4ED"/>
              </a:soli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5892449" y="2457156"/>
            <a:ext cx="330902" cy="45719"/>
          </a:xfrm>
          <a:prstGeom prst="ellipse">
            <a:avLst/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20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V="1">
            <a:off x="5707928" y="2798971"/>
            <a:ext cx="699944" cy="45837"/>
          </a:xfrm>
          <a:prstGeom prst="ellipse">
            <a:avLst/>
          </a:prstGeom>
          <a:ln w="15875">
            <a:solidFill>
              <a:srgbClr val="07FFFD">
                <a:alpha val="9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20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flipV="1">
            <a:off x="5558746" y="3140904"/>
            <a:ext cx="998309" cy="65377"/>
          </a:xfrm>
          <a:prstGeom prst="ellipse">
            <a:avLst/>
          </a:prstGeom>
          <a:ln w="15875">
            <a:solidFill>
              <a:srgbClr val="07FFFD">
                <a:alpha val="8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20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V="1">
            <a:off x="5363519" y="3502377"/>
            <a:ext cx="1388762" cy="90947"/>
          </a:xfrm>
          <a:prstGeom prst="ellipse">
            <a:avLst/>
          </a:prstGeom>
          <a:ln w="15875">
            <a:solidFill>
              <a:srgbClr val="07FFFD">
                <a:alpha val="7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20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 flipV="1">
            <a:off x="5134440" y="3889420"/>
            <a:ext cx="1846921" cy="84519"/>
          </a:xfrm>
          <a:prstGeom prst="ellipse">
            <a:avLst/>
          </a:prstGeom>
          <a:ln w="15875">
            <a:solidFill>
              <a:srgbClr val="07FFFD">
                <a:alpha val="5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20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 flipV="1">
            <a:off x="4789719" y="4270035"/>
            <a:ext cx="2536362" cy="116069"/>
          </a:xfrm>
          <a:prstGeom prst="ellipse">
            <a:avLst/>
          </a:prstGeom>
          <a:ln w="15875">
            <a:solidFill>
              <a:srgbClr val="07FFFD">
                <a:alpha val="4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20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flipV="1">
            <a:off x="4533587" y="4682200"/>
            <a:ext cx="3048627" cy="85355"/>
          </a:xfrm>
          <a:prstGeom prst="ellipse">
            <a:avLst/>
          </a:prstGeom>
          <a:ln w="15875">
            <a:solidFill>
              <a:srgbClr val="07FFFD">
                <a:alpha val="3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20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flipV="1">
            <a:off x="4136646" y="5063651"/>
            <a:ext cx="3842508" cy="107583"/>
          </a:xfrm>
          <a:prstGeom prst="ellipse">
            <a:avLst/>
          </a:prstGeom>
          <a:ln w="15875">
            <a:solidFill>
              <a:srgbClr val="07FFFD">
                <a:alpha val="2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20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flipV="1">
            <a:off x="3539956" y="5467330"/>
            <a:ext cx="5035888" cy="140995"/>
          </a:xfrm>
          <a:prstGeom prst="ellipse">
            <a:avLst/>
          </a:prstGeom>
          <a:ln w="15875">
            <a:solidFill>
              <a:srgbClr val="07FFFD">
                <a:alpha val="1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20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960011" y="1621352"/>
            <a:ext cx="215673" cy="780462"/>
            <a:chOff x="5960011" y="1585821"/>
            <a:chExt cx="215673" cy="780462"/>
          </a:xfrm>
          <a:gradFill>
            <a:gsLst>
              <a:gs pos="0">
                <a:srgbClr val="97B5FE"/>
              </a:gs>
              <a:gs pos="100000">
                <a:srgbClr val="F297D2">
                  <a:alpha val="0"/>
                </a:srgbClr>
              </a:gs>
            </a:gsLst>
            <a:lin ang="5400000" scaled="1"/>
          </a:gradFill>
        </p:grpSpPr>
        <p:sp>
          <p:nvSpPr>
            <p:cNvPr id="32" name="KSO_Shape"/>
            <p:cNvSpPr/>
            <p:nvPr/>
          </p:nvSpPr>
          <p:spPr bwMode="auto">
            <a:xfrm>
              <a:off x="5960011" y="1585821"/>
              <a:ext cx="215673" cy="353563"/>
            </a:xfrm>
            <a:custGeom>
              <a:avLst/>
              <a:gdLst>
                <a:gd name="T0" fmla="*/ 1029029 w 3535"/>
                <a:gd name="T1" fmla="*/ 1156466 h 5800"/>
                <a:gd name="T2" fmla="*/ 818493 w 3535"/>
                <a:gd name="T3" fmla="*/ 1179458 h 5800"/>
                <a:gd name="T4" fmla="*/ 848054 w 3535"/>
                <a:gd name="T5" fmla="*/ 1077639 h 5800"/>
                <a:gd name="T6" fmla="*/ 875315 w 3535"/>
                <a:gd name="T7" fmla="*/ 972864 h 5800"/>
                <a:gd name="T8" fmla="*/ 898635 w 3535"/>
                <a:gd name="T9" fmla="*/ 868417 h 5800"/>
                <a:gd name="T10" fmla="*/ 916371 w 3535"/>
                <a:gd name="T11" fmla="*/ 767255 h 5800"/>
                <a:gd name="T12" fmla="*/ 926553 w 3535"/>
                <a:gd name="T13" fmla="*/ 672662 h 5800"/>
                <a:gd name="T14" fmla="*/ 927538 w 3535"/>
                <a:gd name="T15" fmla="*/ 635876 h 5800"/>
                <a:gd name="T16" fmla="*/ 926553 w 3535"/>
                <a:gd name="T17" fmla="*/ 582996 h 5800"/>
                <a:gd name="T18" fmla="*/ 921955 w 3535"/>
                <a:gd name="T19" fmla="*/ 531429 h 5800"/>
                <a:gd name="T20" fmla="*/ 914072 w 3535"/>
                <a:gd name="T21" fmla="*/ 481505 h 5800"/>
                <a:gd name="T22" fmla="*/ 903233 w 3535"/>
                <a:gd name="T23" fmla="*/ 433223 h 5800"/>
                <a:gd name="T24" fmla="*/ 889438 w 3535"/>
                <a:gd name="T25" fmla="*/ 387241 h 5800"/>
                <a:gd name="T26" fmla="*/ 873673 w 3535"/>
                <a:gd name="T27" fmla="*/ 342900 h 5800"/>
                <a:gd name="T28" fmla="*/ 855936 w 3535"/>
                <a:gd name="T29" fmla="*/ 301187 h 5800"/>
                <a:gd name="T30" fmla="*/ 836230 w 3535"/>
                <a:gd name="T31" fmla="*/ 261773 h 5800"/>
                <a:gd name="T32" fmla="*/ 808640 w 3535"/>
                <a:gd name="T33" fmla="*/ 212178 h 5800"/>
                <a:gd name="T34" fmla="*/ 763314 w 3535"/>
                <a:gd name="T35" fmla="*/ 146816 h 5800"/>
                <a:gd name="T36" fmla="*/ 717660 w 3535"/>
                <a:gd name="T37" fmla="*/ 92622 h 5800"/>
                <a:gd name="T38" fmla="*/ 673319 w 3535"/>
                <a:gd name="T39" fmla="*/ 50253 h 5800"/>
                <a:gd name="T40" fmla="*/ 632592 w 3535"/>
                <a:gd name="T41" fmla="*/ 20035 h 5800"/>
                <a:gd name="T42" fmla="*/ 608943 w 3535"/>
                <a:gd name="T43" fmla="*/ 7226 h 5800"/>
                <a:gd name="T44" fmla="*/ 593835 w 3535"/>
                <a:gd name="T45" fmla="*/ 1971 h 5800"/>
                <a:gd name="T46" fmla="*/ 580697 w 3535"/>
                <a:gd name="T47" fmla="*/ 0 h 5800"/>
                <a:gd name="T48" fmla="*/ 572486 w 3535"/>
                <a:gd name="T49" fmla="*/ 657 h 5800"/>
                <a:gd name="T50" fmla="*/ 558034 w 3535"/>
                <a:gd name="T51" fmla="*/ 5255 h 5800"/>
                <a:gd name="T52" fmla="*/ 541283 w 3535"/>
                <a:gd name="T53" fmla="*/ 12809 h 5800"/>
                <a:gd name="T54" fmla="*/ 502526 w 3535"/>
                <a:gd name="T55" fmla="*/ 38428 h 5800"/>
                <a:gd name="T56" fmla="*/ 459171 w 3535"/>
                <a:gd name="T57" fmla="*/ 77185 h 5800"/>
                <a:gd name="T58" fmla="*/ 413517 w 3535"/>
                <a:gd name="T59" fmla="*/ 127438 h 5800"/>
                <a:gd name="T60" fmla="*/ 368191 w 3535"/>
                <a:gd name="T61" fmla="*/ 189515 h 5800"/>
                <a:gd name="T62" fmla="*/ 332390 w 3535"/>
                <a:gd name="T63" fmla="*/ 248635 h 5800"/>
                <a:gd name="T64" fmla="*/ 312026 w 3535"/>
                <a:gd name="T65" fmla="*/ 287721 h 5800"/>
                <a:gd name="T66" fmla="*/ 293633 w 3535"/>
                <a:gd name="T67" fmla="*/ 328777 h 5800"/>
                <a:gd name="T68" fmla="*/ 277210 w 3535"/>
                <a:gd name="T69" fmla="*/ 371803 h 5800"/>
                <a:gd name="T70" fmla="*/ 263087 w 3535"/>
                <a:gd name="T71" fmla="*/ 417458 h 5800"/>
                <a:gd name="T72" fmla="*/ 250935 w 3535"/>
                <a:gd name="T73" fmla="*/ 465083 h 5800"/>
                <a:gd name="T74" fmla="*/ 242066 w 3535"/>
                <a:gd name="T75" fmla="*/ 514350 h 5800"/>
                <a:gd name="T76" fmla="*/ 236483 w 3535"/>
                <a:gd name="T77" fmla="*/ 565588 h 5800"/>
                <a:gd name="T78" fmla="*/ 233855 w 3535"/>
                <a:gd name="T79" fmla="*/ 618468 h 5800"/>
                <a:gd name="T80" fmla="*/ 235169 w 3535"/>
                <a:gd name="T81" fmla="*/ 672662 h 5800"/>
                <a:gd name="T82" fmla="*/ 241410 w 3535"/>
                <a:gd name="T83" fmla="*/ 734739 h 5800"/>
                <a:gd name="T84" fmla="*/ 256190 w 3535"/>
                <a:gd name="T85" fmla="*/ 834259 h 5800"/>
                <a:gd name="T86" fmla="*/ 277867 w 3535"/>
                <a:gd name="T87" fmla="*/ 938048 h 5800"/>
                <a:gd name="T88" fmla="*/ 304143 w 3535"/>
                <a:gd name="T89" fmla="*/ 1043152 h 5800"/>
                <a:gd name="T90" fmla="*/ 333047 w 3535"/>
                <a:gd name="T91" fmla="*/ 1146284 h 5800"/>
                <a:gd name="T92" fmla="*/ 132693 w 3535"/>
                <a:gd name="T93" fmla="*/ 1156466 h 5800"/>
                <a:gd name="T94" fmla="*/ 580697 w 3535"/>
                <a:gd name="T95" fmla="*/ 1905000 h 58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35" h="5800">
                  <a:moveTo>
                    <a:pt x="2174" y="4724"/>
                  </a:moveTo>
                  <a:lnTo>
                    <a:pt x="3535" y="5397"/>
                  </a:lnTo>
                  <a:lnTo>
                    <a:pt x="3133" y="3521"/>
                  </a:lnTo>
                  <a:lnTo>
                    <a:pt x="2462" y="3691"/>
                  </a:lnTo>
                  <a:lnTo>
                    <a:pt x="2492" y="3591"/>
                  </a:lnTo>
                  <a:lnTo>
                    <a:pt x="2523" y="3490"/>
                  </a:lnTo>
                  <a:lnTo>
                    <a:pt x="2552" y="3385"/>
                  </a:lnTo>
                  <a:lnTo>
                    <a:pt x="2582" y="3281"/>
                  </a:lnTo>
                  <a:lnTo>
                    <a:pt x="2611" y="3176"/>
                  </a:lnTo>
                  <a:lnTo>
                    <a:pt x="2638" y="3069"/>
                  </a:lnTo>
                  <a:lnTo>
                    <a:pt x="2665" y="2962"/>
                  </a:lnTo>
                  <a:lnTo>
                    <a:pt x="2691" y="2856"/>
                  </a:lnTo>
                  <a:lnTo>
                    <a:pt x="2714" y="2749"/>
                  </a:lnTo>
                  <a:lnTo>
                    <a:pt x="2736" y="2644"/>
                  </a:lnTo>
                  <a:lnTo>
                    <a:pt x="2757" y="2540"/>
                  </a:lnTo>
                  <a:lnTo>
                    <a:pt x="2774" y="2437"/>
                  </a:lnTo>
                  <a:lnTo>
                    <a:pt x="2790" y="2336"/>
                  </a:lnTo>
                  <a:lnTo>
                    <a:pt x="2802" y="2237"/>
                  </a:lnTo>
                  <a:lnTo>
                    <a:pt x="2813" y="2141"/>
                  </a:lnTo>
                  <a:lnTo>
                    <a:pt x="2821" y="2048"/>
                  </a:lnTo>
                  <a:lnTo>
                    <a:pt x="2823" y="1992"/>
                  </a:lnTo>
                  <a:lnTo>
                    <a:pt x="2824" y="1936"/>
                  </a:lnTo>
                  <a:lnTo>
                    <a:pt x="2824" y="1883"/>
                  </a:lnTo>
                  <a:lnTo>
                    <a:pt x="2823" y="1829"/>
                  </a:lnTo>
                  <a:lnTo>
                    <a:pt x="2821" y="1775"/>
                  </a:lnTo>
                  <a:lnTo>
                    <a:pt x="2817" y="1722"/>
                  </a:lnTo>
                  <a:lnTo>
                    <a:pt x="2813" y="1669"/>
                  </a:lnTo>
                  <a:lnTo>
                    <a:pt x="2807" y="1618"/>
                  </a:lnTo>
                  <a:lnTo>
                    <a:pt x="2800" y="1566"/>
                  </a:lnTo>
                  <a:lnTo>
                    <a:pt x="2791" y="1515"/>
                  </a:lnTo>
                  <a:lnTo>
                    <a:pt x="2783" y="1466"/>
                  </a:lnTo>
                  <a:lnTo>
                    <a:pt x="2773" y="1416"/>
                  </a:lnTo>
                  <a:lnTo>
                    <a:pt x="2762" y="1367"/>
                  </a:lnTo>
                  <a:lnTo>
                    <a:pt x="2750" y="1319"/>
                  </a:lnTo>
                  <a:lnTo>
                    <a:pt x="2736" y="1271"/>
                  </a:lnTo>
                  <a:lnTo>
                    <a:pt x="2723" y="1224"/>
                  </a:lnTo>
                  <a:lnTo>
                    <a:pt x="2708" y="1179"/>
                  </a:lnTo>
                  <a:lnTo>
                    <a:pt x="2693" y="1132"/>
                  </a:lnTo>
                  <a:lnTo>
                    <a:pt x="2677" y="1088"/>
                  </a:lnTo>
                  <a:lnTo>
                    <a:pt x="2660" y="1044"/>
                  </a:lnTo>
                  <a:lnTo>
                    <a:pt x="2643" y="1001"/>
                  </a:lnTo>
                  <a:lnTo>
                    <a:pt x="2625" y="958"/>
                  </a:lnTo>
                  <a:lnTo>
                    <a:pt x="2606" y="917"/>
                  </a:lnTo>
                  <a:lnTo>
                    <a:pt x="2587" y="876"/>
                  </a:lnTo>
                  <a:lnTo>
                    <a:pt x="2567" y="836"/>
                  </a:lnTo>
                  <a:lnTo>
                    <a:pt x="2546" y="797"/>
                  </a:lnTo>
                  <a:lnTo>
                    <a:pt x="2525" y="757"/>
                  </a:lnTo>
                  <a:lnTo>
                    <a:pt x="2505" y="719"/>
                  </a:lnTo>
                  <a:lnTo>
                    <a:pt x="2462" y="646"/>
                  </a:lnTo>
                  <a:lnTo>
                    <a:pt x="2416" y="577"/>
                  </a:lnTo>
                  <a:lnTo>
                    <a:pt x="2371" y="511"/>
                  </a:lnTo>
                  <a:lnTo>
                    <a:pt x="2324" y="447"/>
                  </a:lnTo>
                  <a:lnTo>
                    <a:pt x="2278" y="388"/>
                  </a:lnTo>
                  <a:lnTo>
                    <a:pt x="2231" y="333"/>
                  </a:lnTo>
                  <a:lnTo>
                    <a:pt x="2185" y="282"/>
                  </a:lnTo>
                  <a:lnTo>
                    <a:pt x="2139" y="235"/>
                  </a:lnTo>
                  <a:lnTo>
                    <a:pt x="2094" y="191"/>
                  </a:lnTo>
                  <a:lnTo>
                    <a:pt x="2050" y="153"/>
                  </a:lnTo>
                  <a:lnTo>
                    <a:pt x="2007" y="117"/>
                  </a:lnTo>
                  <a:lnTo>
                    <a:pt x="1965" y="87"/>
                  </a:lnTo>
                  <a:lnTo>
                    <a:pt x="1926" y="61"/>
                  </a:lnTo>
                  <a:lnTo>
                    <a:pt x="1889" y="39"/>
                  </a:lnTo>
                  <a:lnTo>
                    <a:pt x="1871" y="30"/>
                  </a:lnTo>
                  <a:lnTo>
                    <a:pt x="1854" y="22"/>
                  </a:lnTo>
                  <a:lnTo>
                    <a:pt x="1838" y="16"/>
                  </a:lnTo>
                  <a:lnTo>
                    <a:pt x="1823" y="10"/>
                  </a:lnTo>
                  <a:lnTo>
                    <a:pt x="1808" y="6"/>
                  </a:lnTo>
                  <a:lnTo>
                    <a:pt x="1794" y="2"/>
                  </a:lnTo>
                  <a:lnTo>
                    <a:pt x="1780" y="1"/>
                  </a:lnTo>
                  <a:lnTo>
                    <a:pt x="1768" y="0"/>
                  </a:lnTo>
                  <a:lnTo>
                    <a:pt x="1757" y="1"/>
                  </a:lnTo>
                  <a:lnTo>
                    <a:pt x="1743" y="2"/>
                  </a:lnTo>
                  <a:lnTo>
                    <a:pt x="1729" y="6"/>
                  </a:lnTo>
                  <a:lnTo>
                    <a:pt x="1714" y="10"/>
                  </a:lnTo>
                  <a:lnTo>
                    <a:pt x="1699" y="16"/>
                  </a:lnTo>
                  <a:lnTo>
                    <a:pt x="1682" y="22"/>
                  </a:lnTo>
                  <a:lnTo>
                    <a:pt x="1666" y="30"/>
                  </a:lnTo>
                  <a:lnTo>
                    <a:pt x="1648" y="39"/>
                  </a:lnTo>
                  <a:lnTo>
                    <a:pt x="1611" y="61"/>
                  </a:lnTo>
                  <a:lnTo>
                    <a:pt x="1572" y="87"/>
                  </a:lnTo>
                  <a:lnTo>
                    <a:pt x="1530" y="117"/>
                  </a:lnTo>
                  <a:lnTo>
                    <a:pt x="1487" y="153"/>
                  </a:lnTo>
                  <a:lnTo>
                    <a:pt x="1443" y="191"/>
                  </a:lnTo>
                  <a:lnTo>
                    <a:pt x="1398" y="235"/>
                  </a:lnTo>
                  <a:lnTo>
                    <a:pt x="1352" y="282"/>
                  </a:lnTo>
                  <a:lnTo>
                    <a:pt x="1306" y="333"/>
                  </a:lnTo>
                  <a:lnTo>
                    <a:pt x="1259" y="388"/>
                  </a:lnTo>
                  <a:lnTo>
                    <a:pt x="1213" y="447"/>
                  </a:lnTo>
                  <a:lnTo>
                    <a:pt x="1166" y="511"/>
                  </a:lnTo>
                  <a:lnTo>
                    <a:pt x="1121" y="577"/>
                  </a:lnTo>
                  <a:lnTo>
                    <a:pt x="1075" y="646"/>
                  </a:lnTo>
                  <a:lnTo>
                    <a:pt x="1032" y="719"/>
                  </a:lnTo>
                  <a:lnTo>
                    <a:pt x="1012" y="757"/>
                  </a:lnTo>
                  <a:lnTo>
                    <a:pt x="991" y="797"/>
                  </a:lnTo>
                  <a:lnTo>
                    <a:pt x="970" y="836"/>
                  </a:lnTo>
                  <a:lnTo>
                    <a:pt x="950" y="876"/>
                  </a:lnTo>
                  <a:lnTo>
                    <a:pt x="931" y="917"/>
                  </a:lnTo>
                  <a:lnTo>
                    <a:pt x="912" y="958"/>
                  </a:lnTo>
                  <a:lnTo>
                    <a:pt x="894" y="1001"/>
                  </a:lnTo>
                  <a:lnTo>
                    <a:pt x="877" y="1044"/>
                  </a:lnTo>
                  <a:lnTo>
                    <a:pt x="860" y="1088"/>
                  </a:lnTo>
                  <a:lnTo>
                    <a:pt x="844" y="1132"/>
                  </a:lnTo>
                  <a:lnTo>
                    <a:pt x="829" y="1179"/>
                  </a:lnTo>
                  <a:lnTo>
                    <a:pt x="814" y="1224"/>
                  </a:lnTo>
                  <a:lnTo>
                    <a:pt x="801" y="1271"/>
                  </a:lnTo>
                  <a:lnTo>
                    <a:pt x="787" y="1319"/>
                  </a:lnTo>
                  <a:lnTo>
                    <a:pt x="775" y="1367"/>
                  </a:lnTo>
                  <a:lnTo>
                    <a:pt x="764" y="1416"/>
                  </a:lnTo>
                  <a:lnTo>
                    <a:pt x="754" y="1466"/>
                  </a:lnTo>
                  <a:lnTo>
                    <a:pt x="746" y="1515"/>
                  </a:lnTo>
                  <a:lnTo>
                    <a:pt x="737" y="1566"/>
                  </a:lnTo>
                  <a:lnTo>
                    <a:pt x="730" y="1618"/>
                  </a:lnTo>
                  <a:lnTo>
                    <a:pt x="723" y="1669"/>
                  </a:lnTo>
                  <a:lnTo>
                    <a:pt x="720" y="1722"/>
                  </a:lnTo>
                  <a:lnTo>
                    <a:pt x="716" y="1775"/>
                  </a:lnTo>
                  <a:lnTo>
                    <a:pt x="714" y="1829"/>
                  </a:lnTo>
                  <a:lnTo>
                    <a:pt x="712" y="1883"/>
                  </a:lnTo>
                  <a:lnTo>
                    <a:pt x="712" y="1936"/>
                  </a:lnTo>
                  <a:lnTo>
                    <a:pt x="714" y="1992"/>
                  </a:lnTo>
                  <a:lnTo>
                    <a:pt x="716" y="2048"/>
                  </a:lnTo>
                  <a:lnTo>
                    <a:pt x="723" y="2141"/>
                  </a:lnTo>
                  <a:lnTo>
                    <a:pt x="735" y="2237"/>
                  </a:lnTo>
                  <a:lnTo>
                    <a:pt x="747" y="2336"/>
                  </a:lnTo>
                  <a:lnTo>
                    <a:pt x="763" y="2437"/>
                  </a:lnTo>
                  <a:lnTo>
                    <a:pt x="780" y="2540"/>
                  </a:lnTo>
                  <a:lnTo>
                    <a:pt x="801" y="2644"/>
                  </a:lnTo>
                  <a:lnTo>
                    <a:pt x="823" y="2749"/>
                  </a:lnTo>
                  <a:lnTo>
                    <a:pt x="846" y="2856"/>
                  </a:lnTo>
                  <a:lnTo>
                    <a:pt x="872" y="2962"/>
                  </a:lnTo>
                  <a:lnTo>
                    <a:pt x="899" y="3069"/>
                  </a:lnTo>
                  <a:lnTo>
                    <a:pt x="926" y="3176"/>
                  </a:lnTo>
                  <a:lnTo>
                    <a:pt x="955" y="3281"/>
                  </a:lnTo>
                  <a:lnTo>
                    <a:pt x="985" y="3385"/>
                  </a:lnTo>
                  <a:lnTo>
                    <a:pt x="1014" y="3490"/>
                  </a:lnTo>
                  <a:lnTo>
                    <a:pt x="1045" y="3591"/>
                  </a:lnTo>
                  <a:lnTo>
                    <a:pt x="1075" y="3691"/>
                  </a:lnTo>
                  <a:lnTo>
                    <a:pt x="404" y="3521"/>
                  </a:lnTo>
                  <a:lnTo>
                    <a:pt x="0" y="5397"/>
                  </a:lnTo>
                  <a:lnTo>
                    <a:pt x="1362" y="4724"/>
                  </a:lnTo>
                  <a:lnTo>
                    <a:pt x="1768" y="5800"/>
                  </a:lnTo>
                  <a:lnTo>
                    <a:pt x="2174" y="4724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5400">
                <a:solidFill>
                  <a:schemeClr val="l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等腰三角形 24"/>
            <p:cNvSpPr/>
            <p:nvPr/>
          </p:nvSpPr>
          <p:spPr>
            <a:xfrm>
              <a:off x="5978424" y="1913439"/>
              <a:ext cx="178847" cy="452844"/>
            </a:xfrm>
            <a:custGeom>
              <a:avLst/>
              <a:gdLst>
                <a:gd name="connsiteX0" fmla="*/ 0 w 578876"/>
                <a:gd name="connsiteY0" fmla="*/ 4648025 h 4648025"/>
                <a:gd name="connsiteX1" fmla="*/ 289438 w 578876"/>
                <a:gd name="connsiteY1" fmla="*/ 0 h 4648025"/>
                <a:gd name="connsiteX2" fmla="*/ 578876 w 578876"/>
                <a:gd name="connsiteY2" fmla="*/ 4648025 h 4648025"/>
                <a:gd name="connsiteX3" fmla="*/ 0 w 578876"/>
                <a:gd name="connsiteY3" fmla="*/ 4648025 h 4648025"/>
                <a:gd name="connsiteX0-1" fmla="*/ 0 w 578876"/>
                <a:gd name="connsiteY0-2" fmla="*/ 4648025 h 4648025"/>
                <a:gd name="connsiteX1-3" fmla="*/ 289438 w 578876"/>
                <a:gd name="connsiteY1-4" fmla="*/ 0 h 4648025"/>
                <a:gd name="connsiteX2-5" fmla="*/ 578876 w 578876"/>
                <a:gd name="connsiteY2-6" fmla="*/ 4648025 h 4648025"/>
                <a:gd name="connsiteX3-7" fmla="*/ 0 w 578876"/>
                <a:gd name="connsiteY3-8" fmla="*/ 4648025 h 4648025"/>
                <a:gd name="connsiteX0-9" fmla="*/ 0 w 578876"/>
                <a:gd name="connsiteY0-10" fmla="*/ 4648025 h 4648025"/>
                <a:gd name="connsiteX1-11" fmla="*/ 289438 w 578876"/>
                <a:gd name="connsiteY1-12" fmla="*/ 0 h 4648025"/>
                <a:gd name="connsiteX2-13" fmla="*/ 578876 w 578876"/>
                <a:gd name="connsiteY2-14" fmla="*/ 4648025 h 4648025"/>
                <a:gd name="connsiteX3-15" fmla="*/ 0 w 578876"/>
                <a:gd name="connsiteY3-16" fmla="*/ 4648025 h 4648025"/>
                <a:gd name="connsiteX0-17" fmla="*/ 0 w 578876"/>
                <a:gd name="connsiteY0-18" fmla="*/ 4648025 h 4648025"/>
                <a:gd name="connsiteX1-19" fmla="*/ 289438 w 578876"/>
                <a:gd name="connsiteY1-20" fmla="*/ 0 h 4648025"/>
                <a:gd name="connsiteX2-21" fmla="*/ 578876 w 578876"/>
                <a:gd name="connsiteY2-22" fmla="*/ 4648025 h 4648025"/>
                <a:gd name="connsiteX3-23" fmla="*/ 0 w 578876"/>
                <a:gd name="connsiteY3-24" fmla="*/ 4648025 h 4648025"/>
                <a:gd name="connsiteX0-25" fmla="*/ 0 w 578876"/>
                <a:gd name="connsiteY0-26" fmla="*/ 4648025 h 4648025"/>
                <a:gd name="connsiteX1-27" fmla="*/ 289438 w 578876"/>
                <a:gd name="connsiteY1-28" fmla="*/ 0 h 4648025"/>
                <a:gd name="connsiteX2-29" fmla="*/ 578876 w 578876"/>
                <a:gd name="connsiteY2-30" fmla="*/ 4648025 h 4648025"/>
                <a:gd name="connsiteX3-31" fmla="*/ 0 w 578876"/>
                <a:gd name="connsiteY3-32" fmla="*/ 4648025 h 4648025"/>
                <a:gd name="connsiteX0-33" fmla="*/ 0 w 578876"/>
                <a:gd name="connsiteY0-34" fmla="*/ 4648025 h 4648025"/>
                <a:gd name="connsiteX1-35" fmla="*/ 289438 w 578876"/>
                <a:gd name="connsiteY1-36" fmla="*/ 0 h 4648025"/>
                <a:gd name="connsiteX2-37" fmla="*/ 578876 w 578876"/>
                <a:gd name="connsiteY2-38" fmla="*/ 4648025 h 4648025"/>
                <a:gd name="connsiteX3-39" fmla="*/ 0 w 578876"/>
                <a:gd name="connsiteY3-40" fmla="*/ 4648025 h 4648025"/>
                <a:gd name="connsiteX0-41" fmla="*/ 0 w 578876"/>
                <a:gd name="connsiteY0-42" fmla="*/ 4648025 h 4648025"/>
                <a:gd name="connsiteX1-43" fmla="*/ 289438 w 578876"/>
                <a:gd name="connsiteY1-44" fmla="*/ 0 h 4648025"/>
                <a:gd name="connsiteX2-45" fmla="*/ 578876 w 578876"/>
                <a:gd name="connsiteY2-46" fmla="*/ 4648025 h 4648025"/>
                <a:gd name="connsiteX3-47" fmla="*/ 0 w 578876"/>
                <a:gd name="connsiteY3-48" fmla="*/ 4648025 h 4648025"/>
                <a:gd name="connsiteX0-49" fmla="*/ 0 w 578876"/>
                <a:gd name="connsiteY0-50" fmla="*/ 4648025 h 4648025"/>
                <a:gd name="connsiteX1-51" fmla="*/ 289438 w 578876"/>
                <a:gd name="connsiteY1-52" fmla="*/ 0 h 4648025"/>
                <a:gd name="connsiteX2-53" fmla="*/ 578876 w 578876"/>
                <a:gd name="connsiteY2-54" fmla="*/ 4648025 h 4648025"/>
                <a:gd name="connsiteX3-55" fmla="*/ 0 w 578876"/>
                <a:gd name="connsiteY3-56" fmla="*/ 4648025 h 4648025"/>
                <a:gd name="connsiteX0-57" fmla="*/ 0 w 578876"/>
                <a:gd name="connsiteY0-58" fmla="*/ 4648025 h 4648025"/>
                <a:gd name="connsiteX1-59" fmla="*/ 289438 w 578876"/>
                <a:gd name="connsiteY1-60" fmla="*/ 0 h 4648025"/>
                <a:gd name="connsiteX2-61" fmla="*/ 578876 w 578876"/>
                <a:gd name="connsiteY2-62" fmla="*/ 4648025 h 4648025"/>
                <a:gd name="connsiteX3-63" fmla="*/ 0 w 578876"/>
                <a:gd name="connsiteY3-64" fmla="*/ 4648025 h 4648025"/>
                <a:gd name="connsiteX0-65" fmla="*/ 0 w 578876"/>
                <a:gd name="connsiteY0-66" fmla="*/ 4648025 h 4648025"/>
                <a:gd name="connsiteX1-67" fmla="*/ 289438 w 578876"/>
                <a:gd name="connsiteY1-68" fmla="*/ 0 h 4648025"/>
                <a:gd name="connsiteX2-69" fmla="*/ 578876 w 578876"/>
                <a:gd name="connsiteY2-70" fmla="*/ 4648025 h 4648025"/>
                <a:gd name="connsiteX3-71" fmla="*/ 0 w 578876"/>
                <a:gd name="connsiteY3-72" fmla="*/ 4648025 h 4648025"/>
                <a:gd name="connsiteX0-73" fmla="*/ 0 w 578876"/>
                <a:gd name="connsiteY0-74" fmla="*/ 4648025 h 4648025"/>
                <a:gd name="connsiteX1-75" fmla="*/ 289438 w 578876"/>
                <a:gd name="connsiteY1-76" fmla="*/ 0 h 4648025"/>
                <a:gd name="connsiteX2-77" fmla="*/ 578876 w 578876"/>
                <a:gd name="connsiteY2-78" fmla="*/ 4648025 h 4648025"/>
                <a:gd name="connsiteX3-79" fmla="*/ 0 w 578876"/>
                <a:gd name="connsiteY3-80" fmla="*/ 4648025 h 4648025"/>
                <a:gd name="connsiteX0-81" fmla="*/ 0 w 578876"/>
                <a:gd name="connsiteY0-82" fmla="*/ 4648025 h 4648025"/>
                <a:gd name="connsiteX1-83" fmla="*/ 289438 w 578876"/>
                <a:gd name="connsiteY1-84" fmla="*/ 0 h 4648025"/>
                <a:gd name="connsiteX2-85" fmla="*/ 578876 w 578876"/>
                <a:gd name="connsiteY2-86" fmla="*/ 4648025 h 4648025"/>
                <a:gd name="connsiteX3-87" fmla="*/ 0 w 578876"/>
                <a:gd name="connsiteY3-88" fmla="*/ 4648025 h 4648025"/>
                <a:gd name="connsiteX0-89" fmla="*/ 0 w 578876"/>
                <a:gd name="connsiteY0-90" fmla="*/ 4648025 h 4648025"/>
                <a:gd name="connsiteX1-91" fmla="*/ 289438 w 578876"/>
                <a:gd name="connsiteY1-92" fmla="*/ 0 h 4648025"/>
                <a:gd name="connsiteX2-93" fmla="*/ 578876 w 578876"/>
                <a:gd name="connsiteY2-94" fmla="*/ 4648025 h 4648025"/>
                <a:gd name="connsiteX3-95" fmla="*/ 0 w 578876"/>
                <a:gd name="connsiteY3-96" fmla="*/ 4648025 h 4648025"/>
                <a:gd name="connsiteX0-97" fmla="*/ 0 w 578876"/>
                <a:gd name="connsiteY0-98" fmla="*/ 4648025 h 4648025"/>
                <a:gd name="connsiteX1-99" fmla="*/ 289438 w 578876"/>
                <a:gd name="connsiteY1-100" fmla="*/ 0 h 4648025"/>
                <a:gd name="connsiteX2-101" fmla="*/ 578876 w 578876"/>
                <a:gd name="connsiteY2-102" fmla="*/ 4648025 h 4648025"/>
                <a:gd name="connsiteX3-103" fmla="*/ 0 w 578876"/>
                <a:gd name="connsiteY3-104" fmla="*/ 4648025 h 4648025"/>
                <a:gd name="connsiteX0-105" fmla="*/ 0 w 578876"/>
                <a:gd name="connsiteY0-106" fmla="*/ 4648025 h 4648025"/>
                <a:gd name="connsiteX1-107" fmla="*/ 289438 w 578876"/>
                <a:gd name="connsiteY1-108" fmla="*/ 0 h 4648025"/>
                <a:gd name="connsiteX2-109" fmla="*/ 578876 w 578876"/>
                <a:gd name="connsiteY2-110" fmla="*/ 4648025 h 4648025"/>
                <a:gd name="connsiteX3-111" fmla="*/ 0 w 578876"/>
                <a:gd name="connsiteY3-112" fmla="*/ 4648025 h 4648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78876" h="4648025">
                  <a:moveTo>
                    <a:pt x="0" y="4648025"/>
                  </a:moveTo>
                  <a:cubicBezTo>
                    <a:pt x="162866" y="3047883"/>
                    <a:pt x="238853" y="1866842"/>
                    <a:pt x="289438" y="0"/>
                  </a:cubicBezTo>
                  <a:cubicBezTo>
                    <a:pt x="343197" y="1879542"/>
                    <a:pt x="403887" y="3035183"/>
                    <a:pt x="578876" y="4648025"/>
                  </a:cubicBezTo>
                  <a:lnTo>
                    <a:pt x="0" y="4648025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7111127" y="1598651"/>
            <a:ext cx="29260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07FFFD"/>
                </a:solidFill>
                <a:cs typeface="+mn-ea"/>
                <a:sym typeface="+mn-lt"/>
              </a:rPr>
              <a:t>数字政府建设水平</a:t>
            </a:r>
            <a:r>
              <a:rPr lang="en-US" altLang="zh-CN" sz="2000" dirty="0">
                <a:solidFill>
                  <a:srgbClr val="07FFFD"/>
                </a:solidFill>
                <a:cs typeface="+mn-ea"/>
                <a:sym typeface="+mn-lt"/>
              </a:rPr>
              <a:t>	</a:t>
            </a:r>
            <a:endParaRPr lang="en-US" altLang="zh-CN" sz="2000" dirty="0">
              <a:solidFill>
                <a:srgbClr val="07FFFD"/>
              </a:solidFill>
              <a:cs typeface="+mn-ea"/>
              <a:sym typeface="+mn-lt"/>
            </a:endParaRPr>
          </a:p>
        </p:txBody>
      </p:sp>
      <p:sp>
        <p:nvSpPr>
          <p:cNvPr id="35" name="Textfeld 53"/>
          <p:cNvSpPr txBox="1"/>
          <p:nvPr/>
        </p:nvSpPr>
        <p:spPr>
          <a:xfrm>
            <a:off x="7171690" y="2165985"/>
            <a:ext cx="253174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“一网通办”、“最多跑一次”、“一网统管”、“一网协同”，数字营商环境，在线政务服务水平</a:t>
            </a:r>
            <a:r>
              <a:rPr lang="zh-CN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等</a:t>
            </a:r>
            <a:endParaRPr lang="zh-CN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633649" y="3058343"/>
            <a:ext cx="272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07FFFD"/>
                </a:solidFill>
                <a:cs typeface="+mn-ea"/>
                <a:sym typeface="+mn-lt"/>
              </a:rPr>
              <a:t>数字经济国际合作情况</a:t>
            </a:r>
            <a:endParaRPr lang="zh-CN" altLang="en-US" sz="2000" dirty="0">
              <a:solidFill>
                <a:srgbClr val="07FFFD"/>
              </a:solidFill>
              <a:cs typeface="+mn-ea"/>
              <a:sym typeface="+mn-lt"/>
            </a:endParaRPr>
          </a:p>
        </p:txBody>
      </p:sp>
      <p:sp>
        <p:nvSpPr>
          <p:cNvPr id="37" name="Textfeld 53"/>
          <p:cNvSpPr txBox="1"/>
          <p:nvPr/>
        </p:nvSpPr>
        <p:spPr>
          <a:xfrm>
            <a:off x="7581900" y="3425825"/>
            <a:ext cx="256540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丝路电商，数字经济领域平台企业出海</a:t>
            </a:r>
            <a:r>
              <a:rPr lang="zh-CN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等</a:t>
            </a:r>
            <a:endParaRPr lang="zh-CN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970264" y="4126081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智慧城市建设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9" name="Textfeld 53"/>
          <p:cNvSpPr txBox="1"/>
          <p:nvPr/>
        </p:nvSpPr>
        <p:spPr>
          <a:xfrm>
            <a:off x="8030590" y="4610038"/>
            <a:ext cx="2376622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城市煤气管理信息系统规划，城市市政管理信息系统规划，数字社区管理信息系统规划，城市基础测绘信息系统等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03788" y="1598651"/>
            <a:ext cx="221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信息基础设施水平</a:t>
            </a:r>
            <a:endParaRPr lang="zh-CN" altLang="en-US" sz="2000" dirty="0">
              <a:solidFill>
                <a:srgbClr val="07FFFD"/>
              </a:solidFill>
              <a:cs typeface="+mn-ea"/>
              <a:sym typeface="+mn-lt"/>
            </a:endParaRPr>
          </a:p>
        </p:txBody>
      </p:sp>
      <p:sp>
        <p:nvSpPr>
          <p:cNvPr id="41" name="Textfeld 53"/>
          <p:cNvSpPr txBox="1"/>
          <p:nvPr/>
        </p:nvSpPr>
        <p:spPr>
          <a:xfrm>
            <a:off x="2498725" y="2162175"/>
            <a:ext cx="263588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数字技术与各行业融合，电子商务发展，移动支付，在线学习、远程会议、网络购物、视频直播等生产生活新方式，互联网平台</a:t>
            </a:r>
            <a:endParaRPr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141622" y="3058343"/>
            <a:ext cx="246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srgbClr val="07FFFD"/>
                </a:solidFill>
                <a:cs typeface="+mn-ea"/>
                <a:sym typeface="+mn-lt"/>
              </a:rPr>
              <a:t>产业数字化转型水平</a:t>
            </a:r>
            <a:endParaRPr lang="zh-CN" altLang="en-US" sz="2000" dirty="0">
              <a:solidFill>
                <a:srgbClr val="07FFFD"/>
              </a:solidFill>
              <a:cs typeface="+mn-ea"/>
              <a:sym typeface="+mn-lt"/>
            </a:endParaRPr>
          </a:p>
        </p:txBody>
      </p:sp>
      <p:sp>
        <p:nvSpPr>
          <p:cNvPr id="43" name="Textfeld 53"/>
          <p:cNvSpPr txBox="1"/>
          <p:nvPr/>
        </p:nvSpPr>
        <p:spPr>
          <a:xfrm>
            <a:off x="1870075" y="3425825"/>
            <a:ext cx="27400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价值链创造、数据集成、平台赋能、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农业数字化，服务业数字</a:t>
            </a:r>
            <a:r>
              <a:rPr lang="zh-CN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化、</a:t>
            </a:r>
            <a:r>
              <a:rPr sz="1000" dirty="0">
                <a:solidFill>
                  <a:schemeClr val="bg1"/>
                </a:solidFill>
                <a:cs typeface="+mn-ea"/>
                <a:sym typeface="+mn-lt"/>
              </a:rPr>
              <a:t>工业数字化</a:t>
            </a:r>
            <a:r>
              <a:rPr lang="zh-CN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等</a:t>
            </a:r>
            <a:endParaRPr lang="zh-CN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81968" y="4128621"/>
            <a:ext cx="221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新业态新模式情况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5" name="Textfeld 53"/>
          <p:cNvSpPr txBox="1"/>
          <p:nvPr/>
        </p:nvSpPr>
        <p:spPr>
          <a:xfrm>
            <a:off x="666750" y="4610100"/>
            <a:ext cx="309880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在线教育、互联网医疗、线上办公、数字化治理、产业平台化发展、传统企业数字化转型、“虚拟”产业园和产业集群、“无人经济”、培育新个体经济支持自主就业、微经济鼓励“副业创新”等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324860" y="377825"/>
            <a:ext cx="5466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数字经济渗透城市建设与发展</a:t>
            </a:r>
            <a:endParaRPr lang="zh-CN" altLang="en-US" sz="32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40000"/>
                    </a:srgbClr>
                  </a:gs>
                </a:gsLst>
                <a:lin ang="540000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16643" y="343535"/>
            <a:ext cx="5059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数字经济赋能城市转型升级</a:t>
            </a:r>
            <a:endParaRPr lang="zh-CN" altLang="en-US" sz="32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40000"/>
                    </a:srgbClr>
                  </a:gs>
                </a:gsLst>
                <a:lin ang="540000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sp>
        <p:nvSpPr>
          <p:cNvPr id="1048930" name="箭头3"/>
          <p:cNvSpPr>
            <a:spLocks noChangeArrowheads="1"/>
          </p:cNvSpPr>
          <p:nvPr/>
        </p:nvSpPr>
        <p:spPr bwMode="auto">
          <a:xfrm flipV="1">
            <a:off x="1295069" y="3745427"/>
            <a:ext cx="1092058" cy="1521884"/>
          </a:xfrm>
          <a:custGeom>
            <a:avLst/>
            <a:gdLst/>
            <a:ahLst/>
            <a:cxnLst>
              <a:cxn ang="0">
                <a:pos x="118" y="1044"/>
              </a:cxn>
              <a:cxn ang="0">
                <a:pos x="128" y="340"/>
              </a:cxn>
              <a:cxn ang="0">
                <a:pos x="264" y="210"/>
              </a:cxn>
              <a:cxn ang="0">
                <a:pos x="720" y="202"/>
              </a:cxn>
              <a:cxn ang="0">
                <a:pos x="720" y="320"/>
              </a:cxn>
              <a:cxn ang="0">
                <a:pos x="933" y="153"/>
              </a:cxn>
              <a:cxn ang="0">
                <a:pos x="712" y="0"/>
              </a:cxn>
              <a:cxn ang="0">
                <a:pos x="714" y="92"/>
              </a:cxn>
              <a:cxn ang="0">
                <a:pos x="234" y="94"/>
              </a:cxn>
              <a:cxn ang="0">
                <a:pos x="0" y="298"/>
              </a:cxn>
              <a:cxn ang="0">
                <a:pos x="0" y="1058"/>
              </a:cxn>
              <a:cxn ang="0">
                <a:pos x="118" y="1044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wrap="none" lIns="82815" tIns="41407" rIns="82815" bIns="41407" anchor="ctr"/>
          <a:p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931" name="箭头2"/>
          <p:cNvSpPr>
            <a:spLocks noChangeArrowheads="1"/>
          </p:cNvSpPr>
          <p:nvPr/>
        </p:nvSpPr>
        <p:spPr bwMode="auto">
          <a:xfrm rot="-5400000">
            <a:off x="1582880" y="3112628"/>
            <a:ext cx="325967" cy="1299464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wrap="none" lIns="82815" tIns="41407" rIns="82815" bIns="41407" anchor="ctr"/>
          <a:p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932" name="箭头1"/>
          <p:cNvSpPr>
            <a:spLocks noChangeArrowheads="1"/>
          </p:cNvSpPr>
          <p:nvPr/>
        </p:nvSpPr>
        <p:spPr bwMode="auto">
          <a:xfrm>
            <a:off x="1288719" y="2083844"/>
            <a:ext cx="1092058" cy="1763183"/>
          </a:xfrm>
          <a:custGeom>
            <a:avLst/>
            <a:gdLst/>
            <a:ahLst/>
            <a:cxnLst>
              <a:cxn ang="0">
                <a:pos x="118" y="1044"/>
              </a:cxn>
              <a:cxn ang="0">
                <a:pos x="128" y="340"/>
              </a:cxn>
              <a:cxn ang="0">
                <a:pos x="264" y="210"/>
              </a:cxn>
              <a:cxn ang="0">
                <a:pos x="720" y="202"/>
              </a:cxn>
              <a:cxn ang="0">
                <a:pos x="720" y="320"/>
              </a:cxn>
              <a:cxn ang="0">
                <a:pos x="933" y="153"/>
              </a:cxn>
              <a:cxn ang="0">
                <a:pos x="712" y="0"/>
              </a:cxn>
              <a:cxn ang="0">
                <a:pos x="714" y="92"/>
              </a:cxn>
              <a:cxn ang="0">
                <a:pos x="234" y="94"/>
              </a:cxn>
              <a:cxn ang="0">
                <a:pos x="0" y="298"/>
              </a:cxn>
              <a:cxn ang="0">
                <a:pos x="0" y="1058"/>
              </a:cxn>
              <a:cxn ang="0">
                <a:pos x="118" y="1044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wrap="none" lIns="82815" tIns="41407" rIns="82815" bIns="41407" anchor="ctr"/>
          <a:p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933" name="文本1"/>
          <p:cNvSpPr>
            <a:spLocks noChangeArrowheads="1"/>
          </p:cNvSpPr>
          <p:nvPr/>
        </p:nvSpPr>
        <p:spPr bwMode="auto">
          <a:xfrm>
            <a:off x="3791585" y="1690370"/>
            <a:ext cx="7023100" cy="1202055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bg1"/>
            </a:solidFill>
            <a:round/>
          </a:ln>
        </p:spPr>
        <p:txBody>
          <a:bodyPr lIns="82815" tIns="41407" rIns="82815" bIns="41407" anchor="ctr"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传统产业供给侧结构性改革落地的抓手，打造产业级的总部经济</a:t>
            </a:r>
            <a:r>
              <a:rPr lang="en-US" altLang="zh-CN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en-US" altLang="zh-CN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产业链的集聚，盘活存量资源（传统产业转型升级），吸引增量动能（招商引资）</a:t>
            </a:r>
            <a:r>
              <a:rPr lang="en-US" altLang="zh-CN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en-US" altLang="zh-CN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助推产业转型升级，形成“人才</a:t>
            </a:r>
            <a:r>
              <a:rPr lang="en-US" altLang="zh-CN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产业链</a:t>
            </a:r>
            <a:r>
              <a:rPr lang="en-US" altLang="zh-CN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金融资本”的创新发展模式；</a:t>
            </a:r>
            <a:endParaRPr lang="en-US" altLang="zh-CN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促进“两业”融合、“两化”融合，推动产城融合发展。</a:t>
            </a:r>
            <a:endParaRPr lang="zh-CN" altLang="en-US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934" name="标题1"/>
          <p:cNvSpPr>
            <a:spLocks noChangeArrowheads="1"/>
          </p:cNvSpPr>
          <p:nvPr/>
        </p:nvSpPr>
        <p:spPr bwMode="auto">
          <a:xfrm>
            <a:off x="2514111" y="1690142"/>
            <a:ext cx="1242321" cy="1202267"/>
          </a:xfrm>
          <a:prstGeom prst="roundRect">
            <a:avLst>
              <a:gd name="adj" fmla="val 11921"/>
            </a:avLst>
          </a:prstGeom>
          <a:solidFill>
            <a:schemeClr val="accent3"/>
          </a:solidFill>
          <a:ln w="25400">
            <a:noFill/>
            <a:round/>
          </a:ln>
        </p:spPr>
        <p:txBody>
          <a:bodyPr lIns="82815" tIns="41407" rIns="82815" bIns="41407" anchor="ctr"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政府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935" name="文本2"/>
          <p:cNvSpPr>
            <a:spLocks noChangeArrowheads="1"/>
          </p:cNvSpPr>
          <p:nvPr/>
        </p:nvSpPr>
        <p:spPr bwMode="auto">
          <a:xfrm>
            <a:off x="3791585" y="3202305"/>
            <a:ext cx="7022465" cy="119380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bg1"/>
            </a:solidFill>
            <a:round/>
          </a:ln>
        </p:spPr>
        <p:txBody>
          <a:bodyPr lIns="82815" tIns="41407" rIns="82815" bIns="41407" anchor="ctr"/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有效提升产业资源的集中度与整体效率；</a:t>
            </a:r>
            <a:endParaRPr lang="en-US" altLang="zh-CN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集中解决</a:t>
            </a: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融资难、技术升级难、研发创新难等单个企业难以解决的</a:t>
            </a:r>
            <a:r>
              <a:rPr lang="zh-CN" altLang="en-US" sz="1200" b="1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行业共性问题</a:t>
            </a: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重构产业价值链与服务链，形成产业新经济与新业态。</a:t>
            </a:r>
            <a:endParaRPr lang="zh-CN" altLang="en-US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936" name="标题2"/>
          <p:cNvSpPr>
            <a:spLocks noChangeArrowheads="1"/>
          </p:cNvSpPr>
          <p:nvPr/>
        </p:nvSpPr>
        <p:spPr bwMode="auto">
          <a:xfrm>
            <a:off x="2514111" y="3202310"/>
            <a:ext cx="1242321" cy="1193800"/>
          </a:xfrm>
          <a:prstGeom prst="roundRect">
            <a:avLst>
              <a:gd name="adj" fmla="val 11921"/>
            </a:avLst>
          </a:prstGeom>
          <a:solidFill>
            <a:srgbClr val="049AAB"/>
          </a:solidFill>
          <a:ln w="25400">
            <a:noFill/>
            <a:round/>
          </a:ln>
        </p:spPr>
        <p:txBody>
          <a:bodyPr lIns="82815" tIns="41407" rIns="82815" bIns="41407" anchor="ctr"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937" name="文本3"/>
          <p:cNvSpPr>
            <a:spLocks noChangeArrowheads="1"/>
          </p:cNvSpPr>
          <p:nvPr/>
        </p:nvSpPr>
        <p:spPr bwMode="auto">
          <a:xfrm>
            <a:off x="3791585" y="4570730"/>
            <a:ext cx="7022465" cy="118110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bg1"/>
            </a:solidFill>
            <a:round/>
          </a:ln>
        </p:spPr>
        <p:txBody>
          <a:bodyPr lIns="82815" tIns="41407" rIns="82815" bIns="41407" anchor="ctr"/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zh-CN" altLang="en-US" sz="1200" b="1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行业龙头企业</a:t>
            </a: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的创新发展提供方向和共享行业级平台多重收益的契机</a:t>
            </a:r>
            <a:endParaRPr lang="en-US" altLang="zh-CN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显著地降低原材料采购、物流、融资等成本而</a:t>
            </a:r>
            <a:r>
              <a:rPr lang="zh-CN" altLang="en-US" sz="1200" b="1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提升利润</a:t>
            </a: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新增供应链金融、大数据、资本收益等</a:t>
            </a:r>
            <a:r>
              <a:rPr lang="zh-CN" altLang="en-US" sz="1200" b="1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多重收益</a:t>
            </a:r>
            <a:r>
              <a:rPr lang="zh-CN" altLang="en-US" sz="1200" dirty="0">
                <a:solidFill>
                  <a:srgbClr val="07FFFD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rgbClr val="07FFF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938" name="标题3"/>
          <p:cNvSpPr>
            <a:spLocks noChangeArrowheads="1"/>
          </p:cNvSpPr>
          <p:nvPr/>
        </p:nvSpPr>
        <p:spPr bwMode="auto">
          <a:xfrm>
            <a:off x="2514111" y="4570462"/>
            <a:ext cx="1242321" cy="1181100"/>
          </a:xfrm>
          <a:prstGeom prst="roundRect">
            <a:avLst>
              <a:gd name="adj" fmla="val 11921"/>
            </a:avLst>
          </a:prstGeom>
          <a:solidFill>
            <a:schemeClr val="accent3"/>
          </a:solidFill>
          <a:ln w="25400">
            <a:noFill/>
            <a:round/>
          </a:ln>
        </p:spPr>
        <p:txBody>
          <a:bodyPr lIns="82815" tIns="41407" rIns="82815" bIns="41407" anchor="ctr"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企业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939" name="Oval 19"/>
          <p:cNvSpPr>
            <a:spLocks noChangeArrowheads="1"/>
          </p:cNvSpPr>
          <p:nvPr/>
        </p:nvSpPr>
        <p:spPr bwMode="auto">
          <a:xfrm>
            <a:off x="734227" y="3166108"/>
            <a:ext cx="1191529" cy="1193800"/>
          </a:xfrm>
          <a:prstGeom prst="ellipse">
            <a:avLst/>
          </a:prstGeom>
          <a:solidFill>
            <a:srgbClr val="049AAB"/>
          </a:solidFill>
          <a:ln w="9525">
            <a:noFill/>
            <a:round/>
          </a:ln>
        </p:spPr>
        <p:txBody>
          <a:bodyPr lIns="82815" tIns="41407" rIns="82815" bIns="41407" anchor="ctr"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多方共赢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369"/>
          <p:cNvSpPr/>
          <p:nvPr/>
        </p:nvSpPr>
        <p:spPr>
          <a:xfrm rot="13500000">
            <a:off x="4918899" y="1877905"/>
            <a:ext cx="2354204" cy="2354204"/>
          </a:xfrm>
          <a:prstGeom prst="roundRect">
            <a:avLst>
              <a:gd name="adj" fmla="val 32703"/>
            </a:avLst>
          </a:prstGeom>
          <a:ln w="12700">
            <a:solidFill>
              <a:srgbClr val="07FFFD">
                <a:alpha val="5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Shape 1370"/>
          <p:cNvSpPr/>
          <p:nvPr/>
        </p:nvSpPr>
        <p:spPr>
          <a:xfrm rot="13500000">
            <a:off x="5510108" y="2447772"/>
            <a:ext cx="1171787" cy="1171787"/>
          </a:xfrm>
          <a:prstGeom prst="roundRect">
            <a:avLst>
              <a:gd name="adj" fmla="val 32703"/>
            </a:avLst>
          </a:prstGeom>
          <a:ln w="12700">
            <a:solidFill>
              <a:srgbClr val="07FFFD">
                <a:alpha val="50000"/>
              </a:srgbClr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51130" y="1710926"/>
            <a:ext cx="2690584" cy="2684952"/>
            <a:chOff x="4751130" y="2451971"/>
            <a:chExt cx="2690584" cy="2684952"/>
          </a:xfrm>
        </p:grpSpPr>
        <p:sp>
          <p:nvSpPr>
            <p:cNvPr id="25" name="Shape 1371"/>
            <p:cNvSpPr/>
            <p:nvPr/>
          </p:nvSpPr>
          <p:spPr>
            <a:xfrm flipV="1">
              <a:off x="6096001" y="3780565"/>
              <a:ext cx="0" cy="1356358"/>
            </a:xfrm>
            <a:prstGeom prst="line">
              <a:avLst/>
            </a:prstGeom>
            <a:ln w="12700">
              <a:solidFill>
                <a:srgbClr val="07FFFD">
                  <a:alpha val="50000"/>
                </a:srgbClr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1372"/>
            <p:cNvSpPr/>
            <p:nvPr/>
          </p:nvSpPr>
          <p:spPr>
            <a:xfrm flipV="1">
              <a:off x="6096001" y="2451971"/>
              <a:ext cx="0" cy="1270830"/>
            </a:xfrm>
            <a:prstGeom prst="line">
              <a:avLst/>
            </a:prstGeom>
            <a:ln w="12700">
              <a:solidFill>
                <a:srgbClr val="07FFFD">
                  <a:alpha val="50000"/>
                </a:srgbClr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1373"/>
            <p:cNvSpPr/>
            <p:nvPr/>
          </p:nvSpPr>
          <p:spPr>
            <a:xfrm>
              <a:off x="6006815" y="3774710"/>
              <a:ext cx="1434899" cy="1"/>
            </a:xfrm>
            <a:prstGeom prst="line">
              <a:avLst/>
            </a:prstGeom>
            <a:ln w="12700">
              <a:solidFill>
                <a:srgbClr val="07FFFD">
                  <a:alpha val="50000"/>
                </a:srgbClr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Shape 1374"/>
            <p:cNvSpPr/>
            <p:nvPr/>
          </p:nvSpPr>
          <p:spPr>
            <a:xfrm>
              <a:off x="4751130" y="3774710"/>
              <a:ext cx="1322641" cy="1"/>
            </a:xfrm>
            <a:prstGeom prst="line">
              <a:avLst/>
            </a:prstGeom>
            <a:ln w="12700">
              <a:solidFill>
                <a:srgbClr val="07FFFD">
                  <a:alpha val="50000"/>
                </a:srgbClr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1375"/>
            <p:cNvSpPr/>
            <p:nvPr/>
          </p:nvSpPr>
          <p:spPr>
            <a:xfrm>
              <a:off x="6038851" y="3717560"/>
              <a:ext cx="114300" cy="114301"/>
            </a:xfrm>
            <a:prstGeom prst="ellipse">
              <a:avLst/>
            </a:prstGeom>
            <a:ln w="12700">
              <a:solidFill>
                <a:srgbClr val="07FFFD">
                  <a:alpha val="50000"/>
                </a:srgbClr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34903" y="2019253"/>
            <a:ext cx="2073000" cy="2071508"/>
            <a:chOff x="5034903" y="2760298"/>
            <a:chExt cx="2073000" cy="2071508"/>
          </a:xfrm>
        </p:grpSpPr>
        <p:sp>
          <p:nvSpPr>
            <p:cNvPr id="31" name="Shape 1400"/>
            <p:cNvSpPr/>
            <p:nvPr/>
          </p:nvSpPr>
          <p:spPr>
            <a:xfrm>
              <a:off x="5055534" y="2778800"/>
              <a:ext cx="1046647" cy="99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146" y="11332"/>
                    <a:pt x="12346" y="4132"/>
                    <a:pt x="21600" y="0"/>
                  </a:cubicBezTo>
                </a:path>
              </a:pathLst>
            </a:cu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Shape 1401"/>
            <p:cNvSpPr/>
            <p:nvPr/>
          </p:nvSpPr>
          <p:spPr>
            <a:xfrm>
              <a:off x="6098422" y="2778692"/>
              <a:ext cx="986522" cy="99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155" y="5773"/>
                    <a:pt x="17355" y="12973"/>
                    <a:pt x="21600" y="21600"/>
                  </a:cubicBezTo>
                </a:path>
              </a:pathLst>
            </a:cu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Shape 1402"/>
            <p:cNvSpPr/>
            <p:nvPr/>
          </p:nvSpPr>
          <p:spPr>
            <a:xfrm>
              <a:off x="6101986" y="3776433"/>
              <a:ext cx="984184" cy="103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911" y="1249"/>
                    <a:pt x="3711" y="8449"/>
                    <a:pt x="0" y="21600"/>
                  </a:cubicBezTo>
                </a:path>
              </a:pathLst>
            </a:cu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Shape 1403"/>
            <p:cNvSpPr/>
            <p:nvPr/>
          </p:nvSpPr>
          <p:spPr>
            <a:xfrm>
              <a:off x="5056891" y="3774015"/>
              <a:ext cx="1040848" cy="103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1933" y="16906"/>
                    <a:pt x="4733" y="9706"/>
                    <a:pt x="0" y="0"/>
                  </a:cubicBezTo>
                </a:path>
              </a:pathLst>
            </a:cu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1380"/>
            <p:cNvSpPr/>
            <p:nvPr/>
          </p:nvSpPr>
          <p:spPr>
            <a:xfrm>
              <a:off x="5034903" y="3742960"/>
              <a:ext cx="63501" cy="63501"/>
            </a:xfrm>
            <a:prstGeom prst="ellipse">
              <a:avLst/>
            </a:pr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Shape 1381"/>
            <p:cNvSpPr/>
            <p:nvPr/>
          </p:nvSpPr>
          <p:spPr>
            <a:xfrm>
              <a:off x="6064251" y="2760298"/>
              <a:ext cx="63500" cy="63501"/>
            </a:xfrm>
            <a:prstGeom prst="ellipse">
              <a:avLst/>
            </a:pr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Shape 1382"/>
            <p:cNvSpPr/>
            <p:nvPr/>
          </p:nvSpPr>
          <p:spPr>
            <a:xfrm>
              <a:off x="6064251" y="4768305"/>
              <a:ext cx="63500" cy="63501"/>
            </a:xfrm>
            <a:prstGeom prst="ellipse">
              <a:avLst/>
            </a:pr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 1383"/>
            <p:cNvSpPr/>
            <p:nvPr/>
          </p:nvSpPr>
          <p:spPr>
            <a:xfrm>
              <a:off x="7044402" y="3749061"/>
              <a:ext cx="63501" cy="63501"/>
            </a:xfrm>
            <a:prstGeom prst="ellipse">
              <a:avLst/>
            </a:prstGeom>
            <a:ln w="15875">
              <a:solidFill>
                <a:srgbClr val="07FFFD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Shape 1384"/>
          <p:cNvSpPr/>
          <p:nvPr/>
        </p:nvSpPr>
        <p:spPr>
          <a:xfrm rot="13500000">
            <a:off x="7775641" y="1459271"/>
            <a:ext cx="825501" cy="825501"/>
          </a:xfrm>
          <a:prstGeom prst="roundRect">
            <a:avLst>
              <a:gd name="adj" fmla="val 32703"/>
            </a:avLst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Shape 1387"/>
          <p:cNvSpPr/>
          <p:nvPr/>
        </p:nvSpPr>
        <p:spPr>
          <a:xfrm rot="13500000">
            <a:off x="3392287" y="1484308"/>
            <a:ext cx="825501" cy="825501"/>
          </a:xfrm>
          <a:prstGeom prst="roundRect">
            <a:avLst>
              <a:gd name="adj" fmla="val 32703"/>
            </a:avLst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Shape 1395"/>
          <p:cNvSpPr/>
          <p:nvPr/>
        </p:nvSpPr>
        <p:spPr>
          <a:xfrm rot="13500000">
            <a:off x="3392287" y="2733353"/>
            <a:ext cx="825501" cy="825501"/>
          </a:xfrm>
          <a:prstGeom prst="roundRect">
            <a:avLst>
              <a:gd name="adj" fmla="val 32703"/>
            </a:avLst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Shape 1392"/>
          <p:cNvSpPr/>
          <p:nvPr/>
        </p:nvSpPr>
        <p:spPr>
          <a:xfrm rot="13500000">
            <a:off x="7776276" y="2670216"/>
            <a:ext cx="825501" cy="825501"/>
          </a:xfrm>
          <a:prstGeom prst="roundRect">
            <a:avLst>
              <a:gd name="adj" fmla="val 32703"/>
            </a:avLst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045353" y="1662123"/>
            <a:ext cx="300944" cy="340398"/>
            <a:chOff x="3616325" y="2795588"/>
            <a:chExt cx="617538" cy="698500"/>
          </a:xfrm>
          <a:gradFill>
            <a:gsLst>
              <a:gs pos="0">
                <a:srgbClr val="F297D2"/>
              </a:gs>
              <a:gs pos="100000">
                <a:srgbClr val="97B5FE"/>
              </a:gs>
            </a:gsLst>
            <a:lin ang="5400000" scaled="1"/>
          </a:gradFill>
        </p:grpSpPr>
        <p:sp>
          <p:nvSpPr>
            <p:cNvPr id="44" name="Freeform 21"/>
            <p:cNvSpPr/>
            <p:nvPr/>
          </p:nvSpPr>
          <p:spPr bwMode="auto">
            <a:xfrm>
              <a:off x="3857625" y="3351213"/>
              <a:ext cx="44450" cy="60325"/>
            </a:xfrm>
            <a:custGeom>
              <a:avLst/>
              <a:gdLst>
                <a:gd name="T0" fmla="*/ 6 w 12"/>
                <a:gd name="T1" fmla="*/ 3 h 16"/>
                <a:gd name="T2" fmla="*/ 0 w 12"/>
                <a:gd name="T3" fmla="*/ 4 h 16"/>
                <a:gd name="T4" fmla="*/ 7 w 12"/>
                <a:gd name="T5" fmla="*/ 13 h 16"/>
                <a:gd name="T6" fmla="*/ 10 w 12"/>
                <a:gd name="T7" fmla="*/ 15 h 16"/>
                <a:gd name="T8" fmla="*/ 12 w 12"/>
                <a:gd name="T9" fmla="*/ 11 h 16"/>
                <a:gd name="T10" fmla="*/ 11 w 12"/>
                <a:gd name="T11" fmla="*/ 0 h 16"/>
                <a:gd name="T12" fmla="*/ 6 w 12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6" y="3"/>
                  </a:moveTo>
                  <a:cubicBezTo>
                    <a:pt x="4" y="4"/>
                    <a:pt x="2" y="4"/>
                    <a:pt x="0" y="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9" y="16"/>
                    <a:pt x="10" y="15"/>
                  </a:cubicBezTo>
                  <a:cubicBezTo>
                    <a:pt x="12" y="14"/>
                    <a:pt x="12" y="13"/>
                    <a:pt x="12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8" y="2"/>
                    <a:pt x="6" y="3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3729038" y="3084513"/>
              <a:ext cx="180975" cy="271463"/>
            </a:xfrm>
            <a:custGeom>
              <a:avLst/>
              <a:gdLst>
                <a:gd name="T0" fmla="*/ 39 w 48"/>
                <a:gd name="T1" fmla="*/ 71 h 72"/>
                <a:gd name="T2" fmla="*/ 47 w 48"/>
                <a:gd name="T3" fmla="*/ 63 h 72"/>
                <a:gd name="T4" fmla="*/ 47 w 48"/>
                <a:gd name="T5" fmla="*/ 54 h 72"/>
                <a:gd name="T6" fmla="*/ 27 w 48"/>
                <a:gd name="T7" fmla="*/ 0 h 72"/>
                <a:gd name="T8" fmla="*/ 0 w 48"/>
                <a:gd name="T9" fmla="*/ 11 h 72"/>
                <a:gd name="T10" fmla="*/ 20 w 48"/>
                <a:gd name="T11" fmla="*/ 63 h 72"/>
                <a:gd name="T12" fmla="*/ 27 w 48"/>
                <a:gd name="T13" fmla="*/ 71 h 72"/>
                <a:gd name="T14" fmla="*/ 39 w 48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39" y="71"/>
                  </a:moveTo>
                  <a:cubicBezTo>
                    <a:pt x="42" y="69"/>
                    <a:pt x="45" y="66"/>
                    <a:pt x="47" y="63"/>
                  </a:cubicBezTo>
                  <a:cubicBezTo>
                    <a:pt x="48" y="60"/>
                    <a:pt x="48" y="56"/>
                    <a:pt x="47" y="5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66"/>
                    <a:pt x="24" y="69"/>
                    <a:pt x="27" y="71"/>
                  </a:cubicBezTo>
                  <a:cubicBezTo>
                    <a:pt x="31" y="72"/>
                    <a:pt x="35" y="72"/>
                    <a:pt x="39" y="71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3"/>
            <p:cNvSpPr>
              <a:spLocks noEditPoints="1"/>
            </p:cNvSpPr>
            <p:nvPr/>
          </p:nvSpPr>
          <p:spPr bwMode="auto">
            <a:xfrm>
              <a:off x="3616325" y="2795588"/>
              <a:ext cx="211138" cy="307975"/>
            </a:xfrm>
            <a:custGeom>
              <a:avLst/>
              <a:gdLst>
                <a:gd name="T0" fmla="*/ 33 w 56"/>
                <a:gd name="T1" fmla="*/ 13 h 82"/>
                <a:gd name="T2" fmla="*/ 12 w 56"/>
                <a:gd name="T3" fmla="*/ 4 h 82"/>
                <a:gd name="T4" fmla="*/ 3 w 56"/>
                <a:gd name="T5" fmla="*/ 24 h 82"/>
                <a:gd name="T6" fmla="*/ 26 w 56"/>
                <a:gd name="T7" fmla="*/ 82 h 82"/>
                <a:gd name="T8" fmla="*/ 56 w 56"/>
                <a:gd name="T9" fmla="*/ 71 h 82"/>
                <a:gd name="T10" fmla="*/ 33 w 56"/>
                <a:gd name="T11" fmla="*/ 13 h 82"/>
                <a:gd name="T12" fmla="*/ 35 w 56"/>
                <a:gd name="T13" fmla="*/ 62 h 82"/>
                <a:gd name="T14" fmla="*/ 30 w 56"/>
                <a:gd name="T15" fmla="*/ 60 h 82"/>
                <a:gd name="T16" fmla="*/ 15 w 56"/>
                <a:gd name="T17" fmla="*/ 20 h 82"/>
                <a:gd name="T18" fmla="*/ 17 w 56"/>
                <a:gd name="T19" fmla="*/ 15 h 82"/>
                <a:gd name="T20" fmla="*/ 22 w 56"/>
                <a:gd name="T21" fmla="*/ 17 h 82"/>
                <a:gd name="T22" fmla="*/ 38 w 56"/>
                <a:gd name="T23" fmla="*/ 57 h 82"/>
                <a:gd name="T24" fmla="*/ 35 w 56"/>
                <a:gd name="T25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2">
                  <a:moveTo>
                    <a:pt x="33" y="13"/>
                  </a:moveTo>
                  <a:cubicBezTo>
                    <a:pt x="30" y="4"/>
                    <a:pt x="21" y="0"/>
                    <a:pt x="12" y="4"/>
                  </a:cubicBezTo>
                  <a:cubicBezTo>
                    <a:pt x="4" y="7"/>
                    <a:pt x="0" y="16"/>
                    <a:pt x="3" y="2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56" y="71"/>
                    <a:pt x="56" y="71"/>
                    <a:pt x="56" y="71"/>
                  </a:cubicBezTo>
                  <a:lnTo>
                    <a:pt x="33" y="13"/>
                  </a:lnTo>
                  <a:close/>
                  <a:moveTo>
                    <a:pt x="35" y="62"/>
                  </a:moveTo>
                  <a:cubicBezTo>
                    <a:pt x="33" y="63"/>
                    <a:pt x="31" y="62"/>
                    <a:pt x="30" y="6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5" y="16"/>
                    <a:pt x="17" y="15"/>
                  </a:cubicBezTo>
                  <a:cubicBezTo>
                    <a:pt x="19" y="14"/>
                    <a:pt x="21" y="15"/>
                    <a:pt x="22" y="1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9"/>
                    <a:pt x="37" y="62"/>
                    <a:pt x="35" y="62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"/>
            <p:cNvSpPr>
              <a:spLocks noEditPoints="1"/>
            </p:cNvSpPr>
            <p:nvPr/>
          </p:nvSpPr>
          <p:spPr bwMode="auto">
            <a:xfrm>
              <a:off x="3835400" y="3092450"/>
              <a:ext cx="398463" cy="401638"/>
            </a:xfrm>
            <a:custGeom>
              <a:avLst/>
              <a:gdLst>
                <a:gd name="T0" fmla="*/ 79 w 106"/>
                <a:gd name="T1" fmla="*/ 33 h 107"/>
                <a:gd name="T2" fmla="*/ 83 w 106"/>
                <a:gd name="T3" fmla="*/ 29 h 107"/>
                <a:gd name="T4" fmla="*/ 79 w 106"/>
                <a:gd name="T5" fmla="*/ 25 h 107"/>
                <a:gd name="T6" fmla="*/ 59 w 106"/>
                <a:gd name="T7" fmla="*/ 25 h 107"/>
                <a:gd name="T8" fmla="*/ 56 w 106"/>
                <a:gd name="T9" fmla="*/ 29 h 107"/>
                <a:gd name="T10" fmla="*/ 59 w 106"/>
                <a:gd name="T11" fmla="*/ 33 h 107"/>
                <a:gd name="T12" fmla="*/ 79 w 106"/>
                <a:gd name="T13" fmla="*/ 33 h 107"/>
                <a:gd name="T14" fmla="*/ 79 w 106"/>
                <a:gd name="T15" fmla="*/ 74 h 107"/>
                <a:gd name="T16" fmla="*/ 45 w 106"/>
                <a:gd name="T17" fmla="*/ 74 h 107"/>
                <a:gd name="T18" fmla="*/ 41 w 106"/>
                <a:gd name="T19" fmla="*/ 78 h 107"/>
                <a:gd name="T20" fmla="*/ 45 w 106"/>
                <a:gd name="T21" fmla="*/ 81 h 107"/>
                <a:gd name="T22" fmla="*/ 79 w 106"/>
                <a:gd name="T23" fmla="*/ 81 h 107"/>
                <a:gd name="T24" fmla="*/ 83 w 106"/>
                <a:gd name="T25" fmla="*/ 78 h 107"/>
                <a:gd name="T26" fmla="*/ 79 w 106"/>
                <a:gd name="T27" fmla="*/ 74 h 107"/>
                <a:gd name="T28" fmla="*/ 33 w 106"/>
                <a:gd name="T29" fmla="*/ 53 h 107"/>
                <a:gd name="T30" fmla="*/ 37 w 106"/>
                <a:gd name="T31" fmla="*/ 57 h 107"/>
                <a:gd name="T32" fmla="*/ 79 w 106"/>
                <a:gd name="T33" fmla="*/ 57 h 107"/>
                <a:gd name="T34" fmla="*/ 83 w 106"/>
                <a:gd name="T35" fmla="*/ 53 h 107"/>
                <a:gd name="T36" fmla="*/ 79 w 106"/>
                <a:gd name="T37" fmla="*/ 50 h 107"/>
                <a:gd name="T38" fmla="*/ 37 w 106"/>
                <a:gd name="T39" fmla="*/ 50 h 107"/>
                <a:gd name="T40" fmla="*/ 33 w 106"/>
                <a:gd name="T41" fmla="*/ 53 h 107"/>
                <a:gd name="T42" fmla="*/ 90 w 106"/>
                <a:gd name="T43" fmla="*/ 0 h 107"/>
                <a:gd name="T44" fmla="*/ 11 w 106"/>
                <a:gd name="T45" fmla="*/ 0 h 107"/>
                <a:gd name="T46" fmla="*/ 14 w 106"/>
                <a:gd name="T47" fmla="*/ 9 h 107"/>
                <a:gd name="T48" fmla="*/ 90 w 106"/>
                <a:gd name="T49" fmla="*/ 9 h 107"/>
                <a:gd name="T50" fmla="*/ 97 w 106"/>
                <a:gd name="T51" fmla="*/ 15 h 107"/>
                <a:gd name="T52" fmla="*/ 97 w 106"/>
                <a:gd name="T53" fmla="*/ 92 h 107"/>
                <a:gd name="T54" fmla="*/ 90 w 106"/>
                <a:gd name="T55" fmla="*/ 98 h 107"/>
                <a:gd name="T56" fmla="*/ 4 w 106"/>
                <a:gd name="T57" fmla="*/ 98 h 107"/>
                <a:gd name="T58" fmla="*/ 0 w 106"/>
                <a:gd name="T59" fmla="*/ 103 h 107"/>
                <a:gd name="T60" fmla="*/ 4 w 106"/>
                <a:gd name="T61" fmla="*/ 107 h 107"/>
                <a:gd name="T62" fmla="*/ 90 w 106"/>
                <a:gd name="T63" fmla="*/ 107 h 107"/>
                <a:gd name="T64" fmla="*/ 106 w 106"/>
                <a:gd name="T65" fmla="*/ 92 h 107"/>
                <a:gd name="T66" fmla="*/ 106 w 106"/>
                <a:gd name="T67" fmla="*/ 15 h 107"/>
                <a:gd name="T68" fmla="*/ 90 w 106"/>
                <a:gd name="T6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7">
                  <a:moveTo>
                    <a:pt x="79" y="33"/>
                  </a:moveTo>
                  <a:cubicBezTo>
                    <a:pt x="81" y="33"/>
                    <a:pt x="83" y="31"/>
                    <a:pt x="83" y="29"/>
                  </a:cubicBezTo>
                  <a:cubicBezTo>
                    <a:pt x="83" y="27"/>
                    <a:pt x="81" y="25"/>
                    <a:pt x="7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7" y="25"/>
                    <a:pt x="56" y="27"/>
                    <a:pt x="56" y="29"/>
                  </a:cubicBezTo>
                  <a:cubicBezTo>
                    <a:pt x="56" y="31"/>
                    <a:pt x="57" y="33"/>
                    <a:pt x="59" y="33"/>
                  </a:cubicBezTo>
                  <a:lnTo>
                    <a:pt x="79" y="33"/>
                  </a:lnTo>
                  <a:close/>
                  <a:moveTo>
                    <a:pt x="79" y="74"/>
                  </a:moveTo>
                  <a:cubicBezTo>
                    <a:pt x="45" y="74"/>
                    <a:pt x="45" y="74"/>
                    <a:pt x="45" y="74"/>
                  </a:cubicBezTo>
                  <a:cubicBezTo>
                    <a:pt x="43" y="74"/>
                    <a:pt x="41" y="76"/>
                    <a:pt x="41" y="78"/>
                  </a:cubicBezTo>
                  <a:cubicBezTo>
                    <a:pt x="41" y="80"/>
                    <a:pt x="43" y="81"/>
                    <a:pt x="45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81" y="81"/>
                    <a:pt x="83" y="80"/>
                    <a:pt x="83" y="78"/>
                  </a:cubicBezTo>
                  <a:cubicBezTo>
                    <a:pt x="83" y="76"/>
                    <a:pt x="81" y="74"/>
                    <a:pt x="79" y="74"/>
                  </a:cubicBezTo>
                  <a:close/>
                  <a:moveTo>
                    <a:pt x="33" y="53"/>
                  </a:moveTo>
                  <a:cubicBezTo>
                    <a:pt x="33" y="55"/>
                    <a:pt x="35" y="57"/>
                    <a:pt x="37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3" y="55"/>
                    <a:pt x="83" y="53"/>
                  </a:cubicBezTo>
                  <a:cubicBezTo>
                    <a:pt x="83" y="51"/>
                    <a:pt x="81" y="50"/>
                    <a:pt x="79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5" y="50"/>
                    <a:pt x="33" y="51"/>
                    <a:pt x="33" y="53"/>
                  </a:cubicBezTo>
                  <a:close/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4" y="9"/>
                    <a:pt x="97" y="11"/>
                    <a:pt x="97" y="15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6"/>
                    <a:pt x="94" y="98"/>
                    <a:pt x="90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100"/>
                    <a:pt x="0" y="103"/>
                  </a:cubicBezTo>
                  <a:cubicBezTo>
                    <a:pt x="0" y="105"/>
                    <a:pt x="2" y="107"/>
                    <a:pt x="4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9" y="107"/>
                    <a:pt x="106" y="101"/>
                    <a:pt x="106" y="92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6"/>
                    <a:pt x="99" y="0"/>
                    <a:pt x="90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90866" y="1690917"/>
            <a:ext cx="410316" cy="424264"/>
            <a:chOff x="2293938" y="2919413"/>
            <a:chExt cx="560387" cy="579438"/>
          </a:xfrm>
          <a:gradFill>
            <a:gsLst>
              <a:gs pos="0">
                <a:srgbClr val="F297D2"/>
              </a:gs>
              <a:gs pos="100000">
                <a:srgbClr val="97B5FE"/>
              </a:gs>
            </a:gsLst>
            <a:lin ang="5400000" scaled="1"/>
          </a:gradFill>
        </p:grpSpPr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2574925" y="2919413"/>
              <a:ext cx="279400" cy="579438"/>
            </a:xfrm>
            <a:custGeom>
              <a:avLst/>
              <a:gdLst>
                <a:gd name="T0" fmla="*/ 44 w 74"/>
                <a:gd name="T1" fmla="*/ 73 h 154"/>
                <a:gd name="T2" fmla="*/ 74 w 74"/>
                <a:gd name="T3" fmla="*/ 73 h 154"/>
                <a:gd name="T4" fmla="*/ 67 w 74"/>
                <a:gd name="T5" fmla="*/ 43 h 154"/>
                <a:gd name="T6" fmla="*/ 40 w 74"/>
                <a:gd name="T7" fmla="*/ 43 h 154"/>
                <a:gd name="T8" fmla="*/ 44 w 74"/>
                <a:gd name="T9" fmla="*/ 73 h 154"/>
                <a:gd name="T10" fmla="*/ 24 w 74"/>
                <a:gd name="T11" fmla="*/ 21 h 154"/>
                <a:gd name="T12" fmla="*/ 0 w 74"/>
                <a:gd name="T13" fmla="*/ 0 h 154"/>
                <a:gd name="T14" fmla="*/ 0 w 74"/>
                <a:gd name="T15" fmla="*/ 37 h 154"/>
                <a:gd name="T16" fmla="*/ 31 w 74"/>
                <a:gd name="T17" fmla="*/ 37 h 154"/>
                <a:gd name="T18" fmla="*/ 24 w 74"/>
                <a:gd name="T19" fmla="*/ 21 h 154"/>
                <a:gd name="T20" fmla="*/ 32 w 74"/>
                <a:gd name="T21" fmla="*/ 43 h 154"/>
                <a:gd name="T22" fmla="*/ 0 w 74"/>
                <a:gd name="T23" fmla="*/ 43 h 154"/>
                <a:gd name="T24" fmla="*/ 0 w 74"/>
                <a:gd name="T25" fmla="*/ 73 h 154"/>
                <a:gd name="T26" fmla="*/ 36 w 74"/>
                <a:gd name="T27" fmla="*/ 73 h 154"/>
                <a:gd name="T28" fmla="*/ 32 w 74"/>
                <a:gd name="T29" fmla="*/ 43 h 154"/>
                <a:gd name="T30" fmla="*/ 39 w 74"/>
                <a:gd name="T31" fmla="*/ 37 h 154"/>
                <a:gd name="T32" fmla="*/ 63 w 74"/>
                <a:gd name="T33" fmla="*/ 37 h 154"/>
                <a:gd name="T34" fmla="*/ 21 w 74"/>
                <a:gd name="T35" fmla="*/ 3 h 154"/>
                <a:gd name="T36" fmla="*/ 31 w 74"/>
                <a:gd name="T37" fmla="*/ 18 h 154"/>
                <a:gd name="T38" fmla="*/ 39 w 74"/>
                <a:gd name="T39" fmla="*/ 37 h 154"/>
                <a:gd name="T40" fmla="*/ 31 w 74"/>
                <a:gd name="T41" fmla="*/ 136 h 154"/>
                <a:gd name="T42" fmla="*/ 21 w 74"/>
                <a:gd name="T43" fmla="*/ 151 h 154"/>
                <a:gd name="T44" fmla="*/ 64 w 74"/>
                <a:gd name="T45" fmla="*/ 115 h 154"/>
                <a:gd name="T46" fmla="*/ 39 w 74"/>
                <a:gd name="T47" fmla="*/ 115 h 154"/>
                <a:gd name="T48" fmla="*/ 31 w 74"/>
                <a:gd name="T49" fmla="*/ 136 h 154"/>
                <a:gd name="T50" fmla="*/ 44 w 74"/>
                <a:gd name="T51" fmla="*/ 79 h 154"/>
                <a:gd name="T52" fmla="*/ 40 w 74"/>
                <a:gd name="T53" fmla="*/ 109 h 154"/>
                <a:gd name="T54" fmla="*/ 67 w 74"/>
                <a:gd name="T55" fmla="*/ 109 h 154"/>
                <a:gd name="T56" fmla="*/ 74 w 74"/>
                <a:gd name="T57" fmla="*/ 79 h 154"/>
                <a:gd name="T58" fmla="*/ 44 w 74"/>
                <a:gd name="T59" fmla="*/ 79 h 154"/>
                <a:gd name="T60" fmla="*/ 36 w 74"/>
                <a:gd name="T61" fmla="*/ 79 h 154"/>
                <a:gd name="T62" fmla="*/ 0 w 74"/>
                <a:gd name="T63" fmla="*/ 79 h 154"/>
                <a:gd name="T64" fmla="*/ 0 w 74"/>
                <a:gd name="T65" fmla="*/ 109 h 154"/>
                <a:gd name="T66" fmla="*/ 33 w 74"/>
                <a:gd name="T67" fmla="*/ 109 h 154"/>
                <a:gd name="T68" fmla="*/ 36 w 74"/>
                <a:gd name="T69" fmla="*/ 79 h 154"/>
                <a:gd name="T70" fmla="*/ 31 w 74"/>
                <a:gd name="T71" fmla="*/ 115 h 154"/>
                <a:gd name="T72" fmla="*/ 0 w 74"/>
                <a:gd name="T73" fmla="*/ 115 h 154"/>
                <a:gd name="T74" fmla="*/ 0 w 74"/>
                <a:gd name="T75" fmla="*/ 154 h 154"/>
                <a:gd name="T76" fmla="*/ 24 w 74"/>
                <a:gd name="T77" fmla="*/ 133 h 154"/>
                <a:gd name="T78" fmla="*/ 31 w 74"/>
                <a:gd name="T79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" h="154">
                  <a:moveTo>
                    <a:pt x="44" y="73"/>
                  </a:moveTo>
                  <a:cubicBezTo>
                    <a:pt x="74" y="73"/>
                    <a:pt x="74" y="73"/>
                    <a:pt x="74" y="73"/>
                  </a:cubicBezTo>
                  <a:cubicBezTo>
                    <a:pt x="74" y="63"/>
                    <a:pt x="71" y="53"/>
                    <a:pt x="67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53"/>
                    <a:pt x="43" y="63"/>
                    <a:pt x="44" y="73"/>
                  </a:cubicBezTo>
                  <a:close/>
                  <a:moveTo>
                    <a:pt x="24" y="21"/>
                  </a:moveTo>
                  <a:cubicBezTo>
                    <a:pt x="18" y="8"/>
                    <a:pt x="9" y="1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9" y="32"/>
                    <a:pt x="27" y="26"/>
                    <a:pt x="24" y="21"/>
                  </a:cubicBezTo>
                  <a:close/>
                  <a:moveTo>
                    <a:pt x="32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63"/>
                    <a:pt x="35" y="53"/>
                    <a:pt x="32" y="43"/>
                  </a:cubicBezTo>
                  <a:close/>
                  <a:moveTo>
                    <a:pt x="39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54" y="21"/>
                    <a:pt x="39" y="9"/>
                    <a:pt x="21" y="3"/>
                  </a:cubicBezTo>
                  <a:cubicBezTo>
                    <a:pt x="24" y="7"/>
                    <a:pt x="28" y="12"/>
                    <a:pt x="31" y="18"/>
                  </a:cubicBezTo>
                  <a:cubicBezTo>
                    <a:pt x="34" y="24"/>
                    <a:pt x="36" y="30"/>
                    <a:pt x="39" y="37"/>
                  </a:cubicBezTo>
                  <a:close/>
                  <a:moveTo>
                    <a:pt x="31" y="136"/>
                  </a:moveTo>
                  <a:cubicBezTo>
                    <a:pt x="28" y="142"/>
                    <a:pt x="24" y="147"/>
                    <a:pt x="21" y="151"/>
                  </a:cubicBezTo>
                  <a:cubicBezTo>
                    <a:pt x="39" y="145"/>
                    <a:pt x="55" y="132"/>
                    <a:pt x="64" y="115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37" y="123"/>
                    <a:pt x="34" y="130"/>
                    <a:pt x="31" y="136"/>
                  </a:cubicBezTo>
                  <a:close/>
                  <a:moveTo>
                    <a:pt x="44" y="79"/>
                  </a:moveTo>
                  <a:cubicBezTo>
                    <a:pt x="44" y="90"/>
                    <a:pt x="42" y="100"/>
                    <a:pt x="40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71" y="100"/>
                    <a:pt x="74" y="90"/>
                    <a:pt x="74" y="79"/>
                  </a:cubicBezTo>
                  <a:lnTo>
                    <a:pt x="44" y="79"/>
                  </a:lnTo>
                  <a:close/>
                  <a:moveTo>
                    <a:pt x="36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5" y="100"/>
                    <a:pt x="36" y="90"/>
                    <a:pt x="36" y="79"/>
                  </a:cubicBezTo>
                  <a:close/>
                  <a:moveTo>
                    <a:pt x="31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9" y="153"/>
                    <a:pt x="18" y="145"/>
                    <a:pt x="24" y="133"/>
                  </a:cubicBezTo>
                  <a:cubicBezTo>
                    <a:pt x="27" y="128"/>
                    <a:pt x="29" y="122"/>
                    <a:pt x="31" y="115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2293938" y="2919413"/>
              <a:ext cx="239713" cy="579438"/>
            </a:xfrm>
            <a:custGeom>
              <a:avLst/>
              <a:gdLst>
                <a:gd name="T0" fmla="*/ 64 w 64"/>
                <a:gd name="T1" fmla="*/ 154 h 154"/>
                <a:gd name="T2" fmla="*/ 64 w 64"/>
                <a:gd name="T3" fmla="*/ 0 h 154"/>
                <a:gd name="T4" fmla="*/ 51 w 64"/>
                <a:gd name="T5" fmla="*/ 0 h 154"/>
                <a:gd name="T6" fmla="*/ 51 w 64"/>
                <a:gd name="T7" fmla="*/ 7 h 154"/>
                <a:gd name="T8" fmla="*/ 17 w 64"/>
                <a:gd name="T9" fmla="*/ 20 h 154"/>
                <a:gd name="T10" fmla="*/ 5 w 64"/>
                <a:gd name="T11" fmla="*/ 47 h 154"/>
                <a:gd name="T12" fmla="*/ 11 w 64"/>
                <a:gd name="T13" fmla="*/ 67 h 154"/>
                <a:gd name="T14" fmla="*/ 25 w 64"/>
                <a:gd name="T15" fmla="*/ 79 h 154"/>
                <a:gd name="T16" fmla="*/ 51 w 64"/>
                <a:gd name="T17" fmla="*/ 88 h 154"/>
                <a:gd name="T18" fmla="*/ 51 w 64"/>
                <a:gd name="T19" fmla="*/ 121 h 154"/>
                <a:gd name="T20" fmla="*/ 42 w 64"/>
                <a:gd name="T21" fmla="*/ 114 h 154"/>
                <a:gd name="T22" fmla="*/ 37 w 64"/>
                <a:gd name="T23" fmla="*/ 101 h 154"/>
                <a:gd name="T24" fmla="*/ 0 w 64"/>
                <a:gd name="T25" fmla="*/ 105 h 154"/>
                <a:gd name="T26" fmla="*/ 5 w 64"/>
                <a:gd name="T27" fmla="*/ 121 h 154"/>
                <a:gd name="T28" fmla="*/ 14 w 64"/>
                <a:gd name="T29" fmla="*/ 133 h 154"/>
                <a:gd name="T30" fmla="*/ 29 w 64"/>
                <a:gd name="T31" fmla="*/ 142 h 154"/>
                <a:gd name="T32" fmla="*/ 51 w 64"/>
                <a:gd name="T33" fmla="*/ 146 h 154"/>
                <a:gd name="T34" fmla="*/ 51 w 64"/>
                <a:gd name="T35" fmla="*/ 154 h 154"/>
                <a:gd name="T36" fmla="*/ 64 w 64"/>
                <a:gd name="T37" fmla="*/ 154 h 154"/>
                <a:gd name="T38" fmla="*/ 43 w 64"/>
                <a:gd name="T39" fmla="*/ 50 h 154"/>
                <a:gd name="T40" fmla="*/ 40 w 64"/>
                <a:gd name="T41" fmla="*/ 43 h 154"/>
                <a:gd name="T42" fmla="*/ 43 w 64"/>
                <a:gd name="T43" fmla="*/ 36 h 154"/>
                <a:gd name="T44" fmla="*/ 51 w 64"/>
                <a:gd name="T45" fmla="*/ 31 h 154"/>
                <a:gd name="T46" fmla="*/ 51 w 64"/>
                <a:gd name="T47" fmla="*/ 55 h 154"/>
                <a:gd name="T48" fmla="*/ 43 w 64"/>
                <a:gd name="T49" fmla="*/ 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154">
                  <a:moveTo>
                    <a:pt x="64" y="154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36" y="8"/>
                    <a:pt x="24" y="12"/>
                    <a:pt x="17" y="20"/>
                  </a:cubicBezTo>
                  <a:cubicBezTo>
                    <a:pt x="9" y="27"/>
                    <a:pt x="5" y="36"/>
                    <a:pt x="5" y="47"/>
                  </a:cubicBezTo>
                  <a:cubicBezTo>
                    <a:pt x="5" y="55"/>
                    <a:pt x="7" y="62"/>
                    <a:pt x="11" y="67"/>
                  </a:cubicBezTo>
                  <a:cubicBezTo>
                    <a:pt x="15" y="73"/>
                    <a:pt x="19" y="77"/>
                    <a:pt x="25" y="79"/>
                  </a:cubicBezTo>
                  <a:cubicBezTo>
                    <a:pt x="30" y="82"/>
                    <a:pt x="39" y="85"/>
                    <a:pt x="51" y="88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47" y="119"/>
                    <a:pt x="44" y="117"/>
                    <a:pt x="42" y="114"/>
                  </a:cubicBezTo>
                  <a:cubicBezTo>
                    <a:pt x="40" y="111"/>
                    <a:pt x="38" y="107"/>
                    <a:pt x="37" y="10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11"/>
                    <a:pt x="3" y="116"/>
                    <a:pt x="5" y="121"/>
                  </a:cubicBezTo>
                  <a:cubicBezTo>
                    <a:pt x="7" y="125"/>
                    <a:pt x="10" y="129"/>
                    <a:pt x="14" y="133"/>
                  </a:cubicBezTo>
                  <a:cubicBezTo>
                    <a:pt x="18" y="137"/>
                    <a:pt x="23" y="140"/>
                    <a:pt x="29" y="142"/>
                  </a:cubicBezTo>
                  <a:cubicBezTo>
                    <a:pt x="35" y="144"/>
                    <a:pt x="42" y="145"/>
                    <a:pt x="51" y="146"/>
                  </a:cubicBezTo>
                  <a:cubicBezTo>
                    <a:pt x="51" y="154"/>
                    <a:pt x="51" y="154"/>
                    <a:pt x="51" y="154"/>
                  </a:cubicBezTo>
                  <a:lnTo>
                    <a:pt x="64" y="154"/>
                  </a:lnTo>
                  <a:close/>
                  <a:moveTo>
                    <a:pt x="43" y="50"/>
                  </a:moveTo>
                  <a:cubicBezTo>
                    <a:pt x="41" y="48"/>
                    <a:pt x="40" y="45"/>
                    <a:pt x="40" y="43"/>
                  </a:cubicBezTo>
                  <a:cubicBezTo>
                    <a:pt x="40" y="40"/>
                    <a:pt x="41" y="38"/>
                    <a:pt x="43" y="36"/>
                  </a:cubicBezTo>
                  <a:cubicBezTo>
                    <a:pt x="44" y="34"/>
                    <a:pt x="47" y="32"/>
                    <a:pt x="51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7" y="53"/>
                    <a:pt x="44" y="52"/>
                    <a:pt x="43" y="5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615401" y="2947678"/>
            <a:ext cx="361823" cy="384939"/>
            <a:chOff x="4948238" y="439738"/>
            <a:chExt cx="571500" cy="608012"/>
          </a:xfrm>
          <a:gradFill>
            <a:gsLst>
              <a:gs pos="0">
                <a:srgbClr val="F297D2"/>
              </a:gs>
              <a:gs pos="100000">
                <a:srgbClr val="97B5FE"/>
              </a:gs>
            </a:gsLst>
            <a:lin ang="5400000" scaled="1"/>
          </a:gradFill>
        </p:grpSpPr>
        <p:sp>
          <p:nvSpPr>
            <p:cNvPr id="52" name="Freeform 56"/>
            <p:cNvSpPr/>
            <p:nvPr/>
          </p:nvSpPr>
          <p:spPr bwMode="auto">
            <a:xfrm>
              <a:off x="5192713" y="777875"/>
              <a:ext cx="82550" cy="209550"/>
            </a:xfrm>
            <a:custGeom>
              <a:avLst/>
              <a:gdLst>
                <a:gd name="T0" fmla="*/ 0 w 22"/>
                <a:gd name="T1" fmla="*/ 28 h 56"/>
                <a:gd name="T2" fmla="*/ 11 w 22"/>
                <a:gd name="T3" fmla="*/ 56 h 56"/>
                <a:gd name="T4" fmla="*/ 22 w 22"/>
                <a:gd name="T5" fmla="*/ 29 h 56"/>
                <a:gd name="T6" fmla="*/ 16 w 22"/>
                <a:gd name="T7" fmla="*/ 9 h 56"/>
                <a:gd name="T8" fmla="*/ 17 w 22"/>
                <a:gd name="T9" fmla="*/ 7 h 56"/>
                <a:gd name="T10" fmla="*/ 17 w 22"/>
                <a:gd name="T11" fmla="*/ 3 h 56"/>
                <a:gd name="T12" fmla="*/ 14 w 22"/>
                <a:gd name="T13" fmla="*/ 0 h 56"/>
                <a:gd name="T14" fmla="*/ 8 w 22"/>
                <a:gd name="T15" fmla="*/ 0 h 56"/>
                <a:gd name="T16" fmla="*/ 5 w 22"/>
                <a:gd name="T17" fmla="*/ 3 h 56"/>
                <a:gd name="T18" fmla="*/ 5 w 22"/>
                <a:gd name="T19" fmla="*/ 7 h 56"/>
                <a:gd name="T20" fmla="*/ 6 w 22"/>
                <a:gd name="T21" fmla="*/ 9 h 56"/>
                <a:gd name="T22" fmla="*/ 0 w 22"/>
                <a:gd name="T23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56">
                  <a:moveTo>
                    <a:pt x="0" y="28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1"/>
                    <a:pt x="5" y="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6" y="9"/>
                  </a:cubicBezTo>
                  <a:lnTo>
                    <a:pt x="0" y="28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4948238" y="777875"/>
              <a:ext cx="571500" cy="269875"/>
            </a:xfrm>
            <a:custGeom>
              <a:avLst/>
              <a:gdLst>
                <a:gd name="T0" fmla="*/ 104 w 152"/>
                <a:gd name="T1" fmla="*/ 0 h 72"/>
                <a:gd name="T2" fmla="*/ 76 w 152"/>
                <a:gd name="T3" fmla="*/ 72 h 72"/>
                <a:gd name="T4" fmla="*/ 48 w 152"/>
                <a:gd name="T5" fmla="*/ 0 h 72"/>
                <a:gd name="T6" fmla="*/ 0 w 152"/>
                <a:gd name="T7" fmla="*/ 72 h 72"/>
                <a:gd name="T8" fmla="*/ 152 w 152"/>
                <a:gd name="T9" fmla="*/ 72 h 72"/>
                <a:gd name="T10" fmla="*/ 104 w 15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72">
                  <a:moveTo>
                    <a:pt x="104" y="0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11"/>
                    <a:pt x="6" y="38"/>
                    <a:pt x="0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47" y="38"/>
                    <a:pt x="133" y="11"/>
                    <a:pt x="104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>
              <a:spLocks noEditPoints="1"/>
            </p:cNvSpPr>
            <p:nvPr/>
          </p:nvSpPr>
          <p:spPr bwMode="auto">
            <a:xfrm>
              <a:off x="5080000" y="439738"/>
              <a:ext cx="311150" cy="311150"/>
            </a:xfrm>
            <a:custGeom>
              <a:avLst/>
              <a:gdLst>
                <a:gd name="T0" fmla="*/ 41 w 83"/>
                <a:gd name="T1" fmla="*/ 0 h 83"/>
                <a:gd name="T2" fmla="*/ 0 w 83"/>
                <a:gd name="T3" fmla="*/ 41 h 83"/>
                <a:gd name="T4" fmla="*/ 41 w 83"/>
                <a:gd name="T5" fmla="*/ 83 h 83"/>
                <a:gd name="T6" fmla="*/ 83 w 83"/>
                <a:gd name="T7" fmla="*/ 41 h 83"/>
                <a:gd name="T8" fmla="*/ 41 w 83"/>
                <a:gd name="T9" fmla="*/ 0 h 83"/>
                <a:gd name="T10" fmla="*/ 41 w 83"/>
                <a:gd name="T11" fmla="*/ 76 h 83"/>
                <a:gd name="T12" fmla="*/ 7 w 83"/>
                <a:gd name="T13" fmla="*/ 43 h 83"/>
                <a:gd name="T14" fmla="*/ 22 w 83"/>
                <a:gd name="T15" fmla="*/ 17 h 83"/>
                <a:gd name="T16" fmla="*/ 63 w 83"/>
                <a:gd name="T17" fmla="*/ 35 h 83"/>
                <a:gd name="T18" fmla="*/ 75 w 83"/>
                <a:gd name="T19" fmla="*/ 34 h 83"/>
                <a:gd name="T20" fmla="*/ 76 w 83"/>
                <a:gd name="T21" fmla="*/ 41 h 83"/>
                <a:gd name="T22" fmla="*/ 41 w 83"/>
                <a:gd name="T2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3" y="64"/>
                    <a:pt x="83" y="41"/>
                  </a:cubicBezTo>
                  <a:cubicBezTo>
                    <a:pt x="83" y="18"/>
                    <a:pt x="64" y="0"/>
                    <a:pt x="41" y="0"/>
                  </a:cubicBezTo>
                  <a:close/>
                  <a:moveTo>
                    <a:pt x="41" y="76"/>
                  </a:moveTo>
                  <a:cubicBezTo>
                    <a:pt x="23" y="76"/>
                    <a:pt x="8" y="61"/>
                    <a:pt x="7" y="43"/>
                  </a:cubicBezTo>
                  <a:cubicBezTo>
                    <a:pt x="15" y="36"/>
                    <a:pt x="20" y="27"/>
                    <a:pt x="22" y="17"/>
                  </a:cubicBezTo>
                  <a:cubicBezTo>
                    <a:pt x="32" y="28"/>
                    <a:pt x="47" y="35"/>
                    <a:pt x="63" y="35"/>
                  </a:cubicBezTo>
                  <a:cubicBezTo>
                    <a:pt x="67" y="35"/>
                    <a:pt x="71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60"/>
                    <a:pt x="60" y="76"/>
                    <a:pt x="41" y="7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058917" y="2882611"/>
            <a:ext cx="260218" cy="406144"/>
            <a:chOff x="3722688" y="4065588"/>
            <a:chExt cx="404813" cy="631825"/>
          </a:xfrm>
          <a:gradFill>
            <a:gsLst>
              <a:gs pos="0">
                <a:srgbClr val="F297D2"/>
              </a:gs>
              <a:gs pos="100000">
                <a:srgbClr val="97B5FE"/>
              </a:gs>
            </a:gsLst>
            <a:lin ang="5400000" scaled="1"/>
          </a:gradFill>
        </p:grpSpPr>
        <p:sp>
          <p:nvSpPr>
            <p:cNvPr id="56" name="Freeform 59"/>
            <p:cNvSpPr/>
            <p:nvPr/>
          </p:nvSpPr>
          <p:spPr bwMode="auto">
            <a:xfrm>
              <a:off x="3887788" y="4287838"/>
              <a:ext cx="74613" cy="233363"/>
            </a:xfrm>
            <a:custGeom>
              <a:avLst/>
              <a:gdLst>
                <a:gd name="T0" fmla="*/ 20 w 20"/>
                <a:gd name="T1" fmla="*/ 57 h 62"/>
                <a:gd name="T2" fmla="*/ 15 w 20"/>
                <a:gd name="T3" fmla="*/ 62 h 62"/>
                <a:gd name="T4" fmla="*/ 5 w 20"/>
                <a:gd name="T5" fmla="*/ 62 h 62"/>
                <a:gd name="T6" fmla="*/ 0 w 20"/>
                <a:gd name="T7" fmla="*/ 57 h 62"/>
                <a:gd name="T8" fmla="*/ 0 w 20"/>
                <a:gd name="T9" fmla="*/ 5 h 62"/>
                <a:gd name="T10" fmla="*/ 5 w 20"/>
                <a:gd name="T11" fmla="*/ 0 h 62"/>
                <a:gd name="T12" fmla="*/ 15 w 20"/>
                <a:gd name="T13" fmla="*/ 0 h 62"/>
                <a:gd name="T14" fmla="*/ 20 w 20"/>
                <a:gd name="T15" fmla="*/ 5 h 62"/>
                <a:gd name="T16" fmla="*/ 20 w 20"/>
                <a:gd name="T17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2">
                  <a:moveTo>
                    <a:pt x="20" y="57"/>
                  </a:moveTo>
                  <a:cubicBezTo>
                    <a:pt x="20" y="60"/>
                    <a:pt x="17" y="62"/>
                    <a:pt x="1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2"/>
                    <a:pt x="0" y="60"/>
                    <a:pt x="0" y="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0" y="2"/>
                    <a:pt x="20" y="5"/>
                  </a:cubicBezTo>
                  <a:lnTo>
                    <a:pt x="20" y="57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60"/>
            <p:cNvSpPr/>
            <p:nvPr/>
          </p:nvSpPr>
          <p:spPr bwMode="auto">
            <a:xfrm>
              <a:off x="3981450" y="4213225"/>
              <a:ext cx="74613" cy="307975"/>
            </a:xfrm>
            <a:custGeom>
              <a:avLst/>
              <a:gdLst>
                <a:gd name="T0" fmla="*/ 20 w 20"/>
                <a:gd name="T1" fmla="*/ 77 h 82"/>
                <a:gd name="T2" fmla="*/ 15 w 20"/>
                <a:gd name="T3" fmla="*/ 82 h 82"/>
                <a:gd name="T4" fmla="*/ 5 w 20"/>
                <a:gd name="T5" fmla="*/ 82 h 82"/>
                <a:gd name="T6" fmla="*/ 0 w 20"/>
                <a:gd name="T7" fmla="*/ 77 h 82"/>
                <a:gd name="T8" fmla="*/ 0 w 20"/>
                <a:gd name="T9" fmla="*/ 5 h 82"/>
                <a:gd name="T10" fmla="*/ 5 w 20"/>
                <a:gd name="T11" fmla="*/ 0 h 82"/>
                <a:gd name="T12" fmla="*/ 15 w 20"/>
                <a:gd name="T13" fmla="*/ 0 h 82"/>
                <a:gd name="T14" fmla="*/ 20 w 20"/>
                <a:gd name="T15" fmla="*/ 5 h 82"/>
                <a:gd name="T16" fmla="*/ 20 w 20"/>
                <a:gd name="T17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2">
                  <a:moveTo>
                    <a:pt x="20" y="77"/>
                  </a:moveTo>
                  <a:cubicBezTo>
                    <a:pt x="20" y="80"/>
                    <a:pt x="17" y="82"/>
                    <a:pt x="1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2" y="82"/>
                    <a:pt x="0" y="80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0" y="2"/>
                    <a:pt x="20" y="5"/>
                  </a:cubicBezTo>
                  <a:lnTo>
                    <a:pt x="20" y="77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3722688" y="4065588"/>
              <a:ext cx="404813" cy="631825"/>
            </a:xfrm>
            <a:custGeom>
              <a:avLst/>
              <a:gdLst>
                <a:gd name="T0" fmla="*/ 94 w 108"/>
                <a:gd name="T1" fmla="*/ 0 h 168"/>
                <a:gd name="T2" fmla="*/ 15 w 108"/>
                <a:gd name="T3" fmla="*/ 0 h 168"/>
                <a:gd name="T4" fmla="*/ 0 w 108"/>
                <a:gd name="T5" fmla="*/ 16 h 168"/>
                <a:gd name="T6" fmla="*/ 0 w 108"/>
                <a:gd name="T7" fmla="*/ 152 h 168"/>
                <a:gd name="T8" fmla="*/ 15 w 108"/>
                <a:gd name="T9" fmla="*/ 168 h 168"/>
                <a:gd name="T10" fmla="*/ 94 w 108"/>
                <a:gd name="T11" fmla="*/ 168 h 168"/>
                <a:gd name="T12" fmla="*/ 108 w 108"/>
                <a:gd name="T13" fmla="*/ 152 h 168"/>
                <a:gd name="T14" fmla="*/ 108 w 108"/>
                <a:gd name="T15" fmla="*/ 16 h 168"/>
                <a:gd name="T16" fmla="*/ 94 w 108"/>
                <a:gd name="T17" fmla="*/ 0 h 168"/>
                <a:gd name="T18" fmla="*/ 31 w 108"/>
                <a:gd name="T19" fmla="*/ 152 h 168"/>
                <a:gd name="T20" fmla="*/ 16 w 108"/>
                <a:gd name="T21" fmla="*/ 152 h 168"/>
                <a:gd name="T22" fmla="*/ 12 w 108"/>
                <a:gd name="T23" fmla="*/ 148 h 168"/>
                <a:gd name="T24" fmla="*/ 16 w 108"/>
                <a:gd name="T25" fmla="*/ 145 h 168"/>
                <a:gd name="T26" fmla="*/ 31 w 108"/>
                <a:gd name="T27" fmla="*/ 145 h 168"/>
                <a:gd name="T28" fmla="*/ 34 w 108"/>
                <a:gd name="T29" fmla="*/ 148 h 168"/>
                <a:gd name="T30" fmla="*/ 31 w 108"/>
                <a:gd name="T31" fmla="*/ 152 h 168"/>
                <a:gd name="T32" fmla="*/ 54 w 108"/>
                <a:gd name="T33" fmla="*/ 159 h 168"/>
                <a:gd name="T34" fmla="*/ 44 w 108"/>
                <a:gd name="T35" fmla="*/ 148 h 168"/>
                <a:gd name="T36" fmla="*/ 54 w 108"/>
                <a:gd name="T37" fmla="*/ 138 h 168"/>
                <a:gd name="T38" fmla="*/ 65 w 108"/>
                <a:gd name="T39" fmla="*/ 148 h 168"/>
                <a:gd name="T40" fmla="*/ 54 w 108"/>
                <a:gd name="T41" fmla="*/ 159 h 168"/>
                <a:gd name="T42" fmla="*/ 92 w 108"/>
                <a:gd name="T43" fmla="*/ 152 h 168"/>
                <a:gd name="T44" fmla="*/ 77 w 108"/>
                <a:gd name="T45" fmla="*/ 152 h 168"/>
                <a:gd name="T46" fmla="*/ 74 w 108"/>
                <a:gd name="T47" fmla="*/ 148 h 168"/>
                <a:gd name="T48" fmla="*/ 77 w 108"/>
                <a:gd name="T49" fmla="*/ 145 h 168"/>
                <a:gd name="T50" fmla="*/ 92 w 108"/>
                <a:gd name="T51" fmla="*/ 145 h 168"/>
                <a:gd name="T52" fmla="*/ 96 w 108"/>
                <a:gd name="T53" fmla="*/ 148 h 168"/>
                <a:gd name="T54" fmla="*/ 92 w 108"/>
                <a:gd name="T55" fmla="*/ 152 h 168"/>
                <a:gd name="T56" fmla="*/ 97 w 108"/>
                <a:gd name="T57" fmla="*/ 123 h 168"/>
                <a:gd name="T58" fmla="*/ 93 w 108"/>
                <a:gd name="T59" fmla="*/ 128 h 168"/>
                <a:gd name="T60" fmla="*/ 16 w 108"/>
                <a:gd name="T61" fmla="*/ 128 h 168"/>
                <a:gd name="T62" fmla="*/ 12 w 108"/>
                <a:gd name="T63" fmla="*/ 123 h 168"/>
                <a:gd name="T64" fmla="*/ 12 w 108"/>
                <a:gd name="T65" fmla="*/ 18 h 168"/>
                <a:gd name="T66" fmla="*/ 16 w 108"/>
                <a:gd name="T67" fmla="*/ 13 h 168"/>
                <a:gd name="T68" fmla="*/ 93 w 108"/>
                <a:gd name="T69" fmla="*/ 13 h 168"/>
                <a:gd name="T70" fmla="*/ 97 w 108"/>
                <a:gd name="T71" fmla="*/ 18 h 168"/>
                <a:gd name="T72" fmla="*/ 97 w 108"/>
                <a:gd name="T73" fmla="*/ 12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168">
                  <a:moveTo>
                    <a:pt x="9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7" y="168"/>
                    <a:pt x="15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102" y="168"/>
                    <a:pt x="108" y="161"/>
                    <a:pt x="108" y="152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7"/>
                    <a:pt x="102" y="0"/>
                    <a:pt x="94" y="0"/>
                  </a:cubicBezTo>
                  <a:close/>
                  <a:moveTo>
                    <a:pt x="31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14" y="152"/>
                    <a:pt x="12" y="150"/>
                    <a:pt x="12" y="148"/>
                  </a:cubicBezTo>
                  <a:cubicBezTo>
                    <a:pt x="12" y="147"/>
                    <a:pt x="14" y="145"/>
                    <a:pt x="16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3" y="145"/>
                    <a:pt x="34" y="147"/>
                    <a:pt x="34" y="148"/>
                  </a:cubicBezTo>
                  <a:cubicBezTo>
                    <a:pt x="34" y="150"/>
                    <a:pt x="33" y="152"/>
                    <a:pt x="31" y="152"/>
                  </a:cubicBezTo>
                  <a:close/>
                  <a:moveTo>
                    <a:pt x="54" y="159"/>
                  </a:moveTo>
                  <a:cubicBezTo>
                    <a:pt x="49" y="159"/>
                    <a:pt x="44" y="154"/>
                    <a:pt x="44" y="148"/>
                  </a:cubicBezTo>
                  <a:cubicBezTo>
                    <a:pt x="44" y="143"/>
                    <a:pt x="49" y="138"/>
                    <a:pt x="54" y="138"/>
                  </a:cubicBezTo>
                  <a:cubicBezTo>
                    <a:pt x="60" y="138"/>
                    <a:pt x="65" y="143"/>
                    <a:pt x="65" y="148"/>
                  </a:cubicBezTo>
                  <a:cubicBezTo>
                    <a:pt x="65" y="154"/>
                    <a:pt x="60" y="159"/>
                    <a:pt x="54" y="159"/>
                  </a:cubicBezTo>
                  <a:close/>
                  <a:moveTo>
                    <a:pt x="92" y="152"/>
                  </a:moveTo>
                  <a:cubicBezTo>
                    <a:pt x="77" y="152"/>
                    <a:pt x="77" y="152"/>
                    <a:pt x="77" y="152"/>
                  </a:cubicBezTo>
                  <a:cubicBezTo>
                    <a:pt x="76" y="152"/>
                    <a:pt x="74" y="150"/>
                    <a:pt x="74" y="148"/>
                  </a:cubicBezTo>
                  <a:cubicBezTo>
                    <a:pt x="74" y="147"/>
                    <a:pt x="76" y="145"/>
                    <a:pt x="77" y="145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4" y="145"/>
                    <a:pt x="96" y="147"/>
                    <a:pt x="96" y="148"/>
                  </a:cubicBezTo>
                  <a:cubicBezTo>
                    <a:pt x="96" y="150"/>
                    <a:pt x="94" y="152"/>
                    <a:pt x="92" y="152"/>
                  </a:cubicBezTo>
                  <a:close/>
                  <a:moveTo>
                    <a:pt x="97" y="123"/>
                  </a:moveTo>
                  <a:cubicBezTo>
                    <a:pt x="97" y="126"/>
                    <a:pt x="95" y="128"/>
                    <a:pt x="93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8"/>
                    <a:pt x="12" y="126"/>
                    <a:pt x="12" y="1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4" y="13"/>
                    <a:pt x="16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3"/>
                    <a:pt x="97" y="15"/>
                    <a:pt x="97" y="18"/>
                  </a:cubicBezTo>
                  <a:lnTo>
                    <a:pt x="97" y="123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62"/>
            <p:cNvSpPr/>
            <p:nvPr/>
          </p:nvSpPr>
          <p:spPr bwMode="auto">
            <a:xfrm>
              <a:off x="3797300" y="4343400"/>
              <a:ext cx="71438" cy="177800"/>
            </a:xfrm>
            <a:custGeom>
              <a:avLst/>
              <a:gdLst>
                <a:gd name="T0" fmla="*/ 19 w 19"/>
                <a:gd name="T1" fmla="*/ 42 h 47"/>
                <a:gd name="T2" fmla="*/ 14 w 19"/>
                <a:gd name="T3" fmla="*/ 47 h 47"/>
                <a:gd name="T4" fmla="*/ 5 w 19"/>
                <a:gd name="T5" fmla="*/ 47 h 47"/>
                <a:gd name="T6" fmla="*/ 0 w 19"/>
                <a:gd name="T7" fmla="*/ 42 h 47"/>
                <a:gd name="T8" fmla="*/ 0 w 19"/>
                <a:gd name="T9" fmla="*/ 5 h 47"/>
                <a:gd name="T10" fmla="*/ 5 w 19"/>
                <a:gd name="T11" fmla="*/ 0 h 47"/>
                <a:gd name="T12" fmla="*/ 14 w 19"/>
                <a:gd name="T13" fmla="*/ 0 h 47"/>
                <a:gd name="T14" fmla="*/ 19 w 19"/>
                <a:gd name="T15" fmla="*/ 5 h 47"/>
                <a:gd name="T16" fmla="*/ 19 w 19"/>
                <a:gd name="T1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7">
                  <a:moveTo>
                    <a:pt x="19" y="42"/>
                  </a:moveTo>
                  <a:cubicBezTo>
                    <a:pt x="19" y="45"/>
                    <a:pt x="17" y="47"/>
                    <a:pt x="14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5"/>
                    <a:pt x="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2"/>
                    <a:pt x="19" y="5"/>
                  </a:cubicBezTo>
                  <a:lnTo>
                    <a:pt x="19" y="42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3"/>
            <p:cNvSpPr/>
            <p:nvPr/>
          </p:nvSpPr>
          <p:spPr bwMode="auto">
            <a:xfrm>
              <a:off x="3797300" y="4152900"/>
              <a:ext cx="146050" cy="104775"/>
            </a:xfrm>
            <a:custGeom>
              <a:avLst/>
              <a:gdLst>
                <a:gd name="T0" fmla="*/ 36 w 39"/>
                <a:gd name="T1" fmla="*/ 0 h 28"/>
                <a:gd name="T2" fmla="*/ 39 w 39"/>
                <a:gd name="T3" fmla="*/ 21 h 28"/>
                <a:gd name="T4" fmla="*/ 33 w 39"/>
                <a:gd name="T5" fmla="*/ 17 h 28"/>
                <a:gd name="T6" fmla="*/ 33 w 39"/>
                <a:gd name="T7" fmla="*/ 18 h 28"/>
                <a:gd name="T8" fmla="*/ 17 w 39"/>
                <a:gd name="T9" fmla="*/ 28 h 28"/>
                <a:gd name="T10" fmla="*/ 1 w 39"/>
                <a:gd name="T11" fmla="*/ 24 h 28"/>
                <a:gd name="T12" fmla="*/ 0 w 39"/>
                <a:gd name="T13" fmla="*/ 23 h 28"/>
                <a:gd name="T14" fmla="*/ 4 w 39"/>
                <a:gd name="T15" fmla="*/ 23 h 28"/>
                <a:gd name="T16" fmla="*/ 19 w 39"/>
                <a:gd name="T17" fmla="*/ 14 h 28"/>
                <a:gd name="T18" fmla="*/ 21 w 39"/>
                <a:gd name="T19" fmla="*/ 11 h 28"/>
                <a:gd name="T20" fmla="*/ 21 w 39"/>
                <a:gd name="T21" fmla="*/ 10 h 28"/>
                <a:gd name="T22" fmla="*/ 15 w 39"/>
                <a:gd name="T23" fmla="*/ 6 h 28"/>
                <a:gd name="T24" fmla="*/ 36 w 39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8">
                  <a:moveTo>
                    <a:pt x="36" y="0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28" y="24"/>
                    <a:pt x="23" y="27"/>
                    <a:pt x="17" y="28"/>
                  </a:cubicBezTo>
                  <a:cubicBezTo>
                    <a:pt x="12" y="28"/>
                    <a:pt x="7" y="27"/>
                    <a:pt x="1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10" y="22"/>
                    <a:pt x="16" y="19"/>
                    <a:pt x="19" y="1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8833660" y="150986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数字资源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2" name="Textfeld 53"/>
          <p:cNvSpPr txBox="1"/>
          <p:nvPr/>
        </p:nvSpPr>
        <p:spPr>
          <a:xfrm>
            <a:off x="8833661" y="1877613"/>
            <a:ext cx="2129964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开放共享、开发利用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946868" y="15327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数字民生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4" name="Textfeld 53"/>
          <p:cNvSpPr txBox="1"/>
          <p:nvPr/>
        </p:nvSpPr>
        <p:spPr>
          <a:xfrm>
            <a:off x="937895" y="1900473"/>
            <a:ext cx="2207853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政务效劳、交通效劳、社保效劳、医疗效劳、教育效劳、就业效劳、城市效劳、帮扶效劳、电商效劳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834295" y="2638335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数字安全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6" name="Textfeld 53"/>
          <p:cNvSpPr txBox="1"/>
          <p:nvPr/>
        </p:nvSpPr>
        <p:spPr>
          <a:xfrm>
            <a:off x="8834296" y="3006087"/>
            <a:ext cx="2129964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网络安全管理、系统与数字平安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946868" y="2729447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数字治理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8" name="Textfeld 53"/>
          <p:cNvSpPr txBox="1"/>
          <p:nvPr/>
        </p:nvSpPr>
        <p:spPr>
          <a:xfrm>
            <a:off x="798195" y="3097199"/>
            <a:ext cx="2347553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城市管理、公共平安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565843" y="343535"/>
            <a:ext cx="5059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国家数字百强城市评价指标</a:t>
            </a:r>
            <a:endParaRPr lang="zh-CN" altLang="zh-CN" sz="32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40000"/>
                    </a:srgbClr>
                  </a:gs>
                </a:gsLst>
                <a:lin ang="540000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sp>
        <p:nvSpPr>
          <p:cNvPr id="2" name="Shape 1387"/>
          <p:cNvSpPr/>
          <p:nvPr/>
        </p:nvSpPr>
        <p:spPr>
          <a:xfrm rot="13500000">
            <a:off x="3401177" y="4045263"/>
            <a:ext cx="825501" cy="825501"/>
          </a:xfrm>
          <a:prstGeom prst="roundRect">
            <a:avLst>
              <a:gd name="adj" fmla="val 32703"/>
            </a:avLst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Shape 1395"/>
          <p:cNvSpPr/>
          <p:nvPr/>
        </p:nvSpPr>
        <p:spPr>
          <a:xfrm rot="13500000">
            <a:off x="3401177" y="5286053"/>
            <a:ext cx="825501" cy="825501"/>
          </a:xfrm>
          <a:prstGeom prst="roundRect">
            <a:avLst>
              <a:gd name="adj" fmla="val 32703"/>
            </a:avLst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599756" y="4251872"/>
            <a:ext cx="410316" cy="424264"/>
            <a:chOff x="2293938" y="2919413"/>
            <a:chExt cx="560387" cy="579438"/>
          </a:xfrm>
          <a:gradFill>
            <a:gsLst>
              <a:gs pos="0">
                <a:srgbClr val="F297D2"/>
              </a:gs>
              <a:gs pos="100000">
                <a:srgbClr val="97B5FE"/>
              </a:gs>
            </a:gsLst>
            <a:lin ang="5400000" scaled="1"/>
          </a:gradFill>
        </p:grpSpPr>
        <p:sp>
          <p:nvSpPr>
            <p:cNvPr id="5" name="Freeform 48"/>
            <p:cNvSpPr>
              <a:spLocks noEditPoints="1"/>
            </p:cNvSpPr>
            <p:nvPr/>
          </p:nvSpPr>
          <p:spPr bwMode="auto">
            <a:xfrm>
              <a:off x="2574925" y="2919413"/>
              <a:ext cx="279400" cy="579438"/>
            </a:xfrm>
            <a:custGeom>
              <a:avLst/>
              <a:gdLst>
                <a:gd name="T0" fmla="*/ 44 w 74"/>
                <a:gd name="T1" fmla="*/ 73 h 154"/>
                <a:gd name="T2" fmla="*/ 74 w 74"/>
                <a:gd name="T3" fmla="*/ 73 h 154"/>
                <a:gd name="T4" fmla="*/ 67 w 74"/>
                <a:gd name="T5" fmla="*/ 43 h 154"/>
                <a:gd name="T6" fmla="*/ 40 w 74"/>
                <a:gd name="T7" fmla="*/ 43 h 154"/>
                <a:gd name="T8" fmla="*/ 44 w 74"/>
                <a:gd name="T9" fmla="*/ 73 h 154"/>
                <a:gd name="T10" fmla="*/ 24 w 74"/>
                <a:gd name="T11" fmla="*/ 21 h 154"/>
                <a:gd name="T12" fmla="*/ 0 w 74"/>
                <a:gd name="T13" fmla="*/ 0 h 154"/>
                <a:gd name="T14" fmla="*/ 0 w 74"/>
                <a:gd name="T15" fmla="*/ 37 h 154"/>
                <a:gd name="T16" fmla="*/ 31 w 74"/>
                <a:gd name="T17" fmla="*/ 37 h 154"/>
                <a:gd name="T18" fmla="*/ 24 w 74"/>
                <a:gd name="T19" fmla="*/ 21 h 154"/>
                <a:gd name="T20" fmla="*/ 32 w 74"/>
                <a:gd name="T21" fmla="*/ 43 h 154"/>
                <a:gd name="T22" fmla="*/ 0 w 74"/>
                <a:gd name="T23" fmla="*/ 43 h 154"/>
                <a:gd name="T24" fmla="*/ 0 w 74"/>
                <a:gd name="T25" fmla="*/ 73 h 154"/>
                <a:gd name="T26" fmla="*/ 36 w 74"/>
                <a:gd name="T27" fmla="*/ 73 h 154"/>
                <a:gd name="T28" fmla="*/ 32 w 74"/>
                <a:gd name="T29" fmla="*/ 43 h 154"/>
                <a:gd name="T30" fmla="*/ 39 w 74"/>
                <a:gd name="T31" fmla="*/ 37 h 154"/>
                <a:gd name="T32" fmla="*/ 63 w 74"/>
                <a:gd name="T33" fmla="*/ 37 h 154"/>
                <a:gd name="T34" fmla="*/ 21 w 74"/>
                <a:gd name="T35" fmla="*/ 3 h 154"/>
                <a:gd name="T36" fmla="*/ 31 w 74"/>
                <a:gd name="T37" fmla="*/ 18 h 154"/>
                <a:gd name="T38" fmla="*/ 39 w 74"/>
                <a:gd name="T39" fmla="*/ 37 h 154"/>
                <a:gd name="T40" fmla="*/ 31 w 74"/>
                <a:gd name="T41" fmla="*/ 136 h 154"/>
                <a:gd name="T42" fmla="*/ 21 w 74"/>
                <a:gd name="T43" fmla="*/ 151 h 154"/>
                <a:gd name="T44" fmla="*/ 64 w 74"/>
                <a:gd name="T45" fmla="*/ 115 h 154"/>
                <a:gd name="T46" fmla="*/ 39 w 74"/>
                <a:gd name="T47" fmla="*/ 115 h 154"/>
                <a:gd name="T48" fmla="*/ 31 w 74"/>
                <a:gd name="T49" fmla="*/ 136 h 154"/>
                <a:gd name="T50" fmla="*/ 44 w 74"/>
                <a:gd name="T51" fmla="*/ 79 h 154"/>
                <a:gd name="T52" fmla="*/ 40 w 74"/>
                <a:gd name="T53" fmla="*/ 109 h 154"/>
                <a:gd name="T54" fmla="*/ 67 w 74"/>
                <a:gd name="T55" fmla="*/ 109 h 154"/>
                <a:gd name="T56" fmla="*/ 74 w 74"/>
                <a:gd name="T57" fmla="*/ 79 h 154"/>
                <a:gd name="T58" fmla="*/ 44 w 74"/>
                <a:gd name="T59" fmla="*/ 79 h 154"/>
                <a:gd name="T60" fmla="*/ 36 w 74"/>
                <a:gd name="T61" fmla="*/ 79 h 154"/>
                <a:gd name="T62" fmla="*/ 0 w 74"/>
                <a:gd name="T63" fmla="*/ 79 h 154"/>
                <a:gd name="T64" fmla="*/ 0 w 74"/>
                <a:gd name="T65" fmla="*/ 109 h 154"/>
                <a:gd name="T66" fmla="*/ 33 w 74"/>
                <a:gd name="T67" fmla="*/ 109 h 154"/>
                <a:gd name="T68" fmla="*/ 36 w 74"/>
                <a:gd name="T69" fmla="*/ 79 h 154"/>
                <a:gd name="T70" fmla="*/ 31 w 74"/>
                <a:gd name="T71" fmla="*/ 115 h 154"/>
                <a:gd name="T72" fmla="*/ 0 w 74"/>
                <a:gd name="T73" fmla="*/ 115 h 154"/>
                <a:gd name="T74" fmla="*/ 0 w 74"/>
                <a:gd name="T75" fmla="*/ 154 h 154"/>
                <a:gd name="T76" fmla="*/ 24 w 74"/>
                <a:gd name="T77" fmla="*/ 133 h 154"/>
                <a:gd name="T78" fmla="*/ 31 w 74"/>
                <a:gd name="T79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" h="154">
                  <a:moveTo>
                    <a:pt x="44" y="73"/>
                  </a:moveTo>
                  <a:cubicBezTo>
                    <a:pt x="74" y="73"/>
                    <a:pt x="74" y="73"/>
                    <a:pt x="74" y="73"/>
                  </a:cubicBezTo>
                  <a:cubicBezTo>
                    <a:pt x="74" y="63"/>
                    <a:pt x="71" y="53"/>
                    <a:pt x="67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53"/>
                    <a:pt x="43" y="63"/>
                    <a:pt x="44" y="73"/>
                  </a:cubicBezTo>
                  <a:close/>
                  <a:moveTo>
                    <a:pt x="24" y="21"/>
                  </a:moveTo>
                  <a:cubicBezTo>
                    <a:pt x="18" y="8"/>
                    <a:pt x="9" y="1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9" y="32"/>
                    <a:pt x="27" y="26"/>
                    <a:pt x="24" y="21"/>
                  </a:cubicBezTo>
                  <a:close/>
                  <a:moveTo>
                    <a:pt x="32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63"/>
                    <a:pt x="35" y="53"/>
                    <a:pt x="32" y="43"/>
                  </a:cubicBezTo>
                  <a:close/>
                  <a:moveTo>
                    <a:pt x="39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54" y="21"/>
                    <a:pt x="39" y="9"/>
                    <a:pt x="21" y="3"/>
                  </a:cubicBezTo>
                  <a:cubicBezTo>
                    <a:pt x="24" y="7"/>
                    <a:pt x="28" y="12"/>
                    <a:pt x="31" y="18"/>
                  </a:cubicBezTo>
                  <a:cubicBezTo>
                    <a:pt x="34" y="24"/>
                    <a:pt x="36" y="30"/>
                    <a:pt x="39" y="37"/>
                  </a:cubicBezTo>
                  <a:close/>
                  <a:moveTo>
                    <a:pt x="31" y="136"/>
                  </a:moveTo>
                  <a:cubicBezTo>
                    <a:pt x="28" y="142"/>
                    <a:pt x="24" y="147"/>
                    <a:pt x="21" y="151"/>
                  </a:cubicBezTo>
                  <a:cubicBezTo>
                    <a:pt x="39" y="145"/>
                    <a:pt x="55" y="132"/>
                    <a:pt x="64" y="115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37" y="123"/>
                    <a:pt x="34" y="130"/>
                    <a:pt x="31" y="136"/>
                  </a:cubicBezTo>
                  <a:close/>
                  <a:moveTo>
                    <a:pt x="44" y="79"/>
                  </a:moveTo>
                  <a:cubicBezTo>
                    <a:pt x="44" y="90"/>
                    <a:pt x="42" y="100"/>
                    <a:pt x="40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71" y="100"/>
                    <a:pt x="74" y="90"/>
                    <a:pt x="74" y="79"/>
                  </a:cubicBezTo>
                  <a:lnTo>
                    <a:pt x="44" y="79"/>
                  </a:lnTo>
                  <a:close/>
                  <a:moveTo>
                    <a:pt x="36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5" y="100"/>
                    <a:pt x="36" y="90"/>
                    <a:pt x="36" y="79"/>
                  </a:cubicBezTo>
                  <a:close/>
                  <a:moveTo>
                    <a:pt x="31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9" y="153"/>
                    <a:pt x="18" y="145"/>
                    <a:pt x="24" y="133"/>
                  </a:cubicBezTo>
                  <a:cubicBezTo>
                    <a:pt x="27" y="128"/>
                    <a:pt x="29" y="122"/>
                    <a:pt x="31" y="115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49"/>
            <p:cNvSpPr>
              <a:spLocks noEditPoints="1"/>
            </p:cNvSpPr>
            <p:nvPr/>
          </p:nvSpPr>
          <p:spPr bwMode="auto">
            <a:xfrm>
              <a:off x="2293938" y="2919413"/>
              <a:ext cx="239713" cy="579438"/>
            </a:xfrm>
            <a:custGeom>
              <a:avLst/>
              <a:gdLst>
                <a:gd name="T0" fmla="*/ 64 w 64"/>
                <a:gd name="T1" fmla="*/ 154 h 154"/>
                <a:gd name="T2" fmla="*/ 64 w 64"/>
                <a:gd name="T3" fmla="*/ 0 h 154"/>
                <a:gd name="T4" fmla="*/ 51 w 64"/>
                <a:gd name="T5" fmla="*/ 0 h 154"/>
                <a:gd name="T6" fmla="*/ 51 w 64"/>
                <a:gd name="T7" fmla="*/ 7 h 154"/>
                <a:gd name="T8" fmla="*/ 17 w 64"/>
                <a:gd name="T9" fmla="*/ 20 h 154"/>
                <a:gd name="T10" fmla="*/ 5 w 64"/>
                <a:gd name="T11" fmla="*/ 47 h 154"/>
                <a:gd name="T12" fmla="*/ 11 w 64"/>
                <a:gd name="T13" fmla="*/ 67 h 154"/>
                <a:gd name="T14" fmla="*/ 25 w 64"/>
                <a:gd name="T15" fmla="*/ 79 h 154"/>
                <a:gd name="T16" fmla="*/ 51 w 64"/>
                <a:gd name="T17" fmla="*/ 88 h 154"/>
                <a:gd name="T18" fmla="*/ 51 w 64"/>
                <a:gd name="T19" fmla="*/ 121 h 154"/>
                <a:gd name="T20" fmla="*/ 42 w 64"/>
                <a:gd name="T21" fmla="*/ 114 h 154"/>
                <a:gd name="T22" fmla="*/ 37 w 64"/>
                <a:gd name="T23" fmla="*/ 101 h 154"/>
                <a:gd name="T24" fmla="*/ 0 w 64"/>
                <a:gd name="T25" fmla="*/ 105 h 154"/>
                <a:gd name="T26" fmla="*/ 5 w 64"/>
                <a:gd name="T27" fmla="*/ 121 h 154"/>
                <a:gd name="T28" fmla="*/ 14 w 64"/>
                <a:gd name="T29" fmla="*/ 133 h 154"/>
                <a:gd name="T30" fmla="*/ 29 w 64"/>
                <a:gd name="T31" fmla="*/ 142 h 154"/>
                <a:gd name="T32" fmla="*/ 51 w 64"/>
                <a:gd name="T33" fmla="*/ 146 h 154"/>
                <a:gd name="T34" fmla="*/ 51 w 64"/>
                <a:gd name="T35" fmla="*/ 154 h 154"/>
                <a:gd name="T36" fmla="*/ 64 w 64"/>
                <a:gd name="T37" fmla="*/ 154 h 154"/>
                <a:gd name="T38" fmla="*/ 43 w 64"/>
                <a:gd name="T39" fmla="*/ 50 h 154"/>
                <a:gd name="T40" fmla="*/ 40 w 64"/>
                <a:gd name="T41" fmla="*/ 43 h 154"/>
                <a:gd name="T42" fmla="*/ 43 w 64"/>
                <a:gd name="T43" fmla="*/ 36 h 154"/>
                <a:gd name="T44" fmla="*/ 51 w 64"/>
                <a:gd name="T45" fmla="*/ 31 h 154"/>
                <a:gd name="T46" fmla="*/ 51 w 64"/>
                <a:gd name="T47" fmla="*/ 55 h 154"/>
                <a:gd name="T48" fmla="*/ 43 w 64"/>
                <a:gd name="T49" fmla="*/ 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154">
                  <a:moveTo>
                    <a:pt x="64" y="154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36" y="8"/>
                    <a:pt x="24" y="12"/>
                    <a:pt x="17" y="20"/>
                  </a:cubicBezTo>
                  <a:cubicBezTo>
                    <a:pt x="9" y="27"/>
                    <a:pt x="5" y="36"/>
                    <a:pt x="5" y="47"/>
                  </a:cubicBezTo>
                  <a:cubicBezTo>
                    <a:pt x="5" y="55"/>
                    <a:pt x="7" y="62"/>
                    <a:pt x="11" y="67"/>
                  </a:cubicBezTo>
                  <a:cubicBezTo>
                    <a:pt x="15" y="73"/>
                    <a:pt x="19" y="77"/>
                    <a:pt x="25" y="79"/>
                  </a:cubicBezTo>
                  <a:cubicBezTo>
                    <a:pt x="30" y="82"/>
                    <a:pt x="39" y="85"/>
                    <a:pt x="51" y="88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47" y="119"/>
                    <a:pt x="44" y="117"/>
                    <a:pt x="42" y="114"/>
                  </a:cubicBezTo>
                  <a:cubicBezTo>
                    <a:pt x="40" y="111"/>
                    <a:pt x="38" y="107"/>
                    <a:pt x="37" y="10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11"/>
                    <a:pt x="3" y="116"/>
                    <a:pt x="5" y="121"/>
                  </a:cubicBezTo>
                  <a:cubicBezTo>
                    <a:pt x="7" y="125"/>
                    <a:pt x="10" y="129"/>
                    <a:pt x="14" y="133"/>
                  </a:cubicBezTo>
                  <a:cubicBezTo>
                    <a:pt x="18" y="137"/>
                    <a:pt x="23" y="140"/>
                    <a:pt x="29" y="142"/>
                  </a:cubicBezTo>
                  <a:cubicBezTo>
                    <a:pt x="35" y="144"/>
                    <a:pt x="42" y="145"/>
                    <a:pt x="51" y="146"/>
                  </a:cubicBezTo>
                  <a:cubicBezTo>
                    <a:pt x="51" y="154"/>
                    <a:pt x="51" y="154"/>
                    <a:pt x="51" y="154"/>
                  </a:cubicBezTo>
                  <a:lnTo>
                    <a:pt x="64" y="154"/>
                  </a:lnTo>
                  <a:close/>
                  <a:moveTo>
                    <a:pt x="43" y="50"/>
                  </a:moveTo>
                  <a:cubicBezTo>
                    <a:pt x="41" y="48"/>
                    <a:pt x="40" y="45"/>
                    <a:pt x="40" y="43"/>
                  </a:cubicBezTo>
                  <a:cubicBezTo>
                    <a:pt x="40" y="40"/>
                    <a:pt x="41" y="38"/>
                    <a:pt x="43" y="36"/>
                  </a:cubicBezTo>
                  <a:cubicBezTo>
                    <a:pt x="44" y="34"/>
                    <a:pt x="47" y="32"/>
                    <a:pt x="51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7" y="53"/>
                    <a:pt x="44" y="52"/>
                    <a:pt x="43" y="5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4291" y="5500378"/>
            <a:ext cx="361823" cy="384939"/>
            <a:chOff x="4948238" y="439738"/>
            <a:chExt cx="571500" cy="608012"/>
          </a:xfrm>
          <a:gradFill>
            <a:gsLst>
              <a:gs pos="0">
                <a:srgbClr val="F297D2"/>
              </a:gs>
              <a:gs pos="100000">
                <a:srgbClr val="97B5FE"/>
              </a:gs>
            </a:gsLst>
            <a:lin ang="5400000" scaled="1"/>
          </a:gradFill>
        </p:grpSpPr>
        <p:sp>
          <p:nvSpPr>
            <p:cNvPr id="8" name="Freeform 56"/>
            <p:cNvSpPr/>
            <p:nvPr/>
          </p:nvSpPr>
          <p:spPr bwMode="auto">
            <a:xfrm>
              <a:off x="5192713" y="777875"/>
              <a:ext cx="82550" cy="209550"/>
            </a:xfrm>
            <a:custGeom>
              <a:avLst/>
              <a:gdLst>
                <a:gd name="T0" fmla="*/ 0 w 22"/>
                <a:gd name="T1" fmla="*/ 28 h 56"/>
                <a:gd name="T2" fmla="*/ 11 w 22"/>
                <a:gd name="T3" fmla="*/ 56 h 56"/>
                <a:gd name="T4" fmla="*/ 22 w 22"/>
                <a:gd name="T5" fmla="*/ 29 h 56"/>
                <a:gd name="T6" fmla="*/ 16 w 22"/>
                <a:gd name="T7" fmla="*/ 9 h 56"/>
                <a:gd name="T8" fmla="*/ 17 w 22"/>
                <a:gd name="T9" fmla="*/ 7 h 56"/>
                <a:gd name="T10" fmla="*/ 17 w 22"/>
                <a:gd name="T11" fmla="*/ 3 h 56"/>
                <a:gd name="T12" fmla="*/ 14 w 22"/>
                <a:gd name="T13" fmla="*/ 0 h 56"/>
                <a:gd name="T14" fmla="*/ 8 w 22"/>
                <a:gd name="T15" fmla="*/ 0 h 56"/>
                <a:gd name="T16" fmla="*/ 5 w 22"/>
                <a:gd name="T17" fmla="*/ 3 h 56"/>
                <a:gd name="T18" fmla="*/ 5 w 22"/>
                <a:gd name="T19" fmla="*/ 7 h 56"/>
                <a:gd name="T20" fmla="*/ 6 w 22"/>
                <a:gd name="T21" fmla="*/ 9 h 56"/>
                <a:gd name="T22" fmla="*/ 0 w 22"/>
                <a:gd name="T23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56">
                  <a:moveTo>
                    <a:pt x="0" y="28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1"/>
                    <a:pt x="5" y="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6" y="9"/>
                  </a:cubicBezTo>
                  <a:lnTo>
                    <a:pt x="0" y="28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57"/>
            <p:cNvSpPr/>
            <p:nvPr/>
          </p:nvSpPr>
          <p:spPr bwMode="auto">
            <a:xfrm>
              <a:off x="4948238" y="777875"/>
              <a:ext cx="571500" cy="269875"/>
            </a:xfrm>
            <a:custGeom>
              <a:avLst/>
              <a:gdLst>
                <a:gd name="T0" fmla="*/ 104 w 152"/>
                <a:gd name="T1" fmla="*/ 0 h 72"/>
                <a:gd name="T2" fmla="*/ 76 w 152"/>
                <a:gd name="T3" fmla="*/ 72 h 72"/>
                <a:gd name="T4" fmla="*/ 48 w 152"/>
                <a:gd name="T5" fmla="*/ 0 h 72"/>
                <a:gd name="T6" fmla="*/ 0 w 152"/>
                <a:gd name="T7" fmla="*/ 72 h 72"/>
                <a:gd name="T8" fmla="*/ 152 w 152"/>
                <a:gd name="T9" fmla="*/ 72 h 72"/>
                <a:gd name="T10" fmla="*/ 104 w 15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72">
                  <a:moveTo>
                    <a:pt x="104" y="0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0" y="11"/>
                    <a:pt x="6" y="38"/>
                    <a:pt x="0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47" y="38"/>
                    <a:pt x="133" y="11"/>
                    <a:pt x="104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58"/>
            <p:cNvSpPr>
              <a:spLocks noEditPoints="1"/>
            </p:cNvSpPr>
            <p:nvPr/>
          </p:nvSpPr>
          <p:spPr bwMode="auto">
            <a:xfrm>
              <a:off x="5080000" y="439738"/>
              <a:ext cx="311150" cy="311150"/>
            </a:xfrm>
            <a:custGeom>
              <a:avLst/>
              <a:gdLst>
                <a:gd name="T0" fmla="*/ 41 w 83"/>
                <a:gd name="T1" fmla="*/ 0 h 83"/>
                <a:gd name="T2" fmla="*/ 0 w 83"/>
                <a:gd name="T3" fmla="*/ 41 h 83"/>
                <a:gd name="T4" fmla="*/ 41 w 83"/>
                <a:gd name="T5" fmla="*/ 83 h 83"/>
                <a:gd name="T6" fmla="*/ 83 w 83"/>
                <a:gd name="T7" fmla="*/ 41 h 83"/>
                <a:gd name="T8" fmla="*/ 41 w 83"/>
                <a:gd name="T9" fmla="*/ 0 h 83"/>
                <a:gd name="T10" fmla="*/ 41 w 83"/>
                <a:gd name="T11" fmla="*/ 76 h 83"/>
                <a:gd name="T12" fmla="*/ 7 w 83"/>
                <a:gd name="T13" fmla="*/ 43 h 83"/>
                <a:gd name="T14" fmla="*/ 22 w 83"/>
                <a:gd name="T15" fmla="*/ 17 h 83"/>
                <a:gd name="T16" fmla="*/ 63 w 83"/>
                <a:gd name="T17" fmla="*/ 35 h 83"/>
                <a:gd name="T18" fmla="*/ 75 w 83"/>
                <a:gd name="T19" fmla="*/ 34 h 83"/>
                <a:gd name="T20" fmla="*/ 76 w 83"/>
                <a:gd name="T21" fmla="*/ 41 h 83"/>
                <a:gd name="T22" fmla="*/ 41 w 83"/>
                <a:gd name="T2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3" y="64"/>
                    <a:pt x="83" y="41"/>
                  </a:cubicBezTo>
                  <a:cubicBezTo>
                    <a:pt x="83" y="18"/>
                    <a:pt x="64" y="0"/>
                    <a:pt x="41" y="0"/>
                  </a:cubicBezTo>
                  <a:close/>
                  <a:moveTo>
                    <a:pt x="41" y="76"/>
                  </a:moveTo>
                  <a:cubicBezTo>
                    <a:pt x="23" y="76"/>
                    <a:pt x="8" y="61"/>
                    <a:pt x="7" y="43"/>
                  </a:cubicBezTo>
                  <a:cubicBezTo>
                    <a:pt x="15" y="36"/>
                    <a:pt x="20" y="27"/>
                    <a:pt x="22" y="17"/>
                  </a:cubicBezTo>
                  <a:cubicBezTo>
                    <a:pt x="32" y="28"/>
                    <a:pt x="47" y="35"/>
                    <a:pt x="63" y="35"/>
                  </a:cubicBezTo>
                  <a:cubicBezTo>
                    <a:pt x="67" y="35"/>
                    <a:pt x="71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60"/>
                    <a:pt x="60" y="76"/>
                    <a:pt x="41" y="7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955758" y="4093676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数字生态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Textfeld 53"/>
          <p:cNvSpPr txBox="1"/>
          <p:nvPr/>
        </p:nvSpPr>
        <p:spPr>
          <a:xfrm>
            <a:off x="946785" y="4461428"/>
            <a:ext cx="2207853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智慧环保、绿色节能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5758" y="5282147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数字设施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Textfeld 53"/>
          <p:cNvSpPr txBox="1"/>
          <p:nvPr/>
        </p:nvSpPr>
        <p:spPr>
          <a:xfrm>
            <a:off x="807085" y="5649899"/>
            <a:ext cx="2347553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宽带网络设施、时空信息平台、</a:t>
            </a:r>
            <a:endParaRPr lang="en-US" altLang="zh-CN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Shape 1384"/>
          <p:cNvSpPr/>
          <p:nvPr/>
        </p:nvSpPr>
        <p:spPr>
          <a:xfrm rot="13500000">
            <a:off x="7777546" y="3986571"/>
            <a:ext cx="825501" cy="825501"/>
          </a:xfrm>
          <a:prstGeom prst="roundRect">
            <a:avLst>
              <a:gd name="adj" fmla="val 32703"/>
            </a:avLst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hape 1392"/>
          <p:cNvSpPr/>
          <p:nvPr/>
        </p:nvSpPr>
        <p:spPr>
          <a:xfrm rot="13500000">
            <a:off x="7776911" y="5255301"/>
            <a:ext cx="825501" cy="825501"/>
          </a:xfrm>
          <a:prstGeom prst="roundRect">
            <a:avLst>
              <a:gd name="adj" fmla="val 32703"/>
            </a:avLst>
          </a:prstGeom>
          <a:ln w="15875">
            <a:solidFill>
              <a:srgbClr val="07FFFD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/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047258" y="4189423"/>
            <a:ext cx="300944" cy="340398"/>
            <a:chOff x="3616325" y="2795588"/>
            <a:chExt cx="617538" cy="698500"/>
          </a:xfrm>
          <a:gradFill>
            <a:gsLst>
              <a:gs pos="0">
                <a:srgbClr val="F297D2"/>
              </a:gs>
              <a:gs pos="100000">
                <a:srgbClr val="97B5FE"/>
              </a:gs>
            </a:gsLst>
            <a:lin ang="5400000" scaled="1"/>
          </a:gradFill>
        </p:grpSpPr>
        <p:sp>
          <p:nvSpPr>
            <p:cNvPr id="18" name="Freeform 21"/>
            <p:cNvSpPr/>
            <p:nvPr/>
          </p:nvSpPr>
          <p:spPr bwMode="auto">
            <a:xfrm>
              <a:off x="3857625" y="3351213"/>
              <a:ext cx="44450" cy="60325"/>
            </a:xfrm>
            <a:custGeom>
              <a:avLst/>
              <a:gdLst>
                <a:gd name="T0" fmla="*/ 6 w 12"/>
                <a:gd name="T1" fmla="*/ 3 h 16"/>
                <a:gd name="T2" fmla="*/ 0 w 12"/>
                <a:gd name="T3" fmla="*/ 4 h 16"/>
                <a:gd name="T4" fmla="*/ 7 w 12"/>
                <a:gd name="T5" fmla="*/ 13 h 16"/>
                <a:gd name="T6" fmla="*/ 10 w 12"/>
                <a:gd name="T7" fmla="*/ 15 h 16"/>
                <a:gd name="T8" fmla="*/ 12 w 12"/>
                <a:gd name="T9" fmla="*/ 11 h 16"/>
                <a:gd name="T10" fmla="*/ 11 w 12"/>
                <a:gd name="T11" fmla="*/ 0 h 16"/>
                <a:gd name="T12" fmla="*/ 6 w 12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6" y="3"/>
                  </a:moveTo>
                  <a:cubicBezTo>
                    <a:pt x="4" y="4"/>
                    <a:pt x="2" y="4"/>
                    <a:pt x="0" y="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9" y="16"/>
                    <a:pt x="10" y="15"/>
                  </a:cubicBezTo>
                  <a:cubicBezTo>
                    <a:pt x="12" y="14"/>
                    <a:pt x="12" y="13"/>
                    <a:pt x="12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8" y="2"/>
                    <a:pt x="6" y="3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3729038" y="3084513"/>
              <a:ext cx="180975" cy="271463"/>
            </a:xfrm>
            <a:custGeom>
              <a:avLst/>
              <a:gdLst>
                <a:gd name="T0" fmla="*/ 39 w 48"/>
                <a:gd name="T1" fmla="*/ 71 h 72"/>
                <a:gd name="T2" fmla="*/ 47 w 48"/>
                <a:gd name="T3" fmla="*/ 63 h 72"/>
                <a:gd name="T4" fmla="*/ 47 w 48"/>
                <a:gd name="T5" fmla="*/ 54 h 72"/>
                <a:gd name="T6" fmla="*/ 27 w 48"/>
                <a:gd name="T7" fmla="*/ 0 h 72"/>
                <a:gd name="T8" fmla="*/ 0 w 48"/>
                <a:gd name="T9" fmla="*/ 11 h 72"/>
                <a:gd name="T10" fmla="*/ 20 w 48"/>
                <a:gd name="T11" fmla="*/ 63 h 72"/>
                <a:gd name="T12" fmla="*/ 27 w 48"/>
                <a:gd name="T13" fmla="*/ 71 h 72"/>
                <a:gd name="T14" fmla="*/ 39 w 48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39" y="71"/>
                  </a:moveTo>
                  <a:cubicBezTo>
                    <a:pt x="42" y="69"/>
                    <a:pt x="45" y="66"/>
                    <a:pt x="47" y="63"/>
                  </a:cubicBezTo>
                  <a:cubicBezTo>
                    <a:pt x="48" y="60"/>
                    <a:pt x="48" y="56"/>
                    <a:pt x="47" y="5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66"/>
                    <a:pt x="24" y="69"/>
                    <a:pt x="27" y="71"/>
                  </a:cubicBezTo>
                  <a:cubicBezTo>
                    <a:pt x="31" y="72"/>
                    <a:pt x="35" y="72"/>
                    <a:pt x="39" y="71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3616325" y="2795588"/>
              <a:ext cx="211138" cy="307975"/>
            </a:xfrm>
            <a:custGeom>
              <a:avLst/>
              <a:gdLst>
                <a:gd name="T0" fmla="*/ 33 w 56"/>
                <a:gd name="T1" fmla="*/ 13 h 82"/>
                <a:gd name="T2" fmla="*/ 12 w 56"/>
                <a:gd name="T3" fmla="*/ 4 h 82"/>
                <a:gd name="T4" fmla="*/ 3 w 56"/>
                <a:gd name="T5" fmla="*/ 24 h 82"/>
                <a:gd name="T6" fmla="*/ 26 w 56"/>
                <a:gd name="T7" fmla="*/ 82 h 82"/>
                <a:gd name="T8" fmla="*/ 56 w 56"/>
                <a:gd name="T9" fmla="*/ 71 h 82"/>
                <a:gd name="T10" fmla="*/ 33 w 56"/>
                <a:gd name="T11" fmla="*/ 13 h 82"/>
                <a:gd name="T12" fmla="*/ 35 w 56"/>
                <a:gd name="T13" fmla="*/ 62 h 82"/>
                <a:gd name="T14" fmla="*/ 30 w 56"/>
                <a:gd name="T15" fmla="*/ 60 h 82"/>
                <a:gd name="T16" fmla="*/ 15 w 56"/>
                <a:gd name="T17" fmla="*/ 20 h 82"/>
                <a:gd name="T18" fmla="*/ 17 w 56"/>
                <a:gd name="T19" fmla="*/ 15 h 82"/>
                <a:gd name="T20" fmla="*/ 22 w 56"/>
                <a:gd name="T21" fmla="*/ 17 h 82"/>
                <a:gd name="T22" fmla="*/ 38 w 56"/>
                <a:gd name="T23" fmla="*/ 57 h 82"/>
                <a:gd name="T24" fmla="*/ 35 w 56"/>
                <a:gd name="T25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2">
                  <a:moveTo>
                    <a:pt x="33" y="13"/>
                  </a:moveTo>
                  <a:cubicBezTo>
                    <a:pt x="30" y="4"/>
                    <a:pt x="21" y="0"/>
                    <a:pt x="12" y="4"/>
                  </a:cubicBezTo>
                  <a:cubicBezTo>
                    <a:pt x="4" y="7"/>
                    <a:pt x="0" y="16"/>
                    <a:pt x="3" y="2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56" y="71"/>
                    <a:pt x="56" y="71"/>
                    <a:pt x="56" y="71"/>
                  </a:cubicBezTo>
                  <a:lnTo>
                    <a:pt x="33" y="13"/>
                  </a:lnTo>
                  <a:close/>
                  <a:moveTo>
                    <a:pt x="35" y="62"/>
                  </a:moveTo>
                  <a:cubicBezTo>
                    <a:pt x="33" y="63"/>
                    <a:pt x="31" y="62"/>
                    <a:pt x="30" y="6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5" y="16"/>
                    <a:pt x="17" y="15"/>
                  </a:cubicBezTo>
                  <a:cubicBezTo>
                    <a:pt x="19" y="14"/>
                    <a:pt x="21" y="15"/>
                    <a:pt x="22" y="1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9"/>
                    <a:pt x="37" y="62"/>
                    <a:pt x="35" y="62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3835400" y="3092450"/>
              <a:ext cx="398463" cy="401638"/>
            </a:xfrm>
            <a:custGeom>
              <a:avLst/>
              <a:gdLst>
                <a:gd name="T0" fmla="*/ 79 w 106"/>
                <a:gd name="T1" fmla="*/ 33 h 107"/>
                <a:gd name="T2" fmla="*/ 83 w 106"/>
                <a:gd name="T3" fmla="*/ 29 h 107"/>
                <a:gd name="T4" fmla="*/ 79 w 106"/>
                <a:gd name="T5" fmla="*/ 25 h 107"/>
                <a:gd name="T6" fmla="*/ 59 w 106"/>
                <a:gd name="T7" fmla="*/ 25 h 107"/>
                <a:gd name="T8" fmla="*/ 56 w 106"/>
                <a:gd name="T9" fmla="*/ 29 h 107"/>
                <a:gd name="T10" fmla="*/ 59 w 106"/>
                <a:gd name="T11" fmla="*/ 33 h 107"/>
                <a:gd name="T12" fmla="*/ 79 w 106"/>
                <a:gd name="T13" fmla="*/ 33 h 107"/>
                <a:gd name="T14" fmla="*/ 79 w 106"/>
                <a:gd name="T15" fmla="*/ 74 h 107"/>
                <a:gd name="T16" fmla="*/ 45 w 106"/>
                <a:gd name="T17" fmla="*/ 74 h 107"/>
                <a:gd name="T18" fmla="*/ 41 w 106"/>
                <a:gd name="T19" fmla="*/ 78 h 107"/>
                <a:gd name="T20" fmla="*/ 45 w 106"/>
                <a:gd name="T21" fmla="*/ 81 h 107"/>
                <a:gd name="T22" fmla="*/ 79 w 106"/>
                <a:gd name="T23" fmla="*/ 81 h 107"/>
                <a:gd name="T24" fmla="*/ 83 w 106"/>
                <a:gd name="T25" fmla="*/ 78 h 107"/>
                <a:gd name="T26" fmla="*/ 79 w 106"/>
                <a:gd name="T27" fmla="*/ 74 h 107"/>
                <a:gd name="T28" fmla="*/ 33 w 106"/>
                <a:gd name="T29" fmla="*/ 53 h 107"/>
                <a:gd name="T30" fmla="*/ 37 w 106"/>
                <a:gd name="T31" fmla="*/ 57 h 107"/>
                <a:gd name="T32" fmla="*/ 79 w 106"/>
                <a:gd name="T33" fmla="*/ 57 h 107"/>
                <a:gd name="T34" fmla="*/ 83 w 106"/>
                <a:gd name="T35" fmla="*/ 53 h 107"/>
                <a:gd name="T36" fmla="*/ 79 w 106"/>
                <a:gd name="T37" fmla="*/ 50 h 107"/>
                <a:gd name="T38" fmla="*/ 37 w 106"/>
                <a:gd name="T39" fmla="*/ 50 h 107"/>
                <a:gd name="T40" fmla="*/ 33 w 106"/>
                <a:gd name="T41" fmla="*/ 53 h 107"/>
                <a:gd name="T42" fmla="*/ 90 w 106"/>
                <a:gd name="T43" fmla="*/ 0 h 107"/>
                <a:gd name="T44" fmla="*/ 11 w 106"/>
                <a:gd name="T45" fmla="*/ 0 h 107"/>
                <a:gd name="T46" fmla="*/ 14 w 106"/>
                <a:gd name="T47" fmla="*/ 9 h 107"/>
                <a:gd name="T48" fmla="*/ 90 w 106"/>
                <a:gd name="T49" fmla="*/ 9 h 107"/>
                <a:gd name="T50" fmla="*/ 97 w 106"/>
                <a:gd name="T51" fmla="*/ 15 h 107"/>
                <a:gd name="T52" fmla="*/ 97 w 106"/>
                <a:gd name="T53" fmla="*/ 92 h 107"/>
                <a:gd name="T54" fmla="*/ 90 w 106"/>
                <a:gd name="T55" fmla="*/ 98 h 107"/>
                <a:gd name="T56" fmla="*/ 4 w 106"/>
                <a:gd name="T57" fmla="*/ 98 h 107"/>
                <a:gd name="T58" fmla="*/ 0 w 106"/>
                <a:gd name="T59" fmla="*/ 103 h 107"/>
                <a:gd name="T60" fmla="*/ 4 w 106"/>
                <a:gd name="T61" fmla="*/ 107 h 107"/>
                <a:gd name="T62" fmla="*/ 90 w 106"/>
                <a:gd name="T63" fmla="*/ 107 h 107"/>
                <a:gd name="T64" fmla="*/ 106 w 106"/>
                <a:gd name="T65" fmla="*/ 92 h 107"/>
                <a:gd name="T66" fmla="*/ 106 w 106"/>
                <a:gd name="T67" fmla="*/ 15 h 107"/>
                <a:gd name="T68" fmla="*/ 90 w 106"/>
                <a:gd name="T6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7">
                  <a:moveTo>
                    <a:pt x="79" y="33"/>
                  </a:moveTo>
                  <a:cubicBezTo>
                    <a:pt x="81" y="33"/>
                    <a:pt x="83" y="31"/>
                    <a:pt x="83" y="29"/>
                  </a:cubicBezTo>
                  <a:cubicBezTo>
                    <a:pt x="83" y="27"/>
                    <a:pt x="81" y="25"/>
                    <a:pt x="7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7" y="25"/>
                    <a:pt x="56" y="27"/>
                    <a:pt x="56" y="29"/>
                  </a:cubicBezTo>
                  <a:cubicBezTo>
                    <a:pt x="56" y="31"/>
                    <a:pt x="57" y="33"/>
                    <a:pt x="59" y="33"/>
                  </a:cubicBezTo>
                  <a:lnTo>
                    <a:pt x="79" y="33"/>
                  </a:lnTo>
                  <a:close/>
                  <a:moveTo>
                    <a:pt x="79" y="74"/>
                  </a:moveTo>
                  <a:cubicBezTo>
                    <a:pt x="45" y="74"/>
                    <a:pt x="45" y="74"/>
                    <a:pt x="45" y="74"/>
                  </a:cubicBezTo>
                  <a:cubicBezTo>
                    <a:pt x="43" y="74"/>
                    <a:pt x="41" y="76"/>
                    <a:pt x="41" y="78"/>
                  </a:cubicBezTo>
                  <a:cubicBezTo>
                    <a:pt x="41" y="80"/>
                    <a:pt x="43" y="81"/>
                    <a:pt x="45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81" y="81"/>
                    <a:pt x="83" y="80"/>
                    <a:pt x="83" y="78"/>
                  </a:cubicBezTo>
                  <a:cubicBezTo>
                    <a:pt x="83" y="76"/>
                    <a:pt x="81" y="74"/>
                    <a:pt x="79" y="74"/>
                  </a:cubicBezTo>
                  <a:close/>
                  <a:moveTo>
                    <a:pt x="33" y="53"/>
                  </a:moveTo>
                  <a:cubicBezTo>
                    <a:pt x="33" y="55"/>
                    <a:pt x="35" y="57"/>
                    <a:pt x="37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3" y="55"/>
                    <a:pt x="83" y="53"/>
                  </a:cubicBezTo>
                  <a:cubicBezTo>
                    <a:pt x="83" y="51"/>
                    <a:pt x="81" y="50"/>
                    <a:pt x="79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5" y="50"/>
                    <a:pt x="33" y="51"/>
                    <a:pt x="33" y="53"/>
                  </a:cubicBezTo>
                  <a:close/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4" y="9"/>
                    <a:pt x="97" y="11"/>
                    <a:pt x="97" y="15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6"/>
                    <a:pt x="94" y="98"/>
                    <a:pt x="90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100"/>
                    <a:pt x="0" y="103"/>
                  </a:cubicBezTo>
                  <a:cubicBezTo>
                    <a:pt x="0" y="105"/>
                    <a:pt x="2" y="107"/>
                    <a:pt x="4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9" y="107"/>
                    <a:pt x="106" y="101"/>
                    <a:pt x="106" y="92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6"/>
                    <a:pt x="99" y="0"/>
                    <a:pt x="90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059552" y="5467696"/>
            <a:ext cx="260218" cy="406144"/>
            <a:chOff x="3722688" y="4065588"/>
            <a:chExt cx="404813" cy="631825"/>
          </a:xfrm>
          <a:gradFill>
            <a:gsLst>
              <a:gs pos="0">
                <a:srgbClr val="F297D2"/>
              </a:gs>
              <a:gs pos="100000">
                <a:srgbClr val="97B5FE"/>
              </a:gs>
            </a:gsLst>
            <a:lin ang="5400000" scaled="1"/>
          </a:gradFill>
        </p:grpSpPr>
        <p:sp>
          <p:nvSpPr>
            <p:cNvPr id="73" name="Freeform 59"/>
            <p:cNvSpPr/>
            <p:nvPr/>
          </p:nvSpPr>
          <p:spPr bwMode="auto">
            <a:xfrm>
              <a:off x="3887788" y="4287838"/>
              <a:ext cx="74613" cy="233363"/>
            </a:xfrm>
            <a:custGeom>
              <a:avLst/>
              <a:gdLst>
                <a:gd name="T0" fmla="*/ 20 w 20"/>
                <a:gd name="T1" fmla="*/ 57 h 62"/>
                <a:gd name="T2" fmla="*/ 15 w 20"/>
                <a:gd name="T3" fmla="*/ 62 h 62"/>
                <a:gd name="T4" fmla="*/ 5 w 20"/>
                <a:gd name="T5" fmla="*/ 62 h 62"/>
                <a:gd name="T6" fmla="*/ 0 w 20"/>
                <a:gd name="T7" fmla="*/ 57 h 62"/>
                <a:gd name="T8" fmla="*/ 0 w 20"/>
                <a:gd name="T9" fmla="*/ 5 h 62"/>
                <a:gd name="T10" fmla="*/ 5 w 20"/>
                <a:gd name="T11" fmla="*/ 0 h 62"/>
                <a:gd name="T12" fmla="*/ 15 w 20"/>
                <a:gd name="T13" fmla="*/ 0 h 62"/>
                <a:gd name="T14" fmla="*/ 20 w 20"/>
                <a:gd name="T15" fmla="*/ 5 h 62"/>
                <a:gd name="T16" fmla="*/ 20 w 20"/>
                <a:gd name="T17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62">
                  <a:moveTo>
                    <a:pt x="20" y="57"/>
                  </a:moveTo>
                  <a:cubicBezTo>
                    <a:pt x="20" y="60"/>
                    <a:pt x="17" y="62"/>
                    <a:pt x="1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2"/>
                    <a:pt x="0" y="60"/>
                    <a:pt x="0" y="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0" y="2"/>
                    <a:pt x="20" y="5"/>
                  </a:cubicBezTo>
                  <a:lnTo>
                    <a:pt x="20" y="57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60"/>
            <p:cNvSpPr/>
            <p:nvPr/>
          </p:nvSpPr>
          <p:spPr bwMode="auto">
            <a:xfrm>
              <a:off x="3981450" y="4213225"/>
              <a:ext cx="74613" cy="307975"/>
            </a:xfrm>
            <a:custGeom>
              <a:avLst/>
              <a:gdLst>
                <a:gd name="T0" fmla="*/ 20 w 20"/>
                <a:gd name="T1" fmla="*/ 77 h 82"/>
                <a:gd name="T2" fmla="*/ 15 w 20"/>
                <a:gd name="T3" fmla="*/ 82 h 82"/>
                <a:gd name="T4" fmla="*/ 5 w 20"/>
                <a:gd name="T5" fmla="*/ 82 h 82"/>
                <a:gd name="T6" fmla="*/ 0 w 20"/>
                <a:gd name="T7" fmla="*/ 77 h 82"/>
                <a:gd name="T8" fmla="*/ 0 w 20"/>
                <a:gd name="T9" fmla="*/ 5 h 82"/>
                <a:gd name="T10" fmla="*/ 5 w 20"/>
                <a:gd name="T11" fmla="*/ 0 h 82"/>
                <a:gd name="T12" fmla="*/ 15 w 20"/>
                <a:gd name="T13" fmla="*/ 0 h 82"/>
                <a:gd name="T14" fmla="*/ 20 w 20"/>
                <a:gd name="T15" fmla="*/ 5 h 82"/>
                <a:gd name="T16" fmla="*/ 20 w 20"/>
                <a:gd name="T17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2">
                  <a:moveTo>
                    <a:pt x="20" y="77"/>
                  </a:moveTo>
                  <a:cubicBezTo>
                    <a:pt x="20" y="80"/>
                    <a:pt x="17" y="82"/>
                    <a:pt x="1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2" y="82"/>
                    <a:pt x="0" y="80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0" y="2"/>
                    <a:pt x="20" y="5"/>
                  </a:cubicBezTo>
                  <a:lnTo>
                    <a:pt x="20" y="77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722688" y="4065588"/>
              <a:ext cx="404813" cy="631825"/>
            </a:xfrm>
            <a:custGeom>
              <a:avLst/>
              <a:gdLst>
                <a:gd name="T0" fmla="*/ 94 w 108"/>
                <a:gd name="T1" fmla="*/ 0 h 168"/>
                <a:gd name="T2" fmla="*/ 15 w 108"/>
                <a:gd name="T3" fmla="*/ 0 h 168"/>
                <a:gd name="T4" fmla="*/ 0 w 108"/>
                <a:gd name="T5" fmla="*/ 16 h 168"/>
                <a:gd name="T6" fmla="*/ 0 w 108"/>
                <a:gd name="T7" fmla="*/ 152 h 168"/>
                <a:gd name="T8" fmla="*/ 15 w 108"/>
                <a:gd name="T9" fmla="*/ 168 h 168"/>
                <a:gd name="T10" fmla="*/ 94 w 108"/>
                <a:gd name="T11" fmla="*/ 168 h 168"/>
                <a:gd name="T12" fmla="*/ 108 w 108"/>
                <a:gd name="T13" fmla="*/ 152 h 168"/>
                <a:gd name="T14" fmla="*/ 108 w 108"/>
                <a:gd name="T15" fmla="*/ 16 h 168"/>
                <a:gd name="T16" fmla="*/ 94 w 108"/>
                <a:gd name="T17" fmla="*/ 0 h 168"/>
                <a:gd name="T18" fmla="*/ 31 w 108"/>
                <a:gd name="T19" fmla="*/ 152 h 168"/>
                <a:gd name="T20" fmla="*/ 16 w 108"/>
                <a:gd name="T21" fmla="*/ 152 h 168"/>
                <a:gd name="T22" fmla="*/ 12 w 108"/>
                <a:gd name="T23" fmla="*/ 148 h 168"/>
                <a:gd name="T24" fmla="*/ 16 w 108"/>
                <a:gd name="T25" fmla="*/ 145 h 168"/>
                <a:gd name="T26" fmla="*/ 31 w 108"/>
                <a:gd name="T27" fmla="*/ 145 h 168"/>
                <a:gd name="T28" fmla="*/ 34 w 108"/>
                <a:gd name="T29" fmla="*/ 148 h 168"/>
                <a:gd name="T30" fmla="*/ 31 w 108"/>
                <a:gd name="T31" fmla="*/ 152 h 168"/>
                <a:gd name="T32" fmla="*/ 54 w 108"/>
                <a:gd name="T33" fmla="*/ 159 h 168"/>
                <a:gd name="T34" fmla="*/ 44 w 108"/>
                <a:gd name="T35" fmla="*/ 148 h 168"/>
                <a:gd name="T36" fmla="*/ 54 w 108"/>
                <a:gd name="T37" fmla="*/ 138 h 168"/>
                <a:gd name="T38" fmla="*/ 65 w 108"/>
                <a:gd name="T39" fmla="*/ 148 h 168"/>
                <a:gd name="T40" fmla="*/ 54 w 108"/>
                <a:gd name="T41" fmla="*/ 159 h 168"/>
                <a:gd name="T42" fmla="*/ 92 w 108"/>
                <a:gd name="T43" fmla="*/ 152 h 168"/>
                <a:gd name="T44" fmla="*/ 77 w 108"/>
                <a:gd name="T45" fmla="*/ 152 h 168"/>
                <a:gd name="T46" fmla="*/ 74 w 108"/>
                <a:gd name="T47" fmla="*/ 148 h 168"/>
                <a:gd name="T48" fmla="*/ 77 w 108"/>
                <a:gd name="T49" fmla="*/ 145 h 168"/>
                <a:gd name="T50" fmla="*/ 92 w 108"/>
                <a:gd name="T51" fmla="*/ 145 h 168"/>
                <a:gd name="T52" fmla="*/ 96 w 108"/>
                <a:gd name="T53" fmla="*/ 148 h 168"/>
                <a:gd name="T54" fmla="*/ 92 w 108"/>
                <a:gd name="T55" fmla="*/ 152 h 168"/>
                <a:gd name="T56" fmla="*/ 97 w 108"/>
                <a:gd name="T57" fmla="*/ 123 h 168"/>
                <a:gd name="T58" fmla="*/ 93 w 108"/>
                <a:gd name="T59" fmla="*/ 128 h 168"/>
                <a:gd name="T60" fmla="*/ 16 w 108"/>
                <a:gd name="T61" fmla="*/ 128 h 168"/>
                <a:gd name="T62" fmla="*/ 12 w 108"/>
                <a:gd name="T63" fmla="*/ 123 h 168"/>
                <a:gd name="T64" fmla="*/ 12 w 108"/>
                <a:gd name="T65" fmla="*/ 18 h 168"/>
                <a:gd name="T66" fmla="*/ 16 w 108"/>
                <a:gd name="T67" fmla="*/ 13 h 168"/>
                <a:gd name="T68" fmla="*/ 93 w 108"/>
                <a:gd name="T69" fmla="*/ 13 h 168"/>
                <a:gd name="T70" fmla="*/ 97 w 108"/>
                <a:gd name="T71" fmla="*/ 18 h 168"/>
                <a:gd name="T72" fmla="*/ 97 w 108"/>
                <a:gd name="T73" fmla="*/ 12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168">
                  <a:moveTo>
                    <a:pt x="9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7" y="168"/>
                    <a:pt x="15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102" y="168"/>
                    <a:pt x="108" y="161"/>
                    <a:pt x="108" y="152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7"/>
                    <a:pt x="102" y="0"/>
                    <a:pt x="94" y="0"/>
                  </a:cubicBezTo>
                  <a:close/>
                  <a:moveTo>
                    <a:pt x="31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14" y="152"/>
                    <a:pt x="12" y="150"/>
                    <a:pt x="12" y="148"/>
                  </a:cubicBezTo>
                  <a:cubicBezTo>
                    <a:pt x="12" y="147"/>
                    <a:pt x="14" y="145"/>
                    <a:pt x="16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3" y="145"/>
                    <a:pt x="34" y="147"/>
                    <a:pt x="34" y="148"/>
                  </a:cubicBezTo>
                  <a:cubicBezTo>
                    <a:pt x="34" y="150"/>
                    <a:pt x="33" y="152"/>
                    <a:pt x="31" y="152"/>
                  </a:cubicBezTo>
                  <a:close/>
                  <a:moveTo>
                    <a:pt x="54" y="159"/>
                  </a:moveTo>
                  <a:cubicBezTo>
                    <a:pt x="49" y="159"/>
                    <a:pt x="44" y="154"/>
                    <a:pt x="44" y="148"/>
                  </a:cubicBezTo>
                  <a:cubicBezTo>
                    <a:pt x="44" y="143"/>
                    <a:pt x="49" y="138"/>
                    <a:pt x="54" y="138"/>
                  </a:cubicBezTo>
                  <a:cubicBezTo>
                    <a:pt x="60" y="138"/>
                    <a:pt x="65" y="143"/>
                    <a:pt x="65" y="148"/>
                  </a:cubicBezTo>
                  <a:cubicBezTo>
                    <a:pt x="65" y="154"/>
                    <a:pt x="60" y="159"/>
                    <a:pt x="54" y="159"/>
                  </a:cubicBezTo>
                  <a:close/>
                  <a:moveTo>
                    <a:pt x="92" y="152"/>
                  </a:moveTo>
                  <a:cubicBezTo>
                    <a:pt x="77" y="152"/>
                    <a:pt x="77" y="152"/>
                    <a:pt x="77" y="152"/>
                  </a:cubicBezTo>
                  <a:cubicBezTo>
                    <a:pt x="76" y="152"/>
                    <a:pt x="74" y="150"/>
                    <a:pt x="74" y="148"/>
                  </a:cubicBezTo>
                  <a:cubicBezTo>
                    <a:pt x="74" y="147"/>
                    <a:pt x="76" y="145"/>
                    <a:pt x="77" y="145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4" y="145"/>
                    <a:pt x="96" y="147"/>
                    <a:pt x="96" y="148"/>
                  </a:cubicBezTo>
                  <a:cubicBezTo>
                    <a:pt x="96" y="150"/>
                    <a:pt x="94" y="152"/>
                    <a:pt x="92" y="152"/>
                  </a:cubicBezTo>
                  <a:close/>
                  <a:moveTo>
                    <a:pt x="97" y="123"/>
                  </a:moveTo>
                  <a:cubicBezTo>
                    <a:pt x="97" y="126"/>
                    <a:pt x="95" y="128"/>
                    <a:pt x="93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8"/>
                    <a:pt x="12" y="126"/>
                    <a:pt x="12" y="1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4" y="13"/>
                    <a:pt x="16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3"/>
                    <a:pt x="97" y="15"/>
                    <a:pt x="97" y="18"/>
                  </a:cubicBezTo>
                  <a:lnTo>
                    <a:pt x="97" y="123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/>
            <p:nvPr/>
          </p:nvSpPr>
          <p:spPr bwMode="auto">
            <a:xfrm>
              <a:off x="3797300" y="4343400"/>
              <a:ext cx="71438" cy="177800"/>
            </a:xfrm>
            <a:custGeom>
              <a:avLst/>
              <a:gdLst>
                <a:gd name="T0" fmla="*/ 19 w 19"/>
                <a:gd name="T1" fmla="*/ 42 h 47"/>
                <a:gd name="T2" fmla="*/ 14 w 19"/>
                <a:gd name="T3" fmla="*/ 47 h 47"/>
                <a:gd name="T4" fmla="*/ 5 w 19"/>
                <a:gd name="T5" fmla="*/ 47 h 47"/>
                <a:gd name="T6" fmla="*/ 0 w 19"/>
                <a:gd name="T7" fmla="*/ 42 h 47"/>
                <a:gd name="T8" fmla="*/ 0 w 19"/>
                <a:gd name="T9" fmla="*/ 5 h 47"/>
                <a:gd name="T10" fmla="*/ 5 w 19"/>
                <a:gd name="T11" fmla="*/ 0 h 47"/>
                <a:gd name="T12" fmla="*/ 14 w 19"/>
                <a:gd name="T13" fmla="*/ 0 h 47"/>
                <a:gd name="T14" fmla="*/ 19 w 19"/>
                <a:gd name="T15" fmla="*/ 5 h 47"/>
                <a:gd name="T16" fmla="*/ 19 w 19"/>
                <a:gd name="T1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7">
                  <a:moveTo>
                    <a:pt x="19" y="42"/>
                  </a:moveTo>
                  <a:cubicBezTo>
                    <a:pt x="19" y="45"/>
                    <a:pt x="17" y="47"/>
                    <a:pt x="14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5"/>
                    <a:pt x="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2"/>
                    <a:pt x="19" y="5"/>
                  </a:cubicBezTo>
                  <a:lnTo>
                    <a:pt x="19" y="42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63"/>
            <p:cNvSpPr/>
            <p:nvPr/>
          </p:nvSpPr>
          <p:spPr bwMode="auto">
            <a:xfrm>
              <a:off x="3797300" y="4152900"/>
              <a:ext cx="146050" cy="104775"/>
            </a:xfrm>
            <a:custGeom>
              <a:avLst/>
              <a:gdLst>
                <a:gd name="T0" fmla="*/ 36 w 39"/>
                <a:gd name="T1" fmla="*/ 0 h 28"/>
                <a:gd name="T2" fmla="*/ 39 w 39"/>
                <a:gd name="T3" fmla="*/ 21 h 28"/>
                <a:gd name="T4" fmla="*/ 33 w 39"/>
                <a:gd name="T5" fmla="*/ 17 h 28"/>
                <a:gd name="T6" fmla="*/ 33 w 39"/>
                <a:gd name="T7" fmla="*/ 18 h 28"/>
                <a:gd name="T8" fmla="*/ 17 w 39"/>
                <a:gd name="T9" fmla="*/ 28 h 28"/>
                <a:gd name="T10" fmla="*/ 1 w 39"/>
                <a:gd name="T11" fmla="*/ 24 h 28"/>
                <a:gd name="T12" fmla="*/ 0 w 39"/>
                <a:gd name="T13" fmla="*/ 23 h 28"/>
                <a:gd name="T14" fmla="*/ 4 w 39"/>
                <a:gd name="T15" fmla="*/ 23 h 28"/>
                <a:gd name="T16" fmla="*/ 19 w 39"/>
                <a:gd name="T17" fmla="*/ 14 h 28"/>
                <a:gd name="T18" fmla="*/ 21 w 39"/>
                <a:gd name="T19" fmla="*/ 11 h 28"/>
                <a:gd name="T20" fmla="*/ 21 w 39"/>
                <a:gd name="T21" fmla="*/ 10 h 28"/>
                <a:gd name="T22" fmla="*/ 15 w 39"/>
                <a:gd name="T23" fmla="*/ 6 h 28"/>
                <a:gd name="T24" fmla="*/ 36 w 39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8">
                  <a:moveTo>
                    <a:pt x="36" y="0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28" y="24"/>
                    <a:pt x="23" y="27"/>
                    <a:pt x="17" y="28"/>
                  </a:cubicBezTo>
                  <a:cubicBezTo>
                    <a:pt x="12" y="28"/>
                    <a:pt x="7" y="27"/>
                    <a:pt x="1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10" y="22"/>
                    <a:pt x="16" y="19"/>
                    <a:pt x="19" y="1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07FFFD"/>
                </a:gs>
                <a:gs pos="100000">
                  <a:srgbClr val="002B9B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5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8835565" y="403716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数字创新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9" name="Textfeld 53"/>
          <p:cNvSpPr txBox="1"/>
          <p:nvPr/>
        </p:nvSpPr>
        <p:spPr>
          <a:xfrm>
            <a:off x="8835566" y="4404913"/>
            <a:ext cx="2129964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体制机制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834930" y="5223420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数字体验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1" name="Textfeld 53"/>
          <p:cNvSpPr txBox="1"/>
          <p:nvPr/>
        </p:nvSpPr>
        <p:spPr>
          <a:xfrm>
            <a:off x="8834931" y="5591172"/>
            <a:ext cx="2129964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市民体验调查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496735" y="5142775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de-DE" sz="2000" dirty="0">
                <a:solidFill>
                  <a:srgbClr val="07FFFD"/>
                </a:solidFill>
                <a:ea typeface="宋体" panose="02010600030101010101" pitchFamily="2" charset="-122"/>
                <a:cs typeface="+mn-ea"/>
                <a:sym typeface="+mn-lt"/>
              </a:rPr>
              <a:t>数字产业</a:t>
            </a:r>
            <a:endParaRPr lang="zh-CN" altLang="de-DE" sz="2000" dirty="0">
              <a:solidFill>
                <a:srgbClr val="07FFFD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3" name="Textfeld 53"/>
          <p:cNvSpPr txBox="1"/>
          <p:nvPr/>
        </p:nvSpPr>
        <p:spPr>
          <a:xfrm>
            <a:off x="5098591" y="5560692"/>
            <a:ext cx="2129964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de-DE" sz="1000" dirty="0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数字化产业链、数字化产业管理</a:t>
            </a:r>
            <a:endParaRPr lang="zh-CN" altLang="de-DE" sz="1000" dirty="0">
              <a:solidFill>
                <a:schemeClr val="bg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401695" y="506730"/>
            <a:ext cx="5466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蓝源资本产业数字化整合平台</a:t>
            </a:r>
            <a:endParaRPr lang="zh-CN" altLang="en-US" sz="32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40000"/>
                    </a:srgbClr>
                  </a:gs>
                </a:gsLst>
                <a:lin ang="540000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" y="1569720"/>
            <a:ext cx="7336155" cy="4237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86750" y="1684655"/>
            <a:ext cx="2943860" cy="4123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spcBef>
                <a:spcPts val="1200"/>
              </a:spcBef>
              <a:buClrTx/>
              <a:buSzTx/>
              <a:buFontTx/>
            </a:pPr>
            <a:r>
              <a:rPr lang="zh-CN" altLang="en-US" sz="1400" dirty="0">
                <a:solidFill>
                  <a:srgbClr val="06E4ED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ea"/>
              </a:rPr>
              <a:t>     蓝源资本是国内知名的创新型生态平台，</a:t>
            </a:r>
            <a:r>
              <a:rPr lang="zh-CN" altLang="en-US" sz="1400" b="1" dirty="0">
                <a:solidFill>
                  <a:srgbClr val="06E4ED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ea"/>
              </a:rPr>
              <a:t>中国领军的新经济整合平台、中国领军的资本顶层设计和产业链组织者</a:t>
            </a:r>
            <a:r>
              <a:rPr lang="zh-CN" altLang="en-US" sz="1400" dirty="0">
                <a:solidFill>
                  <a:srgbClr val="06E4ED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ea"/>
              </a:rPr>
              <a:t>，产业数字化整合者。</a:t>
            </a:r>
            <a:endParaRPr lang="zh-CN" altLang="en-US" sz="1400" dirty="0">
              <a:solidFill>
                <a:srgbClr val="06E4ED"/>
              </a:soli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</a:endParaRPr>
          </a:p>
          <a:p>
            <a:pPr algn="l" fontAlgn="auto">
              <a:lnSpc>
                <a:spcPct val="150000"/>
              </a:lnSpc>
              <a:spcBef>
                <a:spcPts val="1200"/>
              </a:spcBef>
              <a:buClrTx/>
              <a:buSzTx/>
              <a:buFontTx/>
            </a:pPr>
            <a:r>
              <a:rPr lang="zh-CN" altLang="en-US" sz="1400" dirty="0">
                <a:solidFill>
                  <a:srgbClr val="06E4ED"/>
                </a:soli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ea"/>
              </a:rPr>
              <a:t>    运用多方共赢的平台化创新商业模式，将产业资本、金融资本及人才资本完美融合，成功打造了以产业金融、产业城市、家族财富、数字科技、生命健康、数字金融六大创新生态系统，着重帮助政府、产业、企业三个层面解决痛点与需求。</a:t>
            </a:r>
            <a:endParaRPr lang="zh-CN" altLang="en-US" sz="1400" dirty="0">
              <a:solidFill>
                <a:srgbClr val="06E4ED"/>
              </a:soli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378643" y="343535"/>
            <a:ext cx="3434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gradFill flip="none" rotWithShape="1">
                  <a:gsLst>
                    <a:gs pos="52000">
                      <a:srgbClr val="07FFFD"/>
                    </a:gs>
                    <a:gs pos="100000">
                      <a:srgbClr val="002B9B">
                        <a:alpha val="40000"/>
                      </a:srgbClr>
                    </a:gs>
                  </a:gsLst>
                  <a:lin ang="5400000" scaled="1"/>
                  <a:tileRect/>
                </a:gradFill>
                <a:latin typeface="江城律动宋" panose="02020700000000000000" pitchFamily="18" charset="-122"/>
                <a:ea typeface="江城律动宋" panose="02020700000000000000" pitchFamily="18" charset="-122"/>
                <a:cs typeface="+mn-ea"/>
                <a:sym typeface="+mn-lt"/>
              </a:rPr>
              <a:t>蓝源五链创新体系</a:t>
            </a:r>
            <a:endParaRPr lang="zh-CN" altLang="en-US" sz="3200" dirty="0">
              <a:gradFill flip="none" rotWithShape="1">
                <a:gsLst>
                  <a:gs pos="52000">
                    <a:srgbClr val="07FFFD"/>
                  </a:gs>
                  <a:gs pos="100000">
                    <a:srgbClr val="002B9B">
                      <a:alpha val="40000"/>
                    </a:srgbClr>
                  </a:gs>
                </a:gsLst>
                <a:lin ang="5400000" scaled="1"/>
                <a:tileRect/>
              </a:gradFill>
              <a:latin typeface="江城律动宋" panose="02020700000000000000" pitchFamily="18" charset="-122"/>
              <a:ea typeface="江城律动宋" panose="02020700000000000000" pitchFamily="18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6053" y="1393899"/>
            <a:ext cx="4134511" cy="3991111"/>
            <a:chOff x="1034022" y="1321856"/>
            <a:chExt cx="4134511" cy="3991111"/>
          </a:xfrm>
        </p:grpSpPr>
        <p:sp>
          <p:nvSpPr>
            <p:cNvPr id="3" name="任意多边形: 形状 2"/>
            <p:cNvSpPr/>
            <p:nvPr>
              <p:custDataLst>
                <p:tags r:id="rId1"/>
              </p:custDataLst>
            </p:nvPr>
          </p:nvSpPr>
          <p:spPr>
            <a:xfrm>
              <a:off x="2498985" y="1321856"/>
              <a:ext cx="1204586" cy="1204586"/>
            </a:xfrm>
            <a:custGeom>
              <a:avLst/>
              <a:gdLst>
                <a:gd name="connsiteX0" fmla="*/ 0 w 1204586"/>
                <a:gd name="connsiteY0" fmla="*/ 602293 h 1204586"/>
                <a:gd name="connsiteX1" fmla="*/ 602293 w 1204586"/>
                <a:gd name="connsiteY1" fmla="*/ 0 h 1204586"/>
                <a:gd name="connsiteX2" fmla="*/ 1204586 w 1204586"/>
                <a:gd name="connsiteY2" fmla="*/ 602293 h 1204586"/>
                <a:gd name="connsiteX3" fmla="*/ 602293 w 1204586"/>
                <a:gd name="connsiteY3" fmla="*/ 1204586 h 1204586"/>
                <a:gd name="connsiteX4" fmla="*/ 0 w 1204586"/>
                <a:gd name="connsiteY4" fmla="*/ 602293 h 120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586" h="1204586">
                  <a:moveTo>
                    <a:pt x="0" y="602293"/>
                  </a:moveTo>
                  <a:cubicBezTo>
                    <a:pt x="0" y="269656"/>
                    <a:pt x="269656" y="0"/>
                    <a:pt x="602293" y="0"/>
                  </a:cubicBezTo>
                  <a:cubicBezTo>
                    <a:pt x="934930" y="0"/>
                    <a:pt x="1204586" y="269656"/>
                    <a:pt x="1204586" y="602293"/>
                  </a:cubicBezTo>
                  <a:cubicBezTo>
                    <a:pt x="1204586" y="934930"/>
                    <a:pt x="934930" y="1204586"/>
                    <a:pt x="602293" y="1204586"/>
                  </a:cubicBezTo>
                  <a:cubicBezTo>
                    <a:pt x="269656" y="1204586"/>
                    <a:pt x="0" y="934930"/>
                    <a:pt x="0" y="602293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808" tIns="201808" rIns="201808" bIns="201808" numCol="1" spcCol="1270" anchor="ctr" anchorCtr="0">
              <a:noAutofit/>
            </a:bodyPr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供应链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160000">
              <a:off x="3665758" y="2247710"/>
              <a:ext cx="321289" cy="406548"/>
            </a:xfrm>
            <a:custGeom>
              <a:avLst/>
              <a:gdLst>
                <a:gd name="connsiteX0" fmla="*/ 0 w 321289"/>
                <a:gd name="connsiteY0" fmla="*/ 81310 h 406548"/>
                <a:gd name="connsiteX1" fmla="*/ 160645 w 321289"/>
                <a:gd name="connsiteY1" fmla="*/ 81310 h 406548"/>
                <a:gd name="connsiteX2" fmla="*/ 160645 w 321289"/>
                <a:gd name="connsiteY2" fmla="*/ 0 h 406548"/>
                <a:gd name="connsiteX3" fmla="*/ 321289 w 321289"/>
                <a:gd name="connsiteY3" fmla="*/ 203274 h 406548"/>
                <a:gd name="connsiteX4" fmla="*/ 160645 w 321289"/>
                <a:gd name="connsiteY4" fmla="*/ 406548 h 406548"/>
                <a:gd name="connsiteX5" fmla="*/ 160645 w 321289"/>
                <a:gd name="connsiteY5" fmla="*/ 325238 h 406548"/>
                <a:gd name="connsiteX6" fmla="*/ 0 w 321289"/>
                <a:gd name="connsiteY6" fmla="*/ 325238 h 406548"/>
                <a:gd name="connsiteX7" fmla="*/ 0 w 321289"/>
                <a:gd name="connsiteY7" fmla="*/ 81310 h 40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89" h="406548">
                  <a:moveTo>
                    <a:pt x="0" y="81310"/>
                  </a:moveTo>
                  <a:lnTo>
                    <a:pt x="160645" y="81310"/>
                  </a:lnTo>
                  <a:lnTo>
                    <a:pt x="160645" y="0"/>
                  </a:lnTo>
                  <a:lnTo>
                    <a:pt x="321289" y="203274"/>
                  </a:lnTo>
                  <a:lnTo>
                    <a:pt x="160645" y="406548"/>
                  </a:lnTo>
                  <a:lnTo>
                    <a:pt x="160645" y="325238"/>
                  </a:lnTo>
                  <a:lnTo>
                    <a:pt x="0" y="325238"/>
                  </a:lnTo>
                  <a:lnTo>
                    <a:pt x="0" y="81310"/>
                  </a:lnTo>
                  <a:close/>
                </a:path>
              </a:pathLst>
            </a:custGeom>
            <a:solidFill>
              <a:srgbClr val="354B5E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310" rIns="96386" bIns="81309" numCol="1" spcCol="1270" anchor="ctr" anchorCtr="0">
              <a:noAutofit/>
            </a:bodyPr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" name="任意多边形: 形状 4"/>
            <p:cNvSpPr/>
            <p:nvPr>
              <p:custDataLst>
                <p:tags r:id="rId2"/>
              </p:custDataLst>
            </p:nvPr>
          </p:nvSpPr>
          <p:spPr>
            <a:xfrm>
              <a:off x="3963947" y="2386214"/>
              <a:ext cx="1204586" cy="1204586"/>
            </a:xfrm>
            <a:custGeom>
              <a:avLst/>
              <a:gdLst>
                <a:gd name="connsiteX0" fmla="*/ 0 w 1204586"/>
                <a:gd name="connsiteY0" fmla="*/ 602293 h 1204586"/>
                <a:gd name="connsiteX1" fmla="*/ 602293 w 1204586"/>
                <a:gd name="connsiteY1" fmla="*/ 0 h 1204586"/>
                <a:gd name="connsiteX2" fmla="*/ 1204586 w 1204586"/>
                <a:gd name="connsiteY2" fmla="*/ 602293 h 1204586"/>
                <a:gd name="connsiteX3" fmla="*/ 602293 w 1204586"/>
                <a:gd name="connsiteY3" fmla="*/ 1204586 h 1204586"/>
                <a:gd name="connsiteX4" fmla="*/ 0 w 1204586"/>
                <a:gd name="connsiteY4" fmla="*/ 602293 h 120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586" h="1204586">
                  <a:moveTo>
                    <a:pt x="0" y="602293"/>
                  </a:moveTo>
                  <a:cubicBezTo>
                    <a:pt x="0" y="269656"/>
                    <a:pt x="269656" y="0"/>
                    <a:pt x="602293" y="0"/>
                  </a:cubicBezTo>
                  <a:cubicBezTo>
                    <a:pt x="934930" y="0"/>
                    <a:pt x="1204586" y="269656"/>
                    <a:pt x="1204586" y="602293"/>
                  </a:cubicBezTo>
                  <a:cubicBezTo>
                    <a:pt x="1204586" y="934930"/>
                    <a:pt x="934930" y="1204586"/>
                    <a:pt x="602293" y="1204586"/>
                  </a:cubicBezTo>
                  <a:cubicBezTo>
                    <a:pt x="269656" y="1204586"/>
                    <a:pt x="0" y="934930"/>
                    <a:pt x="0" y="602293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808" tIns="201808" rIns="201808" bIns="201808" numCol="1" spcCol="1270" anchor="ctr" anchorCtr="0">
              <a:noAutofit/>
            </a:bodyPr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金融链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17280000">
              <a:off x="4128623" y="3637668"/>
              <a:ext cx="321289" cy="406549"/>
            </a:xfrm>
            <a:custGeom>
              <a:avLst/>
              <a:gdLst>
                <a:gd name="connsiteX0" fmla="*/ 0 w 321289"/>
                <a:gd name="connsiteY0" fmla="*/ 81310 h 406548"/>
                <a:gd name="connsiteX1" fmla="*/ 160645 w 321289"/>
                <a:gd name="connsiteY1" fmla="*/ 81310 h 406548"/>
                <a:gd name="connsiteX2" fmla="*/ 160645 w 321289"/>
                <a:gd name="connsiteY2" fmla="*/ 0 h 406548"/>
                <a:gd name="connsiteX3" fmla="*/ 321289 w 321289"/>
                <a:gd name="connsiteY3" fmla="*/ 203274 h 406548"/>
                <a:gd name="connsiteX4" fmla="*/ 160645 w 321289"/>
                <a:gd name="connsiteY4" fmla="*/ 406548 h 406548"/>
                <a:gd name="connsiteX5" fmla="*/ 160645 w 321289"/>
                <a:gd name="connsiteY5" fmla="*/ 325238 h 406548"/>
                <a:gd name="connsiteX6" fmla="*/ 0 w 321289"/>
                <a:gd name="connsiteY6" fmla="*/ 325238 h 406548"/>
                <a:gd name="connsiteX7" fmla="*/ 0 w 321289"/>
                <a:gd name="connsiteY7" fmla="*/ 81310 h 40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89" h="406548">
                  <a:moveTo>
                    <a:pt x="321289" y="325238"/>
                  </a:moveTo>
                  <a:lnTo>
                    <a:pt x="160644" y="325238"/>
                  </a:lnTo>
                  <a:lnTo>
                    <a:pt x="160644" y="406548"/>
                  </a:lnTo>
                  <a:lnTo>
                    <a:pt x="0" y="203274"/>
                  </a:lnTo>
                  <a:lnTo>
                    <a:pt x="160644" y="0"/>
                  </a:lnTo>
                  <a:lnTo>
                    <a:pt x="160644" y="81310"/>
                  </a:lnTo>
                  <a:lnTo>
                    <a:pt x="321289" y="81310"/>
                  </a:lnTo>
                  <a:lnTo>
                    <a:pt x="321289" y="325238"/>
                  </a:lnTo>
                  <a:close/>
                </a:path>
              </a:pathLst>
            </a:custGeom>
            <a:solidFill>
              <a:srgbClr val="354B5E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385" tIns="81310" rIns="1" bIns="81310" numCol="1" spcCol="1270" anchor="ctr" anchorCtr="0">
              <a:noAutofit/>
            </a:bodyPr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404381" y="4108381"/>
              <a:ext cx="1204586" cy="1204586"/>
            </a:xfrm>
            <a:custGeom>
              <a:avLst/>
              <a:gdLst>
                <a:gd name="connsiteX0" fmla="*/ 0 w 1204586"/>
                <a:gd name="connsiteY0" fmla="*/ 602293 h 1204586"/>
                <a:gd name="connsiteX1" fmla="*/ 602293 w 1204586"/>
                <a:gd name="connsiteY1" fmla="*/ 0 h 1204586"/>
                <a:gd name="connsiteX2" fmla="*/ 1204586 w 1204586"/>
                <a:gd name="connsiteY2" fmla="*/ 602293 h 1204586"/>
                <a:gd name="connsiteX3" fmla="*/ 602293 w 1204586"/>
                <a:gd name="connsiteY3" fmla="*/ 1204586 h 1204586"/>
                <a:gd name="connsiteX4" fmla="*/ 0 w 1204586"/>
                <a:gd name="connsiteY4" fmla="*/ 602293 h 120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586" h="1204586">
                  <a:moveTo>
                    <a:pt x="0" y="602293"/>
                  </a:moveTo>
                  <a:cubicBezTo>
                    <a:pt x="0" y="269656"/>
                    <a:pt x="269656" y="0"/>
                    <a:pt x="602293" y="0"/>
                  </a:cubicBezTo>
                  <a:cubicBezTo>
                    <a:pt x="934930" y="0"/>
                    <a:pt x="1204586" y="269656"/>
                    <a:pt x="1204586" y="602293"/>
                  </a:cubicBezTo>
                  <a:cubicBezTo>
                    <a:pt x="1204586" y="934930"/>
                    <a:pt x="934930" y="1204586"/>
                    <a:pt x="602293" y="1204586"/>
                  </a:cubicBezTo>
                  <a:cubicBezTo>
                    <a:pt x="269656" y="1204586"/>
                    <a:pt x="0" y="934930"/>
                    <a:pt x="0" y="602293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808" tIns="201808" rIns="201808" bIns="201808" numCol="1" spcCol="1270" anchor="ctr" anchorCtr="0">
              <a:noAutofit/>
            </a:bodyPr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技术链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949726" y="4507399"/>
              <a:ext cx="321290" cy="406549"/>
            </a:xfrm>
            <a:custGeom>
              <a:avLst/>
              <a:gdLst>
                <a:gd name="connsiteX0" fmla="*/ 0 w 321289"/>
                <a:gd name="connsiteY0" fmla="*/ 81310 h 406548"/>
                <a:gd name="connsiteX1" fmla="*/ 160645 w 321289"/>
                <a:gd name="connsiteY1" fmla="*/ 81310 h 406548"/>
                <a:gd name="connsiteX2" fmla="*/ 160645 w 321289"/>
                <a:gd name="connsiteY2" fmla="*/ 0 h 406548"/>
                <a:gd name="connsiteX3" fmla="*/ 321289 w 321289"/>
                <a:gd name="connsiteY3" fmla="*/ 203274 h 406548"/>
                <a:gd name="connsiteX4" fmla="*/ 160645 w 321289"/>
                <a:gd name="connsiteY4" fmla="*/ 406548 h 406548"/>
                <a:gd name="connsiteX5" fmla="*/ 160645 w 321289"/>
                <a:gd name="connsiteY5" fmla="*/ 325238 h 406548"/>
                <a:gd name="connsiteX6" fmla="*/ 0 w 321289"/>
                <a:gd name="connsiteY6" fmla="*/ 325238 h 406548"/>
                <a:gd name="connsiteX7" fmla="*/ 0 w 321289"/>
                <a:gd name="connsiteY7" fmla="*/ 81310 h 40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89" h="406548">
                  <a:moveTo>
                    <a:pt x="321289" y="325238"/>
                  </a:moveTo>
                  <a:lnTo>
                    <a:pt x="160644" y="325238"/>
                  </a:lnTo>
                  <a:lnTo>
                    <a:pt x="160644" y="406548"/>
                  </a:lnTo>
                  <a:lnTo>
                    <a:pt x="0" y="203274"/>
                  </a:lnTo>
                  <a:lnTo>
                    <a:pt x="160644" y="0"/>
                  </a:lnTo>
                  <a:lnTo>
                    <a:pt x="160644" y="81310"/>
                  </a:lnTo>
                  <a:lnTo>
                    <a:pt x="321289" y="81310"/>
                  </a:lnTo>
                  <a:lnTo>
                    <a:pt x="321289" y="325238"/>
                  </a:lnTo>
                  <a:close/>
                </a:path>
              </a:pathLst>
            </a:custGeom>
            <a:solidFill>
              <a:srgbClr val="354B5E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387" tIns="81311" rIns="1" bIns="81310" numCol="1" spcCol="1270" anchor="ctr" anchorCtr="0">
              <a:noAutofit/>
            </a:bodyPr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1593588" y="4108381"/>
              <a:ext cx="1204586" cy="1204586"/>
            </a:xfrm>
            <a:custGeom>
              <a:avLst/>
              <a:gdLst>
                <a:gd name="connsiteX0" fmla="*/ 0 w 1204586"/>
                <a:gd name="connsiteY0" fmla="*/ 602293 h 1204586"/>
                <a:gd name="connsiteX1" fmla="*/ 602293 w 1204586"/>
                <a:gd name="connsiteY1" fmla="*/ 0 h 1204586"/>
                <a:gd name="connsiteX2" fmla="*/ 1204586 w 1204586"/>
                <a:gd name="connsiteY2" fmla="*/ 602293 h 1204586"/>
                <a:gd name="connsiteX3" fmla="*/ 602293 w 1204586"/>
                <a:gd name="connsiteY3" fmla="*/ 1204586 h 1204586"/>
                <a:gd name="connsiteX4" fmla="*/ 0 w 1204586"/>
                <a:gd name="connsiteY4" fmla="*/ 602293 h 120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586" h="1204586">
                  <a:moveTo>
                    <a:pt x="0" y="602293"/>
                  </a:moveTo>
                  <a:cubicBezTo>
                    <a:pt x="0" y="269656"/>
                    <a:pt x="269656" y="0"/>
                    <a:pt x="602293" y="0"/>
                  </a:cubicBezTo>
                  <a:cubicBezTo>
                    <a:pt x="934930" y="0"/>
                    <a:pt x="1204586" y="269656"/>
                    <a:pt x="1204586" y="602293"/>
                  </a:cubicBezTo>
                  <a:cubicBezTo>
                    <a:pt x="1204586" y="934930"/>
                    <a:pt x="934930" y="1204586"/>
                    <a:pt x="602293" y="1204586"/>
                  </a:cubicBezTo>
                  <a:cubicBezTo>
                    <a:pt x="269656" y="1204586"/>
                    <a:pt x="0" y="934930"/>
                    <a:pt x="0" y="602293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808" tIns="201808" rIns="201808" bIns="201808" numCol="1" spcCol="1270" anchor="ctr" anchorCtr="0">
              <a:noAutofit/>
            </a:bodyPr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人才链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8" name="任意多边形: 形状 14"/>
            <p:cNvSpPr/>
            <p:nvPr/>
          </p:nvSpPr>
          <p:spPr>
            <a:xfrm rot="4320000">
              <a:off x="1758264" y="3654964"/>
              <a:ext cx="321290" cy="406549"/>
            </a:xfrm>
            <a:custGeom>
              <a:avLst/>
              <a:gdLst>
                <a:gd name="connsiteX0" fmla="*/ 0 w 321289"/>
                <a:gd name="connsiteY0" fmla="*/ 81310 h 406548"/>
                <a:gd name="connsiteX1" fmla="*/ 160645 w 321289"/>
                <a:gd name="connsiteY1" fmla="*/ 81310 h 406548"/>
                <a:gd name="connsiteX2" fmla="*/ 160645 w 321289"/>
                <a:gd name="connsiteY2" fmla="*/ 0 h 406548"/>
                <a:gd name="connsiteX3" fmla="*/ 321289 w 321289"/>
                <a:gd name="connsiteY3" fmla="*/ 203274 h 406548"/>
                <a:gd name="connsiteX4" fmla="*/ 160645 w 321289"/>
                <a:gd name="connsiteY4" fmla="*/ 406548 h 406548"/>
                <a:gd name="connsiteX5" fmla="*/ 160645 w 321289"/>
                <a:gd name="connsiteY5" fmla="*/ 325238 h 406548"/>
                <a:gd name="connsiteX6" fmla="*/ 0 w 321289"/>
                <a:gd name="connsiteY6" fmla="*/ 325238 h 406548"/>
                <a:gd name="connsiteX7" fmla="*/ 0 w 321289"/>
                <a:gd name="connsiteY7" fmla="*/ 81310 h 40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89" h="406548">
                  <a:moveTo>
                    <a:pt x="321289" y="325238"/>
                  </a:moveTo>
                  <a:lnTo>
                    <a:pt x="160644" y="325238"/>
                  </a:lnTo>
                  <a:lnTo>
                    <a:pt x="160644" y="406548"/>
                  </a:lnTo>
                  <a:lnTo>
                    <a:pt x="0" y="203274"/>
                  </a:lnTo>
                  <a:lnTo>
                    <a:pt x="160644" y="0"/>
                  </a:lnTo>
                  <a:lnTo>
                    <a:pt x="160644" y="81310"/>
                  </a:lnTo>
                  <a:lnTo>
                    <a:pt x="321289" y="81310"/>
                  </a:lnTo>
                  <a:lnTo>
                    <a:pt x="321289" y="325238"/>
                  </a:lnTo>
                  <a:close/>
                </a:path>
              </a:pathLst>
            </a:custGeom>
            <a:solidFill>
              <a:srgbClr val="354B5E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388" tIns="81310" rIns="-1" bIns="81310" numCol="1" spcCol="1270" anchor="ctr" anchorCtr="0">
              <a:noAutofit/>
            </a:bodyPr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034022" y="2386214"/>
              <a:ext cx="1204586" cy="1204586"/>
            </a:xfrm>
            <a:custGeom>
              <a:avLst/>
              <a:gdLst>
                <a:gd name="connsiteX0" fmla="*/ 0 w 1204586"/>
                <a:gd name="connsiteY0" fmla="*/ 602293 h 1204586"/>
                <a:gd name="connsiteX1" fmla="*/ 602293 w 1204586"/>
                <a:gd name="connsiteY1" fmla="*/ 0 h 1204586"/>
                <a:gd name="connsiteX2" fmla="*/ 1204586 w 1204586"/>
                <a:gd name="connsiteY2" fmla="*/ 602293 h 1204586"/>
                <a:gd name="connsiteX3" fmla="*/ 602293 w 1204586"/>
                <a:gd name="connsiteY3" fmla="*/ 1204586 h 1204586"/>
                <a:gd name="connsiteX4" fmla="*/ 0 w 1204586"/>
                <a:gd name="connsiteY4" fmla="*/ 602293 h 120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586" h="1204586">
                  <a:moveTo>
                    <a:pt x="0" y="602293"/>
                  </a:moveTo>
                  <a:cubicBezTo>
                    <a:pt x="0" y="269656"/>
                    <a:pt x="269656" y="0"/>
                    <a:pt x="602293" y="0"/>
                  </a:cubicBezTo>
                  <a:cubicBezTo>
                    <a:pt x="934930" y="0"/>
                    <a:pt x="1204586" y="269656"/>
                    <a:pt x="1204586" y="602293"/>
                  </a:cubicBezTo>
                  <a:cubicBezTo>
                    <a:pt x="1204586" y="934930"/>
                    <a:pt x="934930" y="1204586"/>
                    <a:pt x="602293" y="1204586"/>
                  </a:cubicBezTo>
                  <a:cubicBezTo>
                    <a:pt x="269656" y="1204586"/>
                    <a:pt x="0" y="934930"/>
                    <a:pt x="0" y="602293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808" tIns="201808" rIns="201808" bIns="201808" numCol="1" spcCol="1270" anchor="ctr" anchorCtr="0">
              <a:noAutofit/>
            </a:bodyPr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服务链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rot="19440000">
              <a:off x="2200795" y="2258399"/>
              <a:ext cx="321289" cy="406548"/>
            </a:xfrm>
            <a:custGeom>
              <a:avLst/>
              <a:gdLst>
                <a:gd name="connsiteX0" fmla="*/ 0 w 321289"/>
                <a:gd name="connsiteY0" fmla="*/ 81310 h 406548"/>
                <a:gd name="connsiteX1" fmla="*/ 160645 w 321289"/>
                <a:gd name="connsiteY1" fmla="*/ 81310 h 406548"/>
                <a:gd name="connsiteX2" fmla="*/ 160645 w 321289"/>
                <a:gd name="connsiteY2" fmla="*/ 0 h 406548"/>
                <a:gd name="connsiteX3" fmla="*/ 321289 w 321289"/>
                <a:gd name="connsiteY3" fmla="*/ 203274 h 406548"/>
                <a:gd name="connsiteX4" fmla="*/ 160645 w 321289"/>
                <a:gd name="connsiteY4" fmla="*/ 406548 h 406548"/>
                <a:gd name="connsiteX5" fmla="*/ 160645 w 321289"/>
                <a:gd name="connsiteY5" fmla="*/ 325238 h 406548"/>
                <a:gd name="connsiteX6" fmla="*/ 0 w 321289"/>
                <a:gd name="connsiteY6" fmla="*/ 325238 h 406548"/>
                <a:gd name="connsiteX7" fmla="*/ 0 w 321289"/>
                <a:gd name="connsiteY7" fmla="*/ 81310 h 40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89" h="406548">
                  <a:moveTo>
                    <a:pt x="0" y="81310"/>
                  </a:moveTo>
                  <a:lnTo>
                    <a:pt x="160645" y="81310"/>
                  </a:lnTo>
                  <a:lnTo>
                    <a:pt x="160645" y="0"/>
                  </a:lnTo>
                  <a:lnTo>
                    <a:pt x="321289" y="203274"/>
                  </a:lnTo>
                  <a:lnTo>
                    <a:pt x="160645" y="406548"/>
                  </a:lnTo>
                  <a:lnTo>
                    <a:pt x="160645" y="325238"/>
                  </a:lnTo>
                  <a:lnTo>
                    <a:pt x="0" y="325238"/>
                  </a:lnTo>
                  <a:lnTo>
                    <a:pt x="0" y="81310"/>
                  </a:lnTo>
                  <a:close/>
                </a:path>
              </a:pathLst>
            </a:custGeom>
            <a:solidFill>
              <a:srgbClr val="354B5E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309" rIns="96386" bIns="81310" numCol="1" spcCol="1270" anchor="ctr" anchorCtr="0">
              <a:noAutofit/>
            </a:bodyPr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172292" y="31777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五链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4"/>
          <p:cNvSpPr/>
          <p:nvPr>
            <p:custDataLst>
              <p:tags r:id="rId5"/>
            </p:custDataLst>
          </p:nvPr>
        </p:nvSpPr>
        <p:spPr>
          <a:xfrm>
            <a:off x="1206320" y="5662643"/>
            <a:ext cx="3036943" cy="534144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>
              <a:lnSpc>
                <a:spcPct val="150000"/>
              </a:lnSpc>
              <a:defRPr/>
            </a:pPr>
            <a:r>
              <a:rPr lang="zh-CN" altLang="en-US" sz="2400" b="1" kern="100" dirty="0">
                <a:solidFill>
                  <a:srgbClr val="007AD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蓝源五链体系</a:t>
            </a:r>
            <a:endParaRPr lang="zh-CN" altLang="en-US" sz="2400" b="1" kern="100" dirty="0">
              <a:solidFill>
                <a:srgbClr val="007AD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194307" name="表格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337810" y="2586355"/>
          <a:ext cx="6036945" cy="3598545"/>
        </p:xfrm>
        <a:graphic>
          <a:graphicData uri="http://schemas.openxmlformats.org/drawingml/2006/table">
            <a:tbl>
              <a:tblPr firstCol="1">
                <a:tableStyleId>{7DF18680-E054-41AD-8BC1-D1AEF772440D}</a:tableStyleId>
              </a:tblPr>
              <a:tblGrid>
                <a:gridCol w="2426970"/>
                <a:gridCol w="3609975"/>
              </a:tblGrid>
              <a:tr h="785495">
                <a:tc>
                  <a:txBody>
                    <a:bodyPr/>
                    <a:p>
                      <a:pPr algn="l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1 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供应链数字化服务平台</a:t>
                      </a: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endParaRPr lang="zh-CN" altLang="en-US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供应链平台规划咨询、集中采购、智能协同、共享物流、 仓储等</a:t>
                      </a:r>
                      <a:r>
                        <a:rPr lang="en-US" altLang="zh-CN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fontAlgn="ctr">
                        <a:buNone/>
                      </a:pP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</a:tr>
              <a:tr h="746760">
                <a:tc>
                  <a:txBody>
                    <a:bodyPr/>
                    <a:p>
                      <a:pPr algn="l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2 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金融链数字化服务平台</a:t>
                      </a: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endParaRPr lang="zh-CN" altLang="en-US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金融、产业基金、区块链金融、电子发票、信用贷、保险、融资租赁等</a:t>
                      </a:r>
                      <a:r>
                        <a:rPr lang="en-US" altLang="zh-CN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个栏目</a:t>
                      </a: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fontAlgn="ctr">
                        <a:buNone/>
                      </a:pP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</a:tr>
              <a:tr h="633730">
                <a:tc>
                  <a:txBody>
                    <a:bodyPr/>
                    <a:p>
                      <a:pPr algn="l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3 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技术链数字化服务平台</a:t>
                      </a: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endParaRPr lang="zh-CN" altLang="en-US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技术服务、咨询、安全、大数据、数字平台等</a:t>
                      </a:r>
                      <a:r>
                        <a:rPr lang="en-US" altLang="zh-CN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个栏目</a:t>
                      </a:r>
                      <a:r>
                        <a:rPr lang="en-US" altLang="zh-CN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96</a:t>
                      </a: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个子项</a:t>
                      </a: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fontAlgn="ctr">
                        <a:buNone/>
                      </a:pP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</a:tr>
              <a:tr h="645160">
                <a:tc>
                  <a:txBody>
                    <a:bodyPr/>
                    <a:p>
                      <a:pPr algn="l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4 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人才链数字化服务平台</a:t>
                      </a: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endParaRPr lang="zh-CN" altLang="en-US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产业企业家、产业创客、产教融合等</a:t>
                      </a:r>
                      <a:r>
                        <a:rPr lang="en-US" altLang="zh-CN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个栏目</a:t>
                      </a:r>
                      <a:r>
                        <a:rPr lang="en-US" altLang="zh-CN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个子项</a:t>
                      </a: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fontAlgn="ctr">
                        <a:buNone/>
                      </a:pP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</a:tr>
              <a:tr h="787400">
                <a:tc>
                  <a:txBody>
                    <a:bodyPr/>
                    <a:p>
                      <a:pPr algn="l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5 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服务链数字化服务平台</a:t>
                      </a:r>
                      <a:b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endParaRPr lang="zh-CN" altLang="en-US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在线办公集成、数字营销、数字治理、品牌运营、产业数字化等</a:t>
                      </a:r>
                      <a:r>
                        <a:rPr lang="en-US" altLang="zh-CN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个栏目</a:t>
                      </a:r>
                      <a:r>
                        <a:rPr lang="en-US" altLang="zh-CN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</a:t>
                      </a:r>
                      <a:r>
                        <a:rPr lang="zh-CN" altLang="en-US" sz="10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个子项</a:t>
                      </a: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fontAlgn="ctr">
                        <a:buNone/>
                      </a:pPr>
                      <a:endParaRPr lang="zh-CN" altLang="en-US" sz="10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5337810" y="1175385"/>
            <a:ext cx="6088380" cy="1245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25000"/>
              </a:lnSpc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针对各地区特色产业集群发展过程中产业层次较低、产业链较短、产业规模经济效益不高等痛点，蓝源数科以产业互联网与金融资本双轮驱动，围绕产业链部署创新链，围绕创新链布局产业链，运用五链创新体系，对各细分产业链进行垂直整合，打通供应链、金融链、人才链、技术链、服务链，提供国内领先的数字化转型升级整体解决方案，提升产业链供应链现代化水平，加快数字化发展。</a:t>
            </a: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16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</p:tagLst>
</file>

<file path=ppt/tags/tag17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</p:tagLst>
</file>

<file path=ppt/tags/tag18.xml><?xml version="1.0" encoding="utf-8"?>
<p:tagLst xmlns:p="http://schemas.openxmlformats.org/presentationml/2006/main">
  <p:tag name="KSO_WM_UNIT_PLACING_PICTURE_USER_VIEWPORT" val="{&quot;height&quot;:6126.204724409448,&quot;width&quot;:10604.788976377953}"/>
</p:tagLst>
</file>

<file path=ppt/tags/tag19.xml><?xml version="1.0" encoding="utf-8"?>
<p:tagLst xmlns:p="http://schemas.openxmlformats.org/presentationml/2006/main">
  <p:tag name="KSO_WM_UNIT_FILL_FORE_SCHEMECOLOR_INDEX_BRIGHTNESS" val="-0.9"/>
  <p:tag name="KSO_WM_UNIT_FILL_FORE_SCHEMECOLOR_INDEX" val="16"/>
  <p:tag name="KSO_WM_UNIT_FILL_TYPE" val="1"/>
</p:tagLst>
</file>

<file path=ppt/tags/tag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FILL_FORE_SCHEMECOLOR_INDEX_BRIGHTNESS" val="-0.5"/>
  <p:tag name="KSO_WM_UNIT_FILL_FORE_SCHEMECOLOR_INDEX" val="5"/>
  <p:tag name="KSO_WM_UNIT_FILL_TYPE" val="1"/>
</p:tagLst>
</file>

<file path=ppt/tags/tag21.xml><?xml version="1.0" encoding="utf-8"?>
<p:tagLst xmlns:p="http://schemas.openxmlformats.org/presentationml/2006/main">
  <p:tag name="KSO_WM_UNIT_FILL_FORE_SCHEMECOLOR_INDEX_BRIGHTNESS" val="-0.5"/>
  <p:tag name="KSO_WM_UNIT_FILL_FORE_SCHEMECOLOR_INDEX" val="6"/>
  <p:tag name="KSO_WM_UNIT_FILL_TYPE" val="1"/>
</p:tagLst>
</file>

<file path=ppt/tags/tag22.xml><?xml version="1.0" encoding="utf-8"?>
<p:tagLst xmlns:p="http://schemas.openxmlformats.org/presentationml/2006/main">
  <p:tag name="KSO_WM_UNIT_TEXT_FILL_FORE_SCHEMECOLOR_INDEX_BRIGHTNESS" val="-0.5"/>
  <p:tag name="KSO_WM_UNIT_TEXT_FILL_FORE_SCHEMECOLOR_INDEX" val="15"/>
  <p:tag name="KSO_WM_UNIT_TEXT_FILL_TYPE" val="1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"/>
  <p:tag name="KSO_WM_UNIT_LINE_FILL_TYPE" val="2"/>
  <p:tag name="KSO_WM_UNIT_TEXT_FILL_FORE_SCHEMECOLOR_INDEX_BRIGHTNESS" val="-0.5"/>
  <p:tag name="KSO_WM_UNIT_TEXT_FILL_FORE_SCHEMECOLOR_INDEX" val="15"/>
  <p:tag name="KSO_WM_UNIT_TEXT_FILL_TYPE" val="1"/>
</p:tagLst>
</file>

<file path=ppt/tags/tag24.xml><?xml version="1.0" encoding="utf-8"?>
<p:tagLst xmlns:p="http://schemas.openxmlformats.org/presentationml/2006/main">
  <p:tag name="KSO_WM_UNIT_TABLE_BEAUTIFY" val="smartTable{43b1f7b4-007f-4563-8f80-e23239044824}"/>
  <p:tag name="TABLE_ENDDRAG_ORIGIN_RECT" val="475*283"/>
  <p:tag name="TABLE_ENDDRAG_RECT" val="417*204*475*283"/>
</p:tagLst>
</file>

<file path=ppt/tags/tag25.xml><?xml version="1.0" encoding="utf-8"?>
<p:tagLst xmlns:p="http://schemas.openxmlformats.org/presentationml/2006/main">
  <p:tag name="KSO_WM_UNIT_TEXT_FILL_FORE_SCHEMECOLOR_INDEX_BRIGHTNESS" val="-0.25"/>
  <p:tag name="KSO_WM_UNIT_TEXT_FILL_FORE_SCHEMECOLOR_INDEX" val="15"/>
  <p:tag name="KSO_WM_UNIT_TEXT_FILL_TYPE" val="1"/>
</p:tagLst>
</file>

<file path=ppt/tags/tag26.xml><?xml version="1.0" encoding="utf-8"?>
<p:tagLst xmlns:p="http://schemas.openxmlformats.org/presentationml/2006/main">
  <p:tag name="KSO_WM_UNIT_TABLE_BEAUTIFY" val="smartTable{5ead3ac4-fe17-40ad-9fb3-d2a668879c88}"/>
  <p:tag name="TABLE_ENDDRAG_ORIGIN_RECT" val="413*245"/>
  <p:tag name="TABLE_ENDDRAG_RECT" val="507*255*413*245"/>
</p:tagLst>
</file>

<file path=ppt/tags/tag27.xml><?xml version="1.0" encoding="utf-8"?>
<p:tagLst xmlns:p="http://schemas.openxmlformats.org/presentationml/2006/main">
  <p:tag name="COMMONDATA" val="eyJoZGlkIjoiYTgzODJiZjg0ODEyNzcwMTI0OTM4ZTYwZDIwMzcxM2QifQ=="/>
  <p:tag name="KSO_WPP_MARK_KEY" val="e5c1dd88-e3a0-4459-a191-9aa00011429e"/>
</p:tagLst>
</file>

<file path=ppt/tags/tag3.xml><?xml version="1.0" encoding="utf-8"?>
<p:tagLst xmlns:p="http://schemas.openxmlformats.org/presentationml/2006/main">
  <p:tag name="ISLIDE.DIAGRAM" val="1ebe7c27-0165-4b38-989f-7d9e1e3d3eac"/>
</p:tagLst>
</file>

<file path=ppt/tags/tag4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5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6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7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8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51PPT模板网  www.51pptmob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mavbpe3">
      <a:majorFont>
        <a:latin typeface="Arial"/>
        <a:ea typeface="阿里巴巴普惠体 2.0 55 Regular"/>
        <a:cs typeface=""/>
      </a:majorFont>
      <a:minorFont>
        <a:latin typeface="Arial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3497</Words>
  <Application>WPS 演示</Application>
  <PresentationFormat>宽屏</PresentationFormat>
  <Paragraphs>289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江城律动宋</vt:lpstr>
      <vt:lpstr>胡晓波真帅体</vt:lpstr>
      <vt:lpstr>微软雅黑</vt:lpstr>
      <vt:lpstr>Calibri</vt:lpstr>
      <vt:lpstr>Arial</vt:lpstr>
      <vt:lpstr>黑体</vt:lpstr>
      <vt:lpstr>阿里巴巴普惠体 2.0 55 Regular</vt:lpstr>
      <vt:lpstr>Segoe Print</vt:lpstr>
      <vt:lpstr>Arial Unicode MS</vt:lpstr>
      <vt:lpstr>51PPT模板网  www.51pptmoban.com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为中华之崛起而学习</cp:lastModifiedBy>
  <cp:revision>19</cp:revision>
  <dcterms:created xsi:type="dcterms:W3CDTF">2022-06-13T09:26:00Z</dcterms:created>
  <dcterms:modified xsi:type="dcterms:W3CDTF">2022-06-22T03:32:34Z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0FCF4EB910F342479A9D36B0BE646A56</vt:lpwstr>
  </property>
  <property fmtid="{D5CDD505-2E9C-101B-9397-08002B2CF9AE}" pid="3" name="KSOProductBuildVer">
    <vt:lpwstr>2052-11.1.0.11744</vt:lpwstr>
  </property>
</Properties>
</file>