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5"/>
  </p:notesMasterIdLst>
  <p:handoutMasterIdLst>
    <p:handoutMasterId r:id="rId20"/>
  </p:handoutMasterIdLst>
  <p:sldIdLst>
    <p:sldId id="267" r:id="rId4"/>
    <p:sldId id="304" r:id="rId6"/>
    <p:sldId id="332" r:id="rId7"/>
    <p:sldId id="333" r:id="rId8"/>
    <p:sldId id="334" r:id="rId9"/>
    <p:sldId id="351" r:id="rId10"/>
    <p:sldId id="327" r:id="rId11"/>
    <p:sldId id="347" r:id="rId12"/>
    <p:sldId id="320" r:id="rId13"/>
    <p:sldId id="355" r:id="rId14"/>
    <p:sldId id="364" r:id="rId15"/>
    <p:sldId id="392" r:id="rId16"/>
    <p:sldId id="353" r:id="rId17"/>
    <p:sldId id="298" r:id="rId18"/>
    <p:sldId id="313" r:id="rId19"/>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DFFA"/>
    <a:srgbClr val="242424"/>
    <a:srgbClr val="24C6DB"/>
    <a:srgbClr val="3890C2"/>
    <a:srgbClr val="F8F8F8"/>
    <a:srgbClr val="F5F5F5"/>
    <a:srgbClr val="45BDD6"/>
    <a:srgbClr val="15234F"/>
    <a:srgbClr val="212339"/>
    <a:srgbClr val="2327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6318" autoAdjust="0"/>
  </p:normalViewPr>
  <p:slideViewPr>
    <p:cSldViewPr snapToGrid="0">
      <p:cViewPr varScale="1">
        <p:scale>
          <a:sx n="89" d="100"/>
          <a:sy n="89" d="100"/>
        </p:scale>
        <p:origin x="171" y="48"/>
      </p:cViewPr>
      <p:guideLst/>
    </p:cSldViewPr>
  </p:slideViewPr>
  <p:notesTextViewPr>
    <p:cViewPr>
      <p:scale>
        <a:sx n="1" d="1"/>
        <a:sy n="1" d="1"/>
      </p:scale>
      <p:origin x="0" y="0"/>
    </p:cViewPr>
  </p:notesTextViewPr>
  <p:sorterViewPr>
    <p:cViewPr>
      <p:scale>
        <a:sx n="75" d="100"/>
        <a:sy n="75" d="100"/>
      </p:scale>
      <p:origin x="0" y="0"/>
    </p:cViewPr>
  </p:sorter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5.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9205CE-62CE-49F9-8602-F77482AF1A1F}"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1A2DF1-3BD3-49D9-82B3-8C442BCC7A45}"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682BC3-C9C3-4B8C-AD89-8C0B7CB59FF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01C7B4-9605-4599-B96E-08FF27C139CA}"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701C7B4-9605-4599-B96E-08FF27C139C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竖排标题与文本">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图片与标题">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竖排标题与文本">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819D0F-5791-4C6B-A8AD-538DB16A3A5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4" Type="http://schemas.openxmlformats.org/officeDocument/2006/relationships/theme" Target="../theme/theme2.xml"/><Relationship Id="rId13" Type="http://schemas.openxmlformats.org/officeDocument/2006/relationships/slideLayout" Target="../slideLayouts/slideLayout26.xml"/><Relationship Id="rId12" Type="http://schemas.openxmlformats.org/officeDocument/2006/relationships/slideLayout" Target="../slideLayouts/slideLayout25.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19D0F-5791-4C6B-A8AD-538DB16A3A5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19D0F-5791-4C6B-A8AD-538DB16A3A5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2.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2.xml"/><Relationship Id="rId2" Type="http://schemas.openxmlformats.org/officeDocument/2006/relationships/image" Target="../media/image3.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矩形 4"/>
          <p:cNvSpPr/>
          <p:nvPr/>
        </p:nvSpPr>
        <p:spPr>
          <a:xfrm>
            <a:off x="0" y="0"/>
            <a:ext cx="12192000" cy="6858000"/>
          </a:xfrm>
          <a:prstGeom prst="rect">
            <a:avLst/>
          </a:prstGeom>
          <a:gradFill>
            <a:gsLst>
              <a:gs pos="0">
                <a:srgbClr val="15234F">
                  <a:alpha val="0"/>
                </a:srgbClr>
              </a:gs>
              <a:gs pos="100000">
                <a:srgbClr val="15234F">
                  <a:alpha val="9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495299" y="0"/>
            <a:ext cx="6540310" cy="685800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45BDD6"/>
              </a:gs>
              <a:gs pos="100000">
                <a:srgbClr val="45BDD6">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形状 7"/>
          <p:cNvSpPr/>
          <p:nvPr/>
        </p:nvSpPr>
        <p:spPr>
          <a:xfrm>
            <a:off x="4078886" y="4769058"/>
            <a:ext cx="1984909" cy="2450892"/>
          </a:xfrm>
          <a:custGeom>
            <a:avLst/>
            <a:gdLst>
              <a:gd name="connsiteX0" fmla="*/ 1085500 w 1984909"/>
              <a:gd name="connsiteY0" fmla="*/ 0 h 2450892"/>
              <a:gd name="connsiteX1" fmla="*/ 1984909 w 1984909"/>
              <a:gd name="connsiteY1" fmla="*/ 0 h 2450892"/>
              <a:gd name="connsiteX2" fmla="*/ 899409 w 1984909"/>
              <a:gd name="connsiteY2" fmla="*/ 2450892 h 2450892"/>
              <a:gd name="connsiteX3" fmla="*/ 0 w 1984909"/>
              <a:gd name="connsiteY3" fmla="*/ 2450892 h 2450892"/>
            </a:gdLst>
            <a:ahLst/>
            <a:cxnLst>
              <a:cxn ang="0">
                <a:pos x="connsiteX0" y="connsiteY0"/>
              </a:cxn>
              <a:cxn ang="0">
                <a:pos x="connsiteX1" y="connsiteY1"/>
              </a:cxn>
              <a:cxn ang="0">
                <a:pos x="connsiteX2" y="connsiteY2"/>
              </a:cxn>
              <a:cxn ang="0">
                <a:pos x="connsiteX3" y="connsiteY3"/>
              </a:cxn>
            </a:cxnLst>
            <a:rect l="l" t="t" r="r" b="b"/>
            <a:pathLst>
              <a:path w="1984909" h="2450892">
                <a:moveTo>
                  <a:pt x="1085500" y="0"/>
                </a:moveTo>
                <a:lnTo>
                  <a:pt x="1984909" y="0"/>
                </a:lnTo>
                <a:lnTo>
                  <a:pt x="899409" y="2450892"/>
                </a:lnTo>
                <a:lnTo>
                  <a:pt x="0" y="2450892"/>
                </a:lnTo>
                <a:close/>
              </a:path>
            </a:pathLst>
          </a:custGeom>
          <a:gradFill>
            <a:gsLst>
              <a:gs pos="25800">
                <a:srgbClr val="45BDD6">
                  <a:alpha val="57000"/>
                </a:srgbClr>
              </a:gs>
              <a:gs pos="0">
                <a:srgbClr val="45BDD6"/>
              </a:gs>
              <a:gs pos="100000">
                <a:srgbClr val="45BDD6">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nvSpPr>
        <p:spPr>
          <a:xfrm>
            <a:off x="-1280543" y="-355719"/>
            <a:ext cx="2561084" cy="3162330"/>
          </a:xfrm>
          <a:custGeom>
            <a:avLst/>
            <a:gdLst>
              <a:gd name="connsiteX0" fmla="*/ 1085500 w 1984909"/>
              <a:gd name="connsiteY0" fmla="*/ 0 h 2450892"/>
              <a:gd name="connsiteX1" fmla="*/ 1984909 w 1984909"/>
              <a:gd name="connsiteY1" fmla="*/ 0 h 2450892"/>
              <a:gd name="connsiteX2" fmla="*/ 899409 w 1984909"/>
              <a:gd name="connsiteY2" fmla="*/ 2450892 h 2450892"/>
              <a:gd name="connsiteX3" fmla="*/ 0 w 1984909"/>
              <a:gd name="connsiteY3" fmla="*/ 2450892 h 2450892"/>
            </a:gdLst>
            <a:ahLst/>
            <a:cxnLst>
              <a:cxn ang="0">
                <a:pos x="connsiteX0" y="connsiteY0"/>
              </a:cxn>
              <a:cxn ang="0">
                <a:pos x="connsiteX1" y="connsiteY1"/>
              </a:cxn>
              <a:cxn ang="0">
                <a:pos x="connsiteX2" y="connsiteY2"/>
              </a:cxn>
              <a:cxn ang="0">
                <a:pos x="connsiteX3" y="connsiteY3"/>
              </a:cxn>
            </a:cxnLst>
            <a:rect l="l" t="t" r="r" b="b"/>
            <a:pathLst>
              <a:path w="1984909" h="2450892">
                <a:moveTo>
                  <a:pt x="1085500" y="0"/>
                </a:moveTo>
                <a:lnTo>
                  <a:pt x="1984909" y="0"/>
                </a:lnTo>
                <a:lnTo>
                  <a:pt x="899409" y="2450892"/>
                </a:lnTo>
                <a:lnTo>
                  <a:pt x="0" y="2450892"/>
                </a:lnTo>
                <a:close/>
              </a:path>
            </a:pathLst>
          </a:custGeom>
          <a:gradFill>
            <a:gsLst>
              <a:gs pos="25800">
                <a:srgbClr val="45BDD6">
                  <a:alpha val="57000"/>
                </a:srgbClr>
              </a:gs>
              <a:gs pos="0">
                <a:srgbClr val="45BDD6"/>
              </a:gs>
              <a:gs pos="100000">
                <a:srgbClr val="45BDD6">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nvSpPr>
        <p:spPr>
          <a:xfrm>
            <a:off x="10807700" y="4760600"/>
            <a:ext cx="2569110" cy="3172242"/>
          </a:xfrm>
          <a:custGeom>
            <a:avLst/>
            <a:gdLst>
              <a:gd name="connsiteX0" fmla="*/ 1085500 w 1984909"/>
              <a:gd name="connsiteY0" fmla="*/ 0 h 2450892"/>
              <a:gd name="connsiteX1" fmla="*/ 1984909 w 1984909"/>
              <a:gd name="connsiteY1" fmla="*/ 0 h 2450892"/>
              <a:gd name="connsiteX2" fmla="*/ 899409 w 1984909"/>
              <a:gd name="connsiteY2" fmla="*/ 2450892 h 2450892"/>
              <a:gd name="connsiteX3" fmla="*/ 0 w 1984909"/>
              <a:gd name="connsiteY3" fmla="*/ 2450892 h 2450892"/>
            </a:gdLst>
            <a:ahLst/>
            <a:cxnLst>
              <a:cxn ang="0">
                <a:pos x="connsiteX0" y="connsiteY0"/>
              </a:cxn>
              <a:cxn ang="0">
                <a:pos x="connsiteX1" y="connsiteY1"/>
              </a:cxn>
              <a:cxn ang="0">
                <a:pos x="connsiteX2" y="connsiteY2"/>
              </a:cxn>
              <a:cxn ang="0">
                <a:pos x="connsiteX3" y="connsiteY3"/>
              </a:cxn>
            </a:cxnLst>
            <a:rect l="l" t="t" r="r" b="b"/>
            <a:pathLst>
              <a:path w="1984909" h="2450892">
                <a:moveTo>
                  <a:pt x="1085500" y="0"/>
                </a:moveTo>
                <a:lnTo>
                  <a:pt x="1984909" y="0"/>
                </a:lnTo>
                <a:lnTo>
                  <a:pt x="899409" y="2450892"/>
                </a:lnTo>
                <a:lnTo>
                  <a:pt x="0" y="2450892"/>
                </a:lnTo>
                <a:close/>
              </a:path>
            </a:pathLst>
          </a:custGeom>
          <a:solidFill>
            <a:srgbClr val="45BD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1432941" y="1802433"/>
            <a:ext cx="9641230" cy="3692525"/>
          </a:xfrm>
          <a:prstGeom prst="rect">
            <a:avLst/>
          </a:prstGeom>
          <a:noFill/>
        </p:spPr>
        <p:txBody>
          <a:bodyPr wrap="square" rtlCol="0">
            <a:spAutoFit/>
            <a:scene3d>
              <a:camera prst="orthographicFront"/>
              <a:lightRig rig="threePt" dir="t"/>
            </a:scene3d>
            <a:sp3d contourW="12700"/>
          </a:bodyPr>
          <a:lstStyle/>
          <a:p>
            <a:pPr algn="ctr">
              <a:lnSpc>
                <a:spcPct val="150000"/>
              </a:lnSpc>
            </a:pPr>
            <a:r>
              <a:rPr lang="zh-CN" altLang="en-US" sz="6000" spc="60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鸿茂科技</a:t>
            </a:r>
            <a:endParaRPr lang="en-US" altLang="zh-CN" sz="6000" spc="60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a:p>
            <a:pPr algn="ctr">
              <a:lnSpc>
                <a:spcPct val="150000"/>
              </a:lnSpc>
            </a:pPr>
            <a:r>
              <a:rPr lang="zh-CN" altLang="en-US" sz="4800" spc="60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中国领先的智慧能源</a:t>
            </a:r>
            <a:endParaRPr lang="en-US" altLang="zh-CN" sz="4800" spc="60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a:p>
            <a:pPr algn="ctr">
              <a:lnSpc>
                <a:spcPct val="150000"/>
              </a:lnSpc>
            </a:pPr>
            <a:r>
              <a:rPr lang="zh-CN" altLang="en-US" sz="4800" spc="60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rPr>
              <a:t>整体解决方案提供商</a:t>
            </a:r>
            <a:endParaRPr lang="zh-CN" altLang="en-US" sz="4800" spc="600" dirty="0">
              <a:solidFill>
                <a:schemeClr val="bg1"/>
              </a:solidFill>
              <a:effectLst>
                <a:outerShdw blurRad="38100" dist="38100" dir="2700000" algn="tl">
                  <a:srgbClr val="000000">
                    <a:alpha val="43137"/>
                  </a:srgbClr>
                </a:outerShdw>
              </a:effectLst>
              <a:latin typeface="华文楷体" panose="02010600040101010101" pitchFamily="2" charset="-122"/>
              <a:ea typeface="华文楷体" panose="02010600040101010101" pitchFamily="2" charset="-122"/>
            </a:endParaRPr>
          </a:p>
        </p:txBody>
      </p:sp>
      <p:sp>
        <p:nvSpPr>
          <p:cNvPr id="16" name="Oval 1"/>
          <p:cNvSpPr/>
          <p:nvPr/>
        </p:nvSpPr>
        <p:spPr>
          <a:xfrm flipH="1">
            <a:off x="342899" y="6286711"/>
            <a:ext cx="304800" cy="304376"/>
          </a:xfrm>
          <a:custGeom>
            <a:avLst/>
            <a:gdLst>
              <a:gd name="connsiteX0" fmla="*/ 206311 w 609050"/>
              <a:gd name="connsiteY0" fmla="*/ 155548 h 608203"/>
              <a:gd name="connsiteX1" fmla="*/ 458637 w 609050"/>
              <a:gd name="connsiteY1" fmla="*/ 286107 h 608203"/>
              <a:gd name="connsiteX2" fmla="*/ 469542 w 609050"/>
              <a:gd name="connsiteY2" fmla="*/ 304087 h 608203"/>
              <a:gd name="connsiteX3" fmla="*/ 458637 w 609050"/>
              <a:gd name="connsiteY3" fmla="*/ 322068 h 608203"/>
              <a:gd name="connsiteX4" fmla="*/ 206311 w 609050"/>
              <a:gd name="connsiteY4" fmla="*/ 452627 h 608203"/>
              <a:gd name="connsiteX5" fmla="*/ 186501 w 609050"/>
              <a:gd name="connsiteY5" fmla="*/ 451927 h 608203"/>
              <a:gd name="connsiteX6" fmla="*/ 176696 w 609050"/>
              <a:gd name="connsiteY6" fmla="*/ 434646 h 608203"/>
              <a:gd name="connsiteX7" fmla="*/ 176696 w 609050"/>
              <a:gd name="connsiteY7" fmla="*/ 173628 h 608203"/>
              <a:gd name="connsiteX8" fmla="*/ 186501 w 609050"/>
              <a:gd name="connsiteY8" fmla="*/ 156247 h 608203"/>
              <a:gd name="connsiteX9" fmla="*/ 206311 w 609050"/>
              <a:gd name="connsiteY9" fmla="*/ 155548 h 608203"/>
              <a:gd name="connsiteX10" fmla="*/ 304525 w 609050"/>
              <a:gd name="connsiteY10" fmla="*/ 60840 h 608203"/>
              <a:gd name="connsiteX11" fmla="*/ 60925 w 609050"/>
              <a:gd name="connsiteY11" fmla="*/ 304102 h 608203"/>
              <a:gd name="connsiteX12" fmla="*/ 304525 w 609050"/>
              <a:gd name="connsiteY12" fmla="*/ 547463 h 608203"/>
              <a:gd name="connsiteX13" fmla="*/ 548225 w 609050"/>
              <a:gd name="connsiteY13" fmla="*/ 304102 h 608203"/>
              <a:gd name="connsiteX14" fmla="*/ 304525 w 609050"/>
              <a:gd name="connsiteY14" fmla="*/ 60840 h 608203"/>
              <a:gd name="connsiteX15" fmla="*/ 304525 w 609050"/>
              <a:gd name="connsiteY15" fmla="*/ 0 h 608203"/>
              <a:gd name="connsiteX16" fmla="*/ 609050 w 609050"/>
              <a:gd name="connsiteY16" fmla="*/ 304102 h 608203"/>
              <a:gd name="connsiteX17" fmla="*/ 304525 w 609050"/>
              <a:gd name="connsiteY17" fmla="*/ 608203 h 608203"/>
              <a:gd name="connsiteX18" fmla="*/ 0 w 609050"/>
              <a:gd name="connsiteY18" fmla="*/ 304102 h 608203"/>
              <a:gd name="connsiteX19" fmla="*/ 304525 w 609050"/>
              <a:gd name="connsiteY19" fmla="*/ 0 h 608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050" h="608203">
                <a:moveTo>
                  <a:pt x="206311" y="155548"/>
                </a:moveTo>
                <a:lnTo>
                  <a:pt x="458637" y="286107"/>
                </a:lnTo>
                <a:cubicBezTo>
                  <a:pt x="465340" y="289603"/>
                  <a:pt x="469542" y="296595"/>
                  <a:pt x="469542" y="304087"/>
                </a:cubicBezTo>
                <a:cubicBezTo>
                  <a:pt x="469542" y="311679"/>
                  <a:pt x="465340" y="318671"/>
                  <a:pt x="458637" y="322068"/>
                </a:cubicBezTo>
                <a:lnTo>
                  <a:pt x="206311" y="452627"/>
                </a:lnTo>
                <a:cubicBezTo>
                  <a:pt x="200008" y="455923"/>
                  <a:pt x="192504" y="455623"/>
                  <a:pt x="186501" y="451927"/>
                </a:cubicBezTo>
                <a:cubicBezTo>
                  <a:pt x="180398" y="448231"/>
                  <a:pt x="176696" y="441738"/>
                  <a:pt x="176696" y="434646"/>
                </a:cubicBezTo>
                <a:lnTo>
                  <a:pt x="176696" y="173628"/>
                </a:lnTo>
                <a:cubicBezTo>
                  <a:pt x="176696" y="166536"/>
                  <a:pt x="180398" y="159943"/>
                  <a:pt x="186501" y="156247"/>
                </a:cubicBezTo>
                <a:cubicBezTo>
                  <a:pt x="192504" y="152551"/>
                  <a:pt x="200008" y="152351"/>
                  <a:pt x="206311" y="155548"/>
                </a:cubicBezTo>
                <a:close/>
                <a:moveTo>
                  <a:pt x="304525" y="60840"/>
                </a:moveTo>
                <a:cubicBezTo>
                  <a:pt x="170170" y="60840"/>
                  <a:pt x="60925" y="169933"/>
                  <a:pt x="60925" y="304102"/>
                </a:cubicBezTo>
                <a:cubicBezTo>
                  <a:pt x="60925" y="438270"/>
                  <a:pt x="170170" y="547463"/>
                  <a:pt x="304525" y="547463"/>
                </a:cubicBezTo>
                <a:cubicBezTo>
                  <a:pt x="438880" y="547463"/>
                  <a:pt x="548225" y="438270"/>
                  <a:pt x="548225" y="304102"/>
                </a:cubicBezTo>
                <a:cubicBezTo>
                  <a:pt x="548225" y="169933"/>
                  <a:pt x="438880" y="60840"/>
                  <a:pt x="304525" y="60840"/>
                </a:cubicBezTo>
                <a:close/>
                <a:moveTo>
                  <a:pt x="304525" y="0"/>
                </a:moveTo>
                <a:cubicBezTo>
                  <a:pt x="472794" y="0"/>
                  <a:pt x="609050" y="136166"/>
                  <a:pt x="609050" y="304102"/>
                </a:cubicBezTo>
                <a:cubicBezTo>
                  <a:pt x="609050" y="472137"/>
                  <a:pt x="472794" y="608203"/>
                  <a:pt x="304525" y="608203"/>
                </a:cubicBezTo>
                <a:cubicBezTo>
                  <a:pt x="136356" y="608203"/>
                  <a:pt x="0" y="472137"/>
                  <a:pt x="0" y="304102"/>
                </a:cubicBezTo>
                <a:cubicBezTo>
                  <a:pt x="0" y="136166"/>
                  <a:pt x="136356" y="0"/>
                  <a:pt x="30452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7" name="Oval 13"/>
          <p:cNvSpPr/>
          <p:nvPr/>
        </p:nvSpPr>
        <p:spPr>
          <a:xfrm>
            <a:off x="825498" y="6286711"/>
            <a:ext cx="304800" cy="304376"/>
          </a:xfrm>
          <a:custGeom>
            <a:avLst/>
            <a:gdLst>
              <a:gd name="connsiteX0" fmla="*/ 206311 w 609050"/>
              <a:gd name="connsiteY0" fmla="*/ 155548 h 608203"/>
              <a:gd name="connsiteX1" fmla="*/ 458637 w 609050"/>
              <a:gd name="connsiteY1" fmla="*/ 286107 h 608203"/>
              <a:gd name="connsiteX2" fmla="*/ 469542 w 609050"/>
              <a:gd name="connsiteY2" fmla="*/ 304087 h 608203"/>
              <a:gd name="connsiteX3" fmla="*/ 458637 w 609050"/>
              <a:gd name="connsiteY3" fmla="*/ 322068 h 608203"/>
              <a:gd name="connsiteX4" fmla="*/ 206311 w 609050"/>
              <a:gd name="connsiteY4" fmla="*/ 452627 h 608203"/>
              <a:gd name="connsiteX5" fmla="*/ 186501 w 609050"/>
              <a:gd name="connsiteY5" fmla="*/ 451927 h 608203"/>
              <a:gd name="connsiteX6" fmla="*/ 176696 w 609050"/>
              <a:gd name="connsiteY6" fmla="*/ 434646 h 608203"/>
              <a:gd name="connsiteX7" fmla="*/ 176696 w 609050"/>
              <a:gd name="connsiteY7" fmla="*/ 173628 h 608203"/>
              <a:gd name="connsiteX8" fmla="*/ 186501 w 609050"/>
              <a:gd name="connsiteY8" fmla="*/ 156247 h 608203"/>
              <a:gd name="connsiteX9" fmla="*/ 206311 w 609050"/>
              <a:gd name="connsiteY9" fmla="*/ 155548 h 608203"/>
              <a:gd name="connsiteX10" fmla="*/ 304525 w 609050"/>
              <a:gd name="connsiteY10" fmla="*/ 60840 h 608203"/>
              <a:gd name="connsiteX11" fmla="*/ 60925 w 609050"/>
              <a:gd name="connsiteY11" fmla="*/ 304102 h 608203"/>
              <a:gd name="connsiteX12" fmla="*/ 304525 w 609050"/>
              <a:gd name="connsiteY12" fmla="*/ 547463 h 608203"/>
              <a:gd name="connsiteX13" fmla="*/ 548225 w 609050"/>
              <a:gd name="connsiteY13" fmla="*/ 304102 h 608203"/>
              <a:gd name="connsiteX14" fmla="*/ 304525 w 609050"/>
              <a:gd name="connsiteY14" fmla="*/ 60840 h 608203"/>
              <a:gd name="connsiteX15" fmla="*/ 304525 w 609050"/>
              <a:gd name="connsiteY15" fmla="*/ 0 h 608203"/>
              <a:gd name="connsiteX16" fmla="*/ 609050 w 609050"/>
              <a:gd name="connsiteY16" fmla="*/ 304102 h 608203"/>
              <a:gd name="connsiteX17" fmla="*/ 304525 w 609050"/>
              <a:gd name="connsiteY17" fmla="*/ 608203 h 608203"/>
              <a:gd name="connsiteX18" fmla="*/ 0 w 609050"/>
              <a:gd name="connsiteY18" fmla="*/ 304102 h 608203"/>
              <a:gd name="connsiteX19" fmla="*/ 304525 w 609050"/>
              <a:gd name="connsiteY19" fmla="*/ 0 h 608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050" h="608203">
                <a:moveTo>
                  <a:pt x="206311" y="155548"/>
                </a:moveTo>
                <a:lnTo>
                  <a:pt x="458637" y="286107"/>
                </a:lnTo>
                <a:cubicBezTo>
                  <a:pt x="465340" y="289603"/>
                  <a:pt x="469542" y="296595"/>
                  <a:pt x="469542" y="304087"/>
                </a:cubicBezTo>
                <a:cubicBezTo>
                  <a:pt x="469542" y="311679"/>
                  <a:pt x="465340" y="318671"/>
                  <a:pt x="458637" y="322068"/>
                </a:cubicBezTo>
                <a:lnTo>
                  <a:pt x="206311" y="452627"/>
                </a:lnTo>
                <a:cubicBezTo>
                  <a:pt x="200008" y="455923"/>
                  <a:pt x="192504" y="455623"/>
                  <a:pt x="186501" y="451927"/>
                </a:cubicBezTo>
                <a:cubicBezTo>
                  <a:pt x="180398" y="448231"/>
                  <a:pt x="176696" y="441738"/>
                  <a:pt x="176696" y="434646"/>
                </a:cubicBezTo>
                <a:lnTo>
                  <a:pt x="176696" y="173628"/>
                </a:lnTo>
                <a:cubicBezTo>
                  <a:pt x="176696" y="166536"/>
                  <a:pt x="180398" y="159943"/>
                  <a:pt x="186501" y="156247"/>
                </a:cubicBezTo>
                <a:cubicBezTo>
                  <a:pt x="192504" y="152551"/>
                  <a:pt x="200008" y="152351"/>
                  <a:pt x="206311" y="155548"/>
                </a:cubicBezTo>
                <a:close/>
                <a:moveTo>
                  <a:pt x="304525" y="60840"/>
                </a:moveTo>
                <a:cubicBezTo>
                  <a:pt x="170170" y="60840"/>
                  <a:pt x="60925" y="169933"/>
                  <a:pt x="60925" y="304102"/>
                </a:cubicBezTo>
                <a:cubicBezTo>
                  <a:pt x="60925" y="438270"/>
                  <a:pt x="170170" y="547463"/>
                  <a:pt x="304525" y="547463"/>
                </a:cubicBezTo>
                <a:cubicBezTo>
                  <a:pt x="438880" y="547463"/>
                  <a:pt x="548225" y="438270"/>
                  <a:pt x="548225" y="304102"/>
                </a:cubicBezTo>
                <a:cubicBezTo>
                  <a:pt x="548225" y="169933"/>
                  <a:pt x="438880" y="60840"/>
                  <a:pt x="304525" y="60840"/>
                </a:cubicBezTo>
                <a:close/>
                <a:moveTo>
                  <a:pt x="304525" y="0"/>
                </a:moveTo>
                <a:cubicBezTo>
                  <a:pt x="472794" y="0"/>
                  <a:pt x="609050" y="136166"/>
                  <a:pt x="609050" y="304102"/>
                </a:cubicBezTo>
                <a:cubicBezTo>
                  <a:pt x="609050" y="472137"/>
                  <a:pt x="472794" y="608203"/>
                  <a:pt x="304525" y="608203"/>
                </a:cubicBezTo>
                <a:cubicBezTo>
                  <a:pt x="136356" y="608203"/>
                  <a:pt x="0" y="472137"/>
                  <a:pt x="0" y="304102"/>
                </a:cubicBezTo>
                <a:cubicBezTo>
                  <a:pt x="0" y="136166"/>
                  <a:pt x="136356" y="0"/>
                  <a:pt x="30452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0"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927099" y="917912"/>
            <a:ext cx="10761435" cy="5940088"/>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2000" b="1" spc="300" dirty="0">
                <a:solidFill>
                  <a:schemeClr val="tx1">
                    <a:lumMod val="85000"/>
                    <a:lumOff val="15000"/>
                  </a:schemeClr>
                </a:solidFill>
                <a:latin typeface="华文楷体" panose="02010600040101010101" pitchFamily="2" charset="-122"/>
                <a:ea typeface="华文楷体" panose="02010600040101010101" pitchFamily="2" charset="-122"/>
              </a:rPr>
              <a:t>鸿茂科技</a:t>
            </a:r>
            <a:r>
              <a:rPr lang="en-US" altLang="zh-CN" sz="2000" b="1" spc="300"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2000" b="1" spc="300" dirty="0">
                <a:solidFill>
                  <a:schemeClr val="tx1">
                    <a:lumMod val="85000"/>
                    <a:lumOff val="15000"/>
                  </a:schemeClr>
                </a:solidFill>
                <a:latin typeface="华文楷体" panose="02010600040101010101" pitchFamily="2" charset="-122"/>
                <a:ea typeface="华文楷体" panose="02010600040101010101" pitchFamily="2" charset="-122"/>
              </a:rPr>
              <a:t>中国电力</a:t>
            </a:r>
            <a:r>
              <a:rPr lang="en-US" altLang="zh-CN" sz="2000" b="1" spc="300"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2000" b="1" spc="300" dirty="0">
                <a:solidFill>
                  <a:schemeClr val="tx1">
                    <a:lumMod val="85000"/>
                    <a:lumOff val="15000"/>
                  </a:schemeClr>
                </a:solidFill>
                <a:latin typeface="华文楷体" panose="02010600040101010101" pitchFamily="2" charset="-122"/>
                <a:ea typeface="华文楷体" panose="02010600040101010101" pitchFamily="2" charset="-122"/>
              </a:rPr>
              <a:t>中国电建</a:t>
            </a:r>
            <a:r>
              <a:rPr lang="en-US" altLang="zh-CN" sz="2000" b="1" spc="300"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2000" b="1" spc="300" dirty="0">
                <a:solidFill>
                  <a:schemeClr val="tx1">
                    <a:lumMod val="85000"/>
                    <a:lumOff val="15000"/>
                  </a:schemeClr>
                </a:solidFill>
                <a:latin typeface="华文楷体" panose="02010600040101010101" pitchFamily="2" charset="-122"/>
                <a:ea typeface="华文楷体" panose="02010600040101010101" pitchFamily="2" charset="-122"/>
              </a:rPr>
              <a:t>三峡能源</a:t>
            </a:r>
            <a:endParaRPr lang="en-US" altLang="zh-CN" sz="2000" b="1"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r>
              <a:rPr lang="en-US" altLang="zh-CN" sz="2000" spc="300" dirty="0">
                <a:solidFill>
                  <a:schemeClr val="tx1">
                    <a:lumMod val="85000"/>
                    <a:lumOff val="15000"/>
                  </a:schemeClr>
                </a:solidFill>
                <a:latin typeface="华文楷体" panose="02010600040101010101" pitchFamily="2" charset="-122"/>
                <a:ea typeface="华文楷体" panose="02010600040101010101" pitchFamily="2" charset="-122"/>
              </a:rPr>
              <a:t>    </a:t>
            </a: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（平台模式）</a:t>
            </a:r>
            <a:r>
              <a:rPr lang="en-US" altLang="zh-CN" sz="2000" spc="300"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（龙头企业）</a:t>
            </a:r>
            <a:endParaRPr lang="en-US" altLang="zh-CN"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（一）全国领先外商投资光伏电站系统集成商</a:t>
            </a:r>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（二）国内领先光伏电站</a:t>
            </a:r>
            <a:r>
              <a:rPr lang="en-US" altLang="zh-CN" sz="2000" spc="300"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虚拟电厂整体解决方案</a:t>
            </a:r>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（三）拥有与国家电网深度合作的资源整合优势</a:t>
            </a:r>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（四）拥有强大的外商投资能力和品牌资源</a:t>
            </a:r>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r>
              <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rPr>
              <a:t>（五）核心供应商：通过对区域太阳能、风能、地热能等可再生能源的开发、建设和运营，结合电化学储能、抽水蓄能、绿电交通等能源利用方式，构建区域型虚拟电厂平台，采用新一代信息通信技术、能源协调调控技术、大数据技术等的应用，有效解决电力能源供需不平衡、消纳比例不协调以及分布式发电间歇性、波动性大等问题，实现区域内能源自足、合理调度、安全管控等目标。</a:t>
            </a:r>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nSpc>
                <a:spcPct val="150000"/>
              </a:lnSpc>
            </a:pPr>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a:p>
            <a:endParaRPr lang="zh-CN" altLang="en-US" sz="20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6" name="文本框 5"/>
          <p:cNvSpPr txBox="1"/>
          <p:nvPr/>
        </p:nvSpPr>
        <p:spPr>
          <a:xfrm flipH="1">
            <a:off x="826112" y="258301"/>
            <a:ext cx="8135560"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核心竞争力（三）：</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顶级供应商核心资源共享</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0"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object 12"/>
          <p:cNvSpPr/>
          <p:nvPr/>
        </p:nvSpPr>
        <p:spPr>
          <a:xfrm>
            <a:off x="3383946" y="2545753"/>
            <a:ext cx="0" cy="668020"/>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2000">
              <a:latin typeface="华文楷体" panose="02010600040101010101" pitchFamily="2" charset="-122"/>
              <a:ea typeface="华文楷体" panose="02010600040101010101" pitchFamily="2" charset="-122"/>
            </a:endParaRPr>
          </a:p>
        </p:txBody>
      </p:sp>
      <p:sp>
        <p:nvSpPr>
          <p:cNvPr id="39" name="object 13"/>
          <p:cNvSpPr/>
          <p:nvPr/>
        </p:nvSpPr>
        <p:spPr>
          <a:xfrm>
            <a:off x="9328142" y="2526876"/>
            <a:ext cx="82220" cy="681304"/>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2000">
              <a:latin typeface="华文楷体" panose="02010600040101010101" pitchFamily="2" charset="-122"/>
              <a:ea typeface="华文楷体" panose="02010600040101010101" pitchFamily="2" charset="-122"/>
            </a:endParaRPr>
          </a:p>
        </p:txBody>
      </p:sp>
      <p:sp>
        <p:nvSpPr>
          <p:cNvPr id="40" name="object 14"/>
          <p:cNvSpPr/>
          <p:nvPr/>
        </p:nvSpPr>
        <p:spPr>
          <a:xfrm>
            <a:off x="6360841" y="2540160"/>
            <a:ext cx="0" cy="668020"/>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2000">
              <a:latin typeface="华文楷体" panose="02010600040101010101" pitchFamily="2" charset="-122"/>
              <a:ea typeface="华文楷体" panose="02010600040101010101" pitchFamily="2" charset="-122"/>
            </a:endParaRPr>
          </a:p>
        </p:txBody>
      </p:sp>
      <p:sp>
        <p:nvSpPr>
          <p:cNvPr id="48" name="object 16"/>
          <p:cNvSpPr/>
          <p:nvPr/>
        </p:nvSpPr>
        <p:spPr>
          <a:xfrm>
            <a:off x="3390257" y="2526876"/>
            <a:ext cx="5937885" cy="0"/>
          </a:xfrm>
          <a:custGeom>
            <a:avLst/>
            <a:gdLst/>
            <a:ahLst/>
            <a:cxnLst/>
            <a:rect l="l" t="t" r="r" b="b"/>
            <a:pathLst>
              <a:path w="5937884">
                <a:moveTo>
                  <a:pt x="0" y="0"/>
                </a:moveTo>
                <a:lnTo>
                  <a:pt x="5973560" y="0"/>
                </a:lnTo>
              </a:path>
            </a:pathLst>
          </a:custGeom>
          <a:ln w="12624">
            <a:solidFill>
              <a:srgbClr val="000000"/>
            </a:solidFill>
          </a:ln>
        </p:spPr>
        <p:txBody>
          <a:bodyPr wrap="square" lIns="0" tIns="0" rIns="0" bIns="0" rtlCol="0"/>
          <a:lstStyle/>
          <a:p>
            <a:endParaRPr sz="2000">
              <a:latin typeface="华文楷体" panose="02010600040101010101" pitchFamily="2" charset="-122"/>
              <a:ea typeface="华文楷体" panose="02010600040101010101" pitchFamily="2" charset="-122"/>
            </a:endParaRPr>
          </a:p>
        </p:txBody>
      </p:sp>
      <p:sp>
        <p:nvSpPr>
          <p:cNvPr id="52" name="object 20"/>
          <p:cNvSpPr txBox="1"/>
          <p:nvPr/>
        </p:nvSpPr>
        <p:spPr>
          <a:xfrm>
            <a:off x="4633562" y="1604905"/>
            <a:ext cx="3583304" cy="557692"/>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algn="ctr">
              <a:defRPr sz="140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defRPr>
            </a:lvl1pPr>
          </a:lstStyle>
          <a:p>
            <a:r>
              <a:rPr lang="zh-CN" altLang="en-US" sz="2000" dirty="0">
                <a:solidFill>
                  <a:schemeClr val="tx1"/>
                </a:solidFill>
                <a:latin typeface="华文楷体" panose="02010600040101010101" pitchFamily="2" charset="-122"/>
                <a:ea typeface="华文楷体" panose="02010600040101010101" pitchFamily="2" charset="-122"/>
              </a:rPr>
              <a:t>合伙人体系</a:t>
            </a:r>
            <a:endParaRPr lang="zh-CN" altLang="en-US" sz="2000" dirty="0">
              <a:solidFill>
                <a:schemeClr val="tx1"/>
              </a:solidFill>
              <a:latin typeface="华文楷体" panose="02010600040101010101" pitchFamily="2" charset="-122"/>
              <a:ea typeface="华文楷体" panose="02010600040101010101" pitchFamily="2" charset="-122"/>
            </a:endParaRPr>
          </a:p>
        </p:txBody>
      </p:sp>
      <p:sp>
        <p:nvSpPr>
          <p:cNvPr id="53" name="object 15"/>
          <p:cNvSpPr/>
          <p:nvPr/>
        </p:nvSpPr>
        <p:spPr>
          <a:xfrm flipH="1">
            <a:off x="6315122" y="2162597"/>
            <a:ext cx="45719" cy="364279"/>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2000">
              <a:latin typeface="华文楷体" panose="02010600040101010101" pitchFamily="2" charset="-122"/>
              <a:ea typeface="华文楷体" panose="02010600040101010101" pitchFamily="2" charset="-122"/>
            </a:endParaRPr>
          </a:p>
        </p:txBody>
      </p:sp>
      <p:sp>
        <p:nvSpPr>
          <p:cNvPr id="54" name="矩形 53"/>
          <p:cNvSpPr/>
          <p:nvPr/>
        </p:nvSpPr>
        <p:spPr>
          <a:xfrm>
            <a:off x="5368394" y="4461087"/>
            <a:ext cx="1026523" cy="1114213"/>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光伏器件商</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5" name="矩形 54"/>
          <p:cNvSpPr/>
          <p:nvPr/>
        </p:nvSpPr>
        <p:spPr>
          <a:xfrm>
            <a:off x="6573810" y="4461087"/>
            <a:ext cx="963639" cy="1114212"/>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光伏系统商</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8" name="矩形 57"/>
          <p:cNvSpPr/>
          <p:nvPr/>
        </p:nvSpPr>
        <p:spPr>
          <a:xfrm>
            <a:off x="7659762" y="4461086"/>
            <a:ext cx="963637" cy="11142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租赁公司</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60" name="矩形 59"/>
          <p:cNvSpPr/>
          <p:nvPr/>
        </p:nvSpPr>
        <p:spPr>
          <a:xfrm>
            <a:off x="4154480" y="4484452"/>
            <a:ext cx="1026523" cy="111420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建筑商（工程）</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62" name="矩形 61"/>
          <p:cNvSpPr/>
          <p:nvPr/>
        </p:nvSpPr>
        <p:spPr>
          <a:xfrm>
            <a:off x="2526339" y="3223654"/>
            <a:ext cx="1703348" cy="708750"/>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创始合伙人</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63" name="矩形 62"/>
          <p:cNvSpPr/>
          <p:nvPr/>
        </p:nvSpPr>
        <p:spPr>
          <a:xfrm>
            <a:off x="2387600" y="4461086"/>
            <a:ext cx="1503675" cy="111420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鸿茂科技</a:t>
            </a:r>
            <a:endParaRPr lang="en-US" altLang="zh-CN" sz="2000" dirty="0">
              <a:latin typeface="华文楷体" panose="02010600040101010101" pitchFamily="2" charset="-122"/>
              <a:ea typeface="华文楷体" panose="02010600040101010101" pitchFamily="2" charset="-122"/>
              <a:cs typeface="Liberation Sans" panose="020B0604020202020204" pitchFamily="34" charset="0"/>
            </a:endParaRPr>
          </a:p>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中国电力</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66" name="矩形 65"/>
          <p:cNvSpPr/>
          <p:nvPr/>
        </p:nvSpPr>
        <p:spPr>
          <a:xfrm>
            <a:off x="5580800" y="3221463"/>
            <a:ext cx="1747093" cy="708750"/>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产业合伙人</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cxnSp>
        <p:nvCxnSpPr>
          <p:cNvPr id="3" name="直接箭头连接符 2"/>
          <p:cNvCxnSpPr>
            <a:stCxn id="66" idx="2"/>
            <a:endCxn id="60" idx="0"/>
          </p:cNvCxnSpPr>
          <p:nvPr/>
        </p:nvCxnSpPr>
        <p:spPr>
          <a:xfrm flipH="1">
            <a:off x="4667742" y="3930213"/>
            <a:ext cx="1786605" cy="5542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直接箭头连接符 4"/>
          <p:cNvCxnSpPr>
            <a:stCxn id="66" idx="2"/>
            <a:endCxn id="54" idx="0"/>
          </p:cNvCxnSpPr>
          <p:nvPr/>
        </p:nvCxnSpPr>
        <p:spPr>
          <a:xfrm flipH="1">
            <a:off x="5881656" y="3930213"/>
            <a:ext cx="572691" cy="5308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直接箭头连接符 7"/>
          <p:cNvCxnSpPr>
            <a:stCxn id="66" idx="2"/>
            <a:endCxn id="55" idx="0"/>
          </p:cNvCxnSpPr>
          <p:nvPr/>
        </p:nvCxnSpPr>
        <p:spPr>
          <a:xfrm>
            <a:off x="6454347" y="3930213"/>
            <a:ext cx="601283" cy="5308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接箭头连接符 10"/>
          <p:cNvCxnSpPr>
            <a:stCxn id="66" idx="2"/>
            <a:endCxn id="58" idx="0"/>
          </p:cNvCxnSpPr>
          <p:nvPr/>
        </p:nvCxnSpPr>
        <p:spPr>
          <a:xfrm>
            <a:off x="6454347" y="3930213"/>
            <a:ext cx="1687234" cy="5308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0" name="直接箭头连接符 69"/>
          <p:cNvCxnSpPr>
            <a:stCxn id="62" idx="2"/>
            <a:endCxn id="63" idx="0"/>
          </p:cNvCxnSpPr>
          <p:nvPr/>
        </p:nvCxnSpPr>
        <p:spPr>
          <a:xfrm flipH="1">
            <a:off x="3139438" y="3932404"/>
            <a:ext cx="238575" cy="5286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2" name="矩形 81"/>
          <p:cNvSpPr/>
          <p:nvPr/>
        </p:nvSpPr>
        <p:spPr>
          <a:xfrm>
            <a:off x="8413633" y="3221463"/>
            <a:ext cx="1747093" cy="708750"/>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终端合伙人</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96" name="矩形 95"/>
          <p:cNvSpPr/>
          <p:nvPr/>
        </p:nvSpPr>
        <p:spPr>
          <a:xfrm>
            <a:off x="8910244" y="4484453"/>
            <a:ext cx="1110056" cy="109084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屋顶业主</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cxnSp>
        <p:nvCxnSpPr>
          <p:cNvPr id="98" name="直接箭头连接符 97"/>
          <p:cNvCxnSpPr>
            <a:stCxn id="82" idx="2"/>
            <a:endCxn id="96" idx="0"/>
          </p:cNvCxnSpPr>
          <p:nvPr/>
        </p:nvCxnSpPr>
        <p:spPr>
          <a:xfrm>
            <a:off x="9287180" y="3930213"/>
            <a:ext cx="178092" cy="5542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文本框 26"/>
          <p:cNvSpPr txBox="1"/>
          <p:nvPr/>
        </p:nvSpPr>
        <p:spPr>
          <a:xfrm flipH="1">
            <a:off x="826112" y="258301"/>
            <a:ext cx="8135560"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核心竞争力（四）：</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合伙人模式创造深度价值</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文本框 40"/>
          <p:cNvSpPr txBox="1"/>
          <p:nvPr/>
        </p:nvSpPr>
        <p:spPr>
          <a:xfrm flipH="1">
            <a:off x="826112" y="258301"/>
            <a:ext cx="6088380" cy="52197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核心业务：</a:t>
            </a:r>
            <a:r>
              <a:rPr lang="zh-CN" altLang="en-US" sz="2800" spc="300" dirty="0">
                <a:solidFill>
                  <a:schemeClr val="tx1"/>
                </a:solidFill>
                <a:latin typeface="华文楷体" panose="02010600040101010101" pitchFamily="2" charset="-122"/>
                <a:ea typeface="华文楷体" panose="02010600040101010101" pitchFamily="2" charset="-122"/>
              </a:rPr>
              <a:t>智慧能源五大解决方案</a:t>
            </a:r>
            <a:endParaRPr lang="zh-CN" altLang="en-US" sz="2800" spc="300" dirty="0">
              <a:solidFill>
                <a:schemeClr val="tx1"/>
              </a:solidFill>
              <a:latin typeface="华文楷体" panose="02010600040101010101" pitchFamily="2" charset="-122"/>
              <a:ea typeface="华文楷体" panose="02010600040101010101" pitchFamily="2" charset="-122"/>
            </a:endParaRPr>
          </a:p>
        </p:txBody>
      </p:sp>
      <p:grpSp>
        <p:nvGrpSpPr>
          <p:cNvPr id="4" name="组合 3"/>
          <p:cNvGrpSpPr/>
          <p:nvPr/>
        </p:nvGrpSpPr>
        <p:grpSpPr>
          <a:xfrm>
            <a:off x="4205695" y="1249366"/>
            <a:ext cx="3780794" cy="3766682"/>
            <a:chOff x="4748596" y="2521941"/>
            <a:chExt cx="2694809" cy="2684751"/>
          </a:xfrm>
        </p:grpSpPr>
        <p:sp>
          <p:nvSpPr>
            <p:cNvPr id="5" name="弧形 4"/>
            <p:cNvSpPr/>
            <p:nvPr/>
          </p:nvSpPr>
          <p:spPr>
            <a:xfrm rot="17100000">
              <a:off x="5770377" y="2672474"/>
              <a:ext cx="832677" cy="1161792"/>
            </a:xfrm>
            <a:prstGeom prst="arc">
              <a:avLst>
                <a:gd name="adj1" fmla="val 17539136"/>
                <a:gd name="adj2" fmla="val 1563469"/>
              </a:avLst>
            </a:prstGeom>
            <a:ln>
              <a:solidFill>
                <a:schemeClr val="bg1">
                  <a:lumMod val="50000"/>
                </a:schemeClr>
              </a:solidFill>
              <a:tailEnd type="triangle" w="sm" len="me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6" name="弧形 5"/>
            <p:cNvSpPr/>
            <p:nvPr/>
          </p:nvSpPr>
          <p:spPr>
            <a:xfrm rot="900000">
              <a:off x="6281658" y="3376402"/>
              <a:ext cx="832677" cy="1161792"/>
            </a:xfrm>
            <a:prstGeom prst="arc">
              <a:avLst>
                <a:gd name="adj1" fmla="val 17672926"/>
                <a:gd name="adj2" fmla="val 1563469"/>
              </a:avLst>
            </a:prstGeom>
            <a:ln>
              <a:solidFill>
                <a:schemeClr val="bg1">
                  <a:lumMod val="50000"/>
                </a:schemeClr>
              </a:solidFill>
              <a:tailEnd type="triangle" w="sm" len="me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7" name="弧形 6"/>
            <p:cNvSpPr/>
            <p:nvPr/>
          </p:nvSpPr>
          <p:spPr>
            <a:xfrm rot="6300000">
              <a:off x="5612454" y="3894367"/>
              <a:ext cx="832677" cy="1161792"/>
            </a:xfrm>
            <a:prstGeom prst="arc">
              <a:avLst>
                <a:gd name="adj1" fmla="val 17539136"/>
                <a:gd name="adj2" fmla="val 1563469"/>
              </a:avLst>
            </a:prstGeom>
            <a:ln>
              <a:solidFill>
                <a:schemeClr val="bg1">
                  <a:lumMod val="50000"/>
                </a:schemeClr>
              </a:solidFill>
              <a:tailEnd type="triangle" w="sm" len="me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8" name="弧形 7"/>
            <p:cNvSpPr/>
            <p:nvPr/>
          </p:nvSpPr>
          <p:spPr>
            <a:xfrm rot="11700000">
              <a:off x="5077666" y="3188542"/>
              <a:ext cx="832677" cy="1161792"/>
            </a:xfrm>
            <a:prstGeom prst="arc">
              <a:avLst>
                <a:gd name="adj1" fmla="val 17539136"/>
                <a:gd name="adj2" fmla="val 1563469"/>
              </a:avLst>
            </a:prstGeom>
            <a:ln>
              <a:solidFill>
                <a:schemeClr val="bg1">
                  <a:lumMod val="50000"/>
                </a:schemeClr>
              </a:solidFill>
              <a:tailEnd type="triangle" w="sm" len="med"/>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cs typeface="+mn-ea"/>
                <a:sym typeface="+mn-lt"/>
              </a:endParaRPr>
            </a:p>
          </p:txBody>
        </p:sp>
        <p:sp>
          <p:nvSpPr>
            <p:cNvPr id="9" name="椭圆 8"/>
            <p:cNvSpPr/>
            <p:nvPr/>
          </p:nvSpPr>
          <p:spPr>
            <a:xfrm>
              <a:off x="5462158" y="3230774"/>
              <a:ext cx="1249971" cy="1249971"/>
            </a:xfrm>
            <a:prstGeom prst="ellipse">
              <a:avLst/>
            </a:prstGeom>
            <a:solidFill>
              <a:srgbClr val="45BD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dirty="0">
                  <a:cs typeface="+mn-ea"/>
                  <a:sym typeface="+mn-lt"/>
                </a:rPr>
                <a:t>鸿茂</a:t>
              </a:r>
              <a:endParaRPr lang="zh-CN" altLang="en-US" sz="2800" b="1" dirty="0">
                <a:cs typeface="+mn-ea"/>
                <a:sym typeface="+mn-lt"/>
              </a:endParaRPr>
            </a:p>
            <a:p>
              <a:pPr algn="ctr"/>
              <a:r>
                <a:rPr lang="zh-CN" altLang="en-US" sz="2800" b="1" dirty="0">
                  <a:cs typeface="+mn-ea"/>
                  <a:sym typeface="+mn-lt"/>
                </a:rPr>
                <a:t>科技</a:t>
              </a:r>
              <a:endParaRPr lang="zh-CN" altLang="en-US" sz="2800" b="1" dirty="0">
                <a:cs typeface="+mn-ea"/>
                <a:sym typeface="+mn-lt"/>
              </a:endParaRPr>
            </a:p>
          </p:txBody>
        </p:sp>
        <p:sp>
          <p:nvSpPr>
            <p:cNvPr id="10" name="椭圆 9"/>
            <p:cNvSpPr/>
            <p:nvPr/>
          </p:nvSpPr>
          <p:spPr>
            <a:xfrm>
              <a:off x="4748596" y="2521941"/>
              <a:ext cx="900301" cy="900301"/>
            </a:xfrm>
            <a:prstGeom prst="ellipse">
              <a:avLst/>
            </a:prstGeom>
            <a:solidFill>
              <a:srgbClr val="45BD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1" name="椭圆 10"/>
            <p:cNvSpPr/>
            <p:nvPr/>
          </p:nvSpPr>
          <p:spPr>
            <a:xfrm>
              <a:off x="6543104" y="2521941"/>
              <a:ext cx="900301" cy="900301"/>
            </a:xfrm>
            <a:prstGeom prst="ellipse">
              <a:avLst/>
            </a:prstGeom>
            <a:solidFill>
              <a:srgbClr val="45BD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2" name="椭圆 11"/>
            <p:cNvSpPr/>
            <p:nvPr/>
          </p:nvSpPr>
          <p:spPr>
            <a:xfrm>
              <a:off x="4748596" y="4306391"/>
              <a:ext cx="900301" cy="900301"/>
            </a:xfrm>
            <a:prstGeom prst="ellipse">
              <a:avLst/>
            </a:prstGeom>
            <a:solidFill>
              <a:srgbClr val="45BD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cs typeface="+mn-ea"/>
                <a:sym typeface="+mn-lt"/>
              </a:endParaRPr>
            </a:p>
          </p:txBody>
        </p:sp>
        <p:sp>
          <p:nvSpPr>
            <p:cNvPr id="13" name="椭圆 12"/>
            <p:cNvSpPr/>
            <p:nvPr/>
          </p:nvSpPr>
          <p:spPr>
            <a:xfrm>
              <a:off x="6543104" y="4306391"/>
              <a:ext cx="900301" cy="900301"/>
            </a:xfrm>
            <a:prstGeom prst="ellipse">
              <a:avLst/>
            </a:prstGeom>
            <a:solidFill>
              <a:srgbClr val="45BD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cs typeface="+mn-ea"/>
                <a:sym typeface="+mn-lt"/>
              </a:endParaRPr>
            </a:p>
          </p:txBody>
        </p:sp>
        <p:grpSp>
          <p:nvGrpSpPr>
            <p:cNvPr id="14" name="Group 4"/>
            <p:cNvGrpSpPr>
              <a:grpSpLocks noChangeAspect="1"/>
            </p:cNvGrpSpPr>
            <p:nvPr/>
          </p:nvGrpSpPr>
          <p:grpSpPr bwMode="auto">
            <a:xfrm>
              <a:off x="4980591" y="2822863"/>
              <a:ext cx="438272" cy="298455"/>
              <a:chOff x="3135" y="1799"/>
              <a:chExt cx="326" cy="222"/>
            </a:xfrm>
            <a:solidFill>
              <a:schemeClr val="bg1"/>
            </a:solidFill>
          </p:grpSpPr>
          <p:sp>
            <p:nvSpPr>
              <p:cNvPr id="15" name="Oval 5"/>
              <p:cNvSpPr>
                <a:spLocks noChangeArrowheads="1"/>
              </p:cNvSpPr>
              <p:nvPr/>
            </p:nvSpPr>
            <p:spPr bwMode="auto">
              <a:xfrm>
                <a:off x="3228" y="1974"/>
                <a:ext cx="47" cy="4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cs typeface="+mn-ea"/>
                  <a:sym typeface="+mn-lt"/>
                </a:endParaRPr>
              </a:p>
            </p:txBody>
          </p:sp>
          <p:sp>
            <p:nvSpPr>
              <p:cNvPr id="16" name="Oval 6"/>
              <p:cNvSpPr>
                <a:spLocks noChangeArrowheads="1"/>
              </p:cNvSpPr>
              <p:nvPr/>
            </p:nvSpPr>
            <p:spPr bwMode="auto">
              <a:xfrm>
                <a:off x="3356" y="1974"/>
                <a:ext cx="47" cy="4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cs typeface="+mn-ea"/>
                  <a:sym typeface="+mn-lt"/>
                </a:endParaRPr>
              </a:p>
            </p:txBody>
          </p:sp>
          <p:sp>
            <p:nvSpPr>
              <p:cNvPr id="17" name="Freeform 7"/>
              <p:cNvSpPr>
                <a:spLocks noEditPoints="1"/>
              </p:cNvSpPr>
              <p:nvPr/>
            </p:nvSpPr>
            <p:spPr bwMode="auto">
              <a:xfrm>
                <a:off x="3135" y="1799"/>
                <a:ext cx="326" cy="152"/>
              </a:xfrm>
              <a:custGeom>
                <a:avLst/>
                <a:gdLst>
                  <a:gd name="T0" fmla="*/ 9 w 168"/>
                  <a:gd name="T1" fmla="*/ 0 h 78"/>
                  <a:gd name="T2" fmla="*/ 14 w 168"/>
                  <a:gd name="T3" fmla="*/ 18 h 78"/>
                  <a:gd name="T4" fmla="*/ 168 w 168"/>
                  <a:gd name="T5" fmla="*/ 18 h 78"/>
                  <a:gd name="T6" fmla="*/ 39 w 168"/>
                  <a:gd name="T7" fmla="*/ 30 h 78"/>
                  <a:gd name="T8" fmla="*/ 42 w 168"/>
                  <a:gd name="T9" fmla="*/ 33 h 78"/>
                  <a:gd name="T10" fmla="*/ 108 w 168"/>
                  <a:gd name="T11" fmla="*/ 45 h 78"/>
                  <a:gd name="T12" fmla="*/ 102 w 168"/>
                  <a:gd name="T13" fmla="*/ 27 h 78"/>
                  <a:gd name="T14" fmla="*/ 99 w 168"/>
                  <a:gd name="T15" fmla="*/ 30 h 78"/>
                  <a:gd name="T16" fmla="*/ 99 w 168"/>
                  <a:gd name="T17" fmla="*/ 42 h 78"/>
                  <a:gd name="T18" fmla="*/ 96 w 168"/>
                  <a:gd name="T19" fmla="*/ 39 h 78"/>
                  <a:gd name="T20" fmla="*/ 78 w 168"/>
                  <a:gd name="T21" fmla="*/ 33 h 78"/>
                  <a:gd name="T22" fmla="*/ 66 w 168"/>
                  <a:gd name="T23" fmla="*/ 27 h 78"/>
                  <a:gd name="T24" fmla="*/ 63 w 168"/>
                  <a:gd name="T25" fmla="*/ 30 h 78"/>
                  <a:gd name="T26" fmla="*/ 57 w 168"/>
                  <a:gd name="T27" fmla="*/ 30 h 78"/>
                  <a:gd name="T28" fmla="*/ 54 w 168"/>
                  <a:gd name="T29" fmla="*/ 27 h 78"/>
                  <a:gd name="T30" fmla="*/ 48 w 168"/>
                  <a:gd name="T31" fmla="*/ 39 h 78"/>
                  <a:gd name="T32" fmla="*/ 54 w 168"/>
                  <a:gd name="T33" fmla="*/ 57 h 78"/>
                  <a:gd name="T34" fmla="*/ 57 w 168"/>
                  <a:gd name="T35" fmla="*/ 54 h 78"/>
                  <a:gd name="T36" fmla="*/ 63 w 168"/>
                  <a:gd name="T37" fmla="*/ 42 h 78"/>
                  <a:gd name="T38" fmla="*/ 60 w 168"/>
                  <a:gd name="T39" fmla="*/ 39 h 78"/>
                  <a:gd name="T40" fmla="*/ 60 w 168"/>
                  <a:gd name="T41" fmla="*/ 63 h 78"/>
                  <a:gd name="T42" fmla="*/ 66 w 168"/>
                  <a:gd name="T43" fmla="*/ 57 h 78"/>
                  <a:gd name="T44" fmla="*/ 69 w 168"/>
                  <a:gd name="T45" fmla="*/ 54 h 78"/>
                  <a:gd name="T46" fmla="*/ 75 w 168"/>
                  <a:gd name="T47" fmla="*/ 42 h 78"/>
                  <a:gd name="T48" fmla="*/ 72 w 168"/>
                  <a:gd name="T49" fmla="*/ 39 h 78"/>
                  <a:gd name="T50" fmla="*/ 72 w 168"/>
                  <a:gd name="T51" fmla="*/ 63 h 78"/>
                  <a:gd name="T52" fmla="*/ 78 w 168"/>
                  <a:gd name="T53" fmla="*/ 57 h 78"/>
                  <a:gd name="T54" fmla="*/ 81 w 168"/>
                  <a:gd name="T55" fmla="*/ 54 h 78"/>
                  <a:gd name="T56" fmla="*/ 87 w 168"/>
                  <a:gd name="T57" fmla="*/ 42 h 78"/>
                  <a:gd name="T58" fmla="*/ 84 w 168"/>
                  <a:gd name="T59" fmla="*/ 39 h 78"/>
                  <a:gd name="T60" fmla="*/ 84 w 168"/>
                  <a:gd name="T61" fmla="*/ 63 h 78"/>
                  <a:gd name="T62" fmla="*/ 90 w 168"/>
                  <a:gd name="T63" fmla="*/ 57 h 78"/>
                  <a:gd name="T64" fmla="*/ 93 w 168"/>
                  <a:gd name="T65" fmla="*/ 54 h 78"/>
                  <a:gd name="T66" fmla="*/ 87 w 168"/>
                  <a:gd name="T67" fmla="*/ 30 h 78"/>
                  <a:gd name="T68" fmla="*/ 90 w 168"/>
                  <a:gd name="T69" fmla="*/ 33 h 78"/>
                  <a:gd name="T70" fmla="*/ 96 w 168"/>
                  <a:gd name="T71" fmla="*/ 63 h 78"/>
                  <a:gd name="T72" fmla="*/ 102 w 168"/>
                  <a:gd name="T73" fmla="*/ 57 h 78"/>
                  <a:gd name="T74" fmla="*/ 105 w 168"/>
                  <a:gd name="T75" fmla="*/ 54 h 78"/>
                  <a:gd name="T76" fmla="*/ 105 w 168"/>
                  <a:gd name="T77" fmla="*/ 66 h 78"/>
                  <a:gd name="T78" fmla="*/ 108 w 168"/>
                  <a:gd name="T79" fmla="*/ 69 h 78"/>
                  <a:gd name="T80" fmla="*/ 114 w 168"/>
                  <a:gd name="T81" fmla="*/ 51 h 78"/>
                  <a:gd name="T82" fmla="*/ 114 w 168"/>
                  <a:gd name="T83" fmla="*/ 33 h 78"/>
                  <a:gd name="T84" fmla="*/ 117 w 168"/>
                  <a:gd name="T85" fmla="*/ 30 h 78"/>
                  <a:gd name="T86" fmla="*/ 123 w 168"/>
                  <a:gd name="T87" fmla="*/ 42 h 78"/>
                  <a:gd name="T88" fmla="*/ 120 w 168"/>
                  <a:gd name="T89" fmla="*/ 39 h 78"/>
                  <a:gd name="T90" fmla="*/ 120 w 168"/>
                  <a:gd name="T91" fmla="*/ 63 h 78"/>
                  <a:gd name="T92" fmla="*/ 126 w 168"/>
                  <a:gd name="T93" fmla="*/ 57 h 78"/>
                  <a:gd name="T94" fmla="*/ 129 w 168"/>
                  <a:gd name="T95" fmla="*/ 54 h 78"/>
                  <a:gd name="T96" fmla="*/ 123 w 168"/>
                  <a:gd name="T97" fmla="*/ 30 h 78"/>
                  <a:gd name="T98" fmla="*/ 126 w 168"/>
                  <a:gd name="T99" fmla="*/ 33 h 78"/>
                  <a:gd name="T100" fmla="*/ 132 w 168"/>
                  <a:gd name="T101" fmla="*/ 63 h 78"/>
                  <a:gd name="T102" fmla="*/ 132 w 168"/>
                  <a:gd name="T103" fmla="*/ 45 h 78"/>
                  <a:gd name="T104" fmla="*/ 135 w 168"/>
                  <a:gd name="T105" fmla="*/ 42 h 78"/>
                  <a:gd name="T106" fmla="*/ 135 w 168"/>
                  <a:gd name="T107" fmla="*/ 54 h 78"/>
                  <a:gd name="T108" fmla="*/ 138 w 168"/>
                  <a:gd name="T109" fmla="*/ 57 h 78"/>
                  <a:gd name="T110" fmla="*/ 138 w 168"/>
                  <a:gd name="T111" fmla="*/ 27 h 78"/>
                  <a:gd name="T112" fmla="*/ 144 w 168"/>
                  <a:gd name="T113" fmla="*/ 45 h 78"/>
                  <a:gd name="T114" fmla="*/ 147 w 168"/>
                  <a:gd name="T115" fmla="*/ 42 h 78"/>
                  <a:gd name="T116" fmla="*/ 147 w 168"/>
                  <a:gd name="T117" fmla="*/ 30 h 78"/>
                  <a:gd name="T118" fmla="*/ 150 w 168"/>
                  <a:gd name="T119"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8" h="78">
                    <a:moveTo>
                      <a:pt x="33" y="18"/>
                    </a:moveTo>
                    <a:cubicBezTo>
                      <a:pt x="21" y="0"/>
                      <a:pt x="21" y="0"/>
                      <a:pt x="21" y="0"/>
                    </a:cubicBezTo>
                    <a:cubicBezTo>
                      <a:pt x="9" y="0"/>
                      <a:pt x="9" y="0"/>
                      <a:pt x="9" y="0"/>
                    </a:cubicBezTo>
                    <a:cubicBezTo>
                      <a:pt x="4" y="0"/>
                      <a:pt x="0" y="4"/>
                      <a:pt x="0" y="9"/>
                    </a:cubicBezTo>
                    <a:cubicBezTo>
                      <a:pt x="0" y="14"/>
                      <a:pt x="4" y="18"/>
                      <a:pt x="9" y="18"/>
                    </a:cubicBezTo>
                    <a:cubicBezTo>
                      <a:pt x="14" y="18"/>
                      <a:pt x="14" y="18"/>
                      <a:pt x="14" y="18"/>
                    </a:cubicBezTo>
                    <a:cubicBezTo>
                      <a:pt x="45" y="78"/>
                      <a:pt x="45" y="78"/>
                      <a:pt x="45" y="78"/>
                    </a:cubicBezTo>
                    <a:cubicBezTo>
                      <a:pt x="148" y="78"/>
                      <a:pt x="148" y="78"/>
                      <a:pt x="148" y="78"/>
                    </a:cubicBezTo>
                    <a:cubicBezTo>
                      <a:pt x="168" y="18"/>
                      <a:pt x="168" y="18"/>
                      <a:pt x="168" y="18"/>
                    </a:cubicBezTo>
                    <a:lnTo>
                      <a:pt x="33" y="18"/>
                    </a:lnTo>
                    <a:close/>
                    <a:moveTo>
                      <a:pt x="42" y="33"/>
                    </a:moveTo>
                    <a:cubicBezTo>
                      <a:pt x="40" y="33"/>
                      <a:pt x="39" y="32"/>
                      <a:pt x="39" y="30"/>
                    </a:cubicBezTo>
                    <a:cubicBezTo>
                      <a:pt x="39" y="28"/>
                      <a:pt x="40" y="27"/>
                      <a:pt x="42" y="27"/>
                    </a:cubicBezTo>
                    <a:cubicBezTo>
                      <a:pt x="44" y="27"/>
                      <a:pt x="45" y="28"/>
                      <a:pt x="45" y="30"/>
                    </a:cubicBezTo>
                    <a:cubicBezTo>
                      <a:pt x="45" y="32"/>
                      <a:pt x="44" y="33"/>
                      <a:pt x="42" y="33"/>
                    </a:cubicBezTo>
                    <a:moveTo>
                      <a:pt x="108" y="39"/>
                    </a:moveTo>
                    <a:cubicBezTo>
                      <a:pt x="110" y="39"/>
                      <a:pt x="111" y="40"/>
                      <a:pt x="111" y="42"/>
                    </a:cubicBezTo>
                    <a:cubicBezTo>
                      <a:pt x="111" y="44"/>
                      <a:pt x="110" y="45"/>
                      <a:pt x="108" y="45"/>
                    </a:cubicBezTo>
                    <a:cubicBezTo>
                      <a:pt x="106" y="45"/>
                      <a:pt x="105" y="44"/>
                      <a:pt x="105" y="42"/>
                    </a:cubicBezTo>
                    <a:cubicBezTo>
                      <a:pt x="105" y="40"/>
                      <a:pt x="106" y="39"/>
                      <a:pt x="108" y="39"/>
                    </a:cubicBezTo>
                    <a:moveTo>
                      <a:pt x="102" y="27"/>
                    </a:moveTo>
                    <a:cubicBezTo>
                      <a:pt x="104" y="27"/>
                      <a:pt x="105" y="28"/>
                      <a:pt x="105" y="30"/>
                    </a:cubicBezTo>
                    <a:cubicBezTo>
                      <a:pt x="105" y="32"/>
                      <a:pt x="104" y="33"/>
                      <a:pt x="102" y="33"/>
                    </a:cubicBezTo>
                    <a:cubicBezTo>
                      <a:pt x="100" y="33"/>
                      <a:pt x="99" y="32"/>
                      <a:pt x="99" y="30"/>
                    </a:cubicBezTo>
                    <a:cubicBezTo>
                      <a:pt x="99" y="28"/>
                      <a:pt x="100" y="27"/>
                      <a:pt x="102" y="27"/>
                    </a:cubicBezTo>
                    <a:moveTo>
                      <a:pt x="96" y="39"/>
                    </a:moveTo>
                    <a:cubicBezTo>
                      <a:pt x="98" y="39"/>
                      <a:pt x="99" y="40"/>
                      <a:pt x="99" y="42"/>
                    </a:cubicBezTo>
                    <a:cubicBezTo>
                      <a:pt x="99" y="44"/>
                      <a:pt x="98" y="45"/>
                      <a:pt x="96" y="45"/>
                    </a:cubicBezTo>
                    <a:cubicBezTo>
                      <a:pt x="94" y="45"/>
                      <a:pt x="93" y="44"/>
                      <a:pt x="93" y="42"/>
                    </a:cubicBezTo>
                    <a:cubicBezTo>
                      <a:pt x="93" y="40"/>
                      <a:pt x="94" y="39"/>
                      <a:pt x="96" y="39"/>
                    </a:cubicBezTo>
                    <a:moveTo>
                      <a:pt x="78" y="27"/>
                    </a:moveTo>
                    <a:cubicBezTo>
                      <a:pt x="80" y="27"/>
                      <a:pt x="81" y="28"/>
                      <a:pt x="81" y="30"/>
                    </a:cubicBezTo>
                    <a:cubicBezTo>
                      <a:pt x="81" y="32"/>
                      <a:pt x="80" y="33"/>
                      <a:pt x="78" y="33"/>
                    </a:cubicBezTo>
                    <a:cubicBezTo>
                      <a:pt x="76" y="33"/>
                      <a:pt x="75" y="32"/>
                      <a:pt x="75" y="30"/>
                    </a:cubicBezTo>
                    <a:cubicBezTo>
                      <a:pt x="75" y="28"/>
                      <a:pt x="76" y="27"/>
                      <a:pt x="78" y="27"/>
                    </a:cubicBezTo>
                    <a:moveTo>
                      <a:pt x="66" y="27"/>
                    </a:moveTo>
                    <a:cubicBezTo>
                      <a:pt x="68" y="27"/>
                      <a:pt x="69" y="28"/>
                      <a:pt x="69" y="30"/>
                    </a:cubicBezTo>
                    <a:cubicBezTo>
                      <a:pt x="69" y="32"/>
                      <a:pt x="68" y="33"/>
                      <a:pt x="66" y="33"/>
                    </a:cubicBezTo>
                    <a:cubicBezTo>
                      <a:pt x="64" y="33"/>
                      <a:pt x="63" y="32"/>
                      <a:pt x="63" y="30"/>
                    </a:cubicBezTo>
                    <a:cubicBezTo>
                      <a:pt x="63" y="28"/>
                      <a:pt x="64" y="27"/>
                      <a:pt x="66" y="27"/>
                    </a:cubicBezTo>
                    <a:moveTo>
                      <a:pt x="54" y="27"/>
                    </a:moveTo>
                    <a:cubicBezTo>
                      <a:pt x="56" y="27"/>
                      <a:pt x="57" y="28"/>
                      <a:pt x="57" y="30"/>
                    </a:cubicBezTo>
                    <a:cubicBezTo>
                      <a:pt x="57" y="32"/>
                      <a:pt x="56" y="33"/>
                      <a:pt x="54" y="33"/>
                    </a:cubicBezTo>
                    <a:cubicBezTo>
                      <a:pt x="52" y="33"/>
                      <a:pt x="51" y="32"/>
                      <a:pt x="51" y="30"/>
                    </a:cubicBezTo>
                    <a:cubicBezTo>
                      <a:pt x="51" y="28"/>
                      <a:pt x="52" y="27"/>
                      <a:pt x="54" y="27"/>
                    </a:cubicBezTo>
                    <a:moveTo>
                      <a:pt x="48" y="45"/>
                    </a:moveTo>
                    <a:cubicBezTo>
                      <a:pt x="46" y="45"/>
                      <a:pt x="45" y="44"/>
                      <a:pt x="45" y="42"/>
                    </a:cubicBezTo>
                    <a:cubicBezTo>
                      <a:pt x="45" y="40"/>
                      <a:pt x="46" y="39"/>
                      <a:pt x="48" y="39"/>
                    </a:cubicBezTo>
                    <a:cubicBezTo>
                      <a:pt x="50" y="39"/>
                      <a:pt x="51" y="40"/>
                      <a:pt x="51" y="42"/>
                    </a:cubicBezTo>
                    <a:cubicBezTo>
                      <a:pt x="51" y="44"/>
                      <a:pt x="50" y="45"/>
                      <a:pt x="48" y="45"/>
                    </a:cubicBezTo>
                    <a:moveTo>
                      <a:pt x="54" y="57"/>
                    </a:moveTo>
                    <a:cubicBezTo>
                      <a:pt x="52" y="57"/>
                      <a:pt x="51" y="56"/>
                      <a:pt x="51" y="54"/>
                    </a:cubicBezTo>
                    <a:cubicBezTo>
                      <a:pt x="51" y="52"/>
                      <a:pt x="52" y="51"/>
                      <a:pt x="54" y="51"/>
                    </a:cubicBezTo>
                    <a:cubicBezTo>
                      <a:pt x="56" y="51"/>
                      <a:pt x="57" y="52"/>
                      <a:pt x="57" y="54"/>
                    </a:cubicBezTo>
                    <a:cubicBezTo>
                      <a:pt x="57" y="56"/>
                      <a:pt x="56" y="57"/>
                      <a:pt x="54" y="57"/>
                    </a:cubicBezTo>
                    <a:moveTo>
                      <a:pt x="60" y="39"/>
                    </a:moveTo>
                    <a:cubicBezTo>
                      <a:pt x="62" y="39"/>
                      <a:pt x="63" y="40"/>
                      <a:pt x="63" y="42"/>
                    </a:cubicBezTo>
                    <a:cubicBezTo>
                      <a:pt x="63" y="44"/>
                      <a:pt x="62" y="45"/>
                      <a:pt x="60" y="45"/>
                    </a:cubicBezTo>
                    <a:cubicBezTo>
                      <a:pt x="58" y="45"/>
                      <a:pt x="57" y="44"/>
                      <a:pt x="57" y="42"/>
                    </a:cubicBezTo>
                    <a:cubicBezTo>
                      <a:pt x="57" y="40"/>
                      <a:pt x="58" y="39"/>
                      <a:pt x="60" y="39"/>
                    </a:cubicBezTo>
                    <a:moveTo>
                      <a:pt x="60" y="69"/>
                    </a:moveTo>
                    <a:cubicBezTo>
                      <a:pt x="58" y="69"/>
                      <a:pt x="57" y="68"/>
                      <a:pt x="57" y="66"/>
                    </a:cubicBezTo>
                    <a:cubicBezTo>
                      <a:pt x="57" y="64"/>
                      <a:pt x="58" y="63"/>
                      <a:pt x="60" y="63"/>
                    </a:cubicBezTo>
                    <a:cubicBezTo>
                      <a:pt x="62" y="63"/>
                      <a:pt x="63" y="64"/>
                      <a:pt x="63" y="66"/>
                    </a:cubicBezTo>
                    <a:cubicBezTo>
                      <a:pt x="63" y="68"/>
                      <a:pt x="62" y="69"/>
                      <a:pt x="60" y="69"/>
                    </a:cubicBezTo>
                    <a:moveTo>
                      <a:pt x="66" y="57"/>
                    </a:moveTo>
                    <a:cubicBezTo>
                      <a:pt x="64" y="57"/>
                      <a:pt x="63" y="56"/>
                      <a:pt x="63" y="54"/>
                    </a:cubicBezTo>
                    <a:cubicBezTo>
                      <a:pt x="63" y="52"/>
                      <a:pt x="64" y="51"/>
                      <a:pt x="66" y="51"/>
                    </a:cubicBezTo>
                    <a:cubicBezTo>
                      <a:pt x="68" y="51"/>
                      <a:pt x="69" y="52"/>
                      <a:pt x="69" y="54"/>
                    </a:cubicBezTo>
                    <a:cubicBezTo>
                      <a:pt x="69" y="56"/>
                      <a:pt x="68" y="57"/>
                      <a:pt x="66" y="57"/>
                    </a:cubicBezTo>
                    <a:moveTo>
                      <a:pt x="72" y="39"/>
                    </a:moveTo>
                    <a:cubicBezTo>
                      <a:pt x="74" y="39"/>
                      <a:pt x="75" y="40"/>
                      <a:pt x="75" y="42"/>
                    </a:cubicBezTo>
                    <a:cubicBezTo>
                      <a:pt x="75" y="44"/>
                      <a:pt x="74" y="45"/>
                      <a:pt x="72" y="45"/>
                    </a:cubicBezTo>
                    <a:cubicBezTo>
                      <a:pt x="70" y="45"/>
                      <a:pt x="69" y="44"/>
                      <a:pt x="69" y="42"/>
                    </a:cubicBezTo>
                    <a:cubicBezTo>
                      <a:pt x="69" y="40"/>
                      <a:pt x="70" y="39"/>
                      <a:pt x="72" y="39"/>
                    </a:cubicBezTo>
                    <a:moveTo>
                      <a:pt x="72" y="69"/>
                    </a:moveTo>
                    <a:cubicBezTo>
                      <a:pt x="70" y="69"/>
                      <a:pt x="69" y="68"/>
                      <a:pt x="69" y="66"/>
                    </a:cubicBezTo>
                    <a:cubicBezTo>
                      <a:pt x="69" y="64"/>
                      <a:pt x="70" y="63"/>
                      <a:pt x="72" y="63"/>
                    </a:cubicBezTo>
                    <a:cubicBezTo>
                      <a:pt x="74" y="63"/>
                      <a:pt x="75" y="64"/>
                      <a:pt x="75" y="66"/>
                    </a:cubicBezTo>
                    <a:cubicBezTo>
                      <a:pt x="75" y="68"/>
                      <a:pt x="74" y="69"/>
                      <a:pt x="72" y="69"/>
                    </a:cubicBezTo>
                    <a:moveTo>
                      <a:pt x="78" y="57"/>
                    </a:moveTo>
                    <a:cubicBezTo>
                      <a:pt x="76" y="57"/>
                      <a:pt x="75" y="56"/>
                      <a:pt x="75" y="54"/>
                    </a:cubicBezTo>
                    <a:cubicBezTo>
                      <a:pt x="75" y="52"/>
                      <a:pt x="76" y="51"/>
                      <a:pt x="78" y="51"/>
                    </a:cubicBezTo>
                    <a:cubicBezTo>
                      <a:pt x="80" y="51"/>
                      <a:pt x="81" y="52"/>
                      <a:pt x="81" y="54"/>
                    </a:cubicBezTo>
                    <a:cubicBezTo>
                      <a:pt x="81" y="56"/>
                      <a:pt x="80" y="57"/>
                      <a:pt x="78" y="57"/>
                    </a:cubicBezTo>
                    <a:moveTo>
                      <a:pt x="84" y="39"/>
                    </a:moveTo>
                    <a:cubicBezTo>
                      <a:pt x="86" y="39"/>
                      <a:pt x="87" y="40"/>
                      <a:pt x="87" y="42"/>
                    </a:cubicBezTo>
                    <a:cubicBezTo>
                      <a:pt x="87" y="44"/>
                      <a:pt x="86" y="45"/>
                      <a:pt x="84" y="45"/>
                    </a:cubicBezTo>
                    <a:cubicBezTo>
                      <a:pt x="82" y="45"/>
                      <a:pt x="81" y="44"/>
                      <a:pt x="81" y="42"/>
                    </a:cubicBezTo>
                    <a:cubicBezTo>
                      <a:pt x="81" y="40"/>
                      <a:pt x="82" y="39"/>
                      <a:pt x="84" y="39"/>
                    </a:cubicBezTo>
                    <a:moveTo>
                      <a:pt x="84" y="69"/>
                    </a:moveTo>
                    <a:cubicBezTo>
                      <a:pt x="82" y="69"/>
                      <a:pt x="81" y="68"/>
                      <a:pt x="81" y="66"/>
                    </a:cubicBezTo>
                    <a:cubicBezTo>
                      <a:pt x="81" y="64"/>
                      <a:pt x="82" y="63"/>
                      <a:pt x="84" y="63"/>
                    </a:cubicBezTo>
                    <a:cubicBezTo>
                      <a:pt x="86" y="63"/>
                      <a:pt x="87" y="64"/>
                      <a:pt x="87" y="66"/>
                    </a:cubicBezTo>
                    <a:cubicBezTo>
                      <a:pt x="87" y="68"/>
                      <a:pt x="86" y="69"/>
                      <a:pt x="84" y="69"/>
                    </a:cubicBezTo>
                    <a:moveTo>
                      <a:pt x="90" y="57"/>
                    </a:moveTo>
                    <a:cubicBezTo>
                      <a:pt x="88" y="57"/>
                      <a:pt x="87" y="56"/>
                      <a:pt x="87" y="54"/>
                    </a:cubicBezTo>
                    <a:cubicBezTo>
                      <a:pt x="87" y="52"/>
                      <a:pt x="88" y="51"/>
                      <a:pt x="90" y="51"/>
                    </a:cubicBezTo>
                    <a:cubicBezTo>
                      <a:pt x="92" y="51"/>
                      <a:pt x="93" y="52"/>
                      <a:pt x="93" y="54"/>
                    </a:cubicBezTo>
                    <a:cubicBezTo>
                      <a:pt x="93" y="56"/>
                      <a:pt x="92" y="57"/>
                      <a:pt x="90" y="57"/>
                    </a:cubicBezTo>
                    <a:moveTo>
                      <a:pt x="90" y="33"/>
                    </a:moveTo>
                    <a:cubicBezTo>
                      <a:pt x="88" y="33"/>
                      <a:pt x="87" y="32"/>
                      <a:pt x="87" y="30"/>
                    </a:cubicBezTo>
                    <a:cubicBezTo>
                      <a:pt x="87" y="28"/>
                      <a:pt x="88" y="27"/>
                      <a:pt x="90" y="27"/>
                    </a:cubicBezTo>
                    <a:cubicBezTo>
                      <a:pt x="92" y="27"/>
                      <a:pt x="93" y="28"/>
                      <a:pt x="93" y="30"/>
                    </a:cubicBezTo>
                    <a:cubicBezTo>
                      <a:pt x="93" y="32"/>
                      <a:pt x="92" y="33"/>
                      <a:pt x="90" y="33"/>
                    </a:cubicBezTo>
                    <a:moveTo>
                      <a:pt x="96" y="69"/>
                    </a:moveTo>
                    <a:cubicBezTo>
                      <a:pt x="94" y="69"/>
                      <a:pt x="93" y="68"/>
                      <a:pt x="93" y="66"/>
                    </a:cubicBezTo>
                    <a:cubicBezTo>
                      <a:pt x="93" y="64"/>
                      <a:pt x="94" y="63"/>
                      <a:pt x="96" y="63"/>
                    </a:cubicBezTo>
                    <a:cubicBezTo>
                      <a:pt x="98" y="63"/>
                      <a:pt x="99" y="64"/>
                      <a:pt x="99" y="66"/>
                    </a:cubicBezTo>
                    <a:cubicBezTo>
                      <a:pt x="99" y="68"/>
                      <a:pt x="98" y="69"/>
                      <a:pt x="96" y="69"/>
                    </a:cubicBezTo>
                    <a:moveTo>
                      <a:pt x="102" y="57"/>
                    </a:moveTo>
                    <a:cubicBezTo>
                      <a:pt x="100" y="57"/>
                      <a:pt x="99" y="56"/>
                      <a:pt x="99" y="54"/>
                    </a:cubicBezTo>
                    <a:cubicBezTo>
                      <a:pt x="99" y="52"/>
                      <a:pt x="100" y="51"/>
                      <a:pt x="102" y="51"/>
                    </a:cubicBezTo>
                    <a:cubicBezTo>
                      <a:pt x="104" y="51"/>
                      <a:pt x="105" y="52"/>
                      <a:pt x="105" y="54"/>
                    </a:cubicBezTo>
                    <a:cubicBezTo>
                      <a:pt x="105" y="56"/>
                      <a:pt x="104" y="57"/>
                      <a:pt x="102" y="57"/>
                    </a:cubicBezTo>
                    <a:moveTo>
                      <a:pt x="108" y="69"/>
                    </a:moveTo>
                    <a:cubicBezTo>
                      <a:pt x="106" y="69"/>
                      <a:pt x="105" y="68"/>
                      <a:pt x="105" y="66"/>
                    </a:cubicBezTo>
                    <a:cubicBezTo>
                      <a:pt x="105" y="64"/>
                      <a:pt x="106" y="63"/>
                      <a:pt x="108" y="63"/>
                    </a:cubicBezTo>
                    <a:cubicBezTo>
                      <a:pt x="110" y="63"/>
                      <a:pt x="111" y="64"/>
                      <a:pt x="111" y="66"/>
                    </a:cubicBezTo>
                    <a:cubicBezTo>
                      <a:pt x="111" y="68"/>
                      <a:pt x="110" y="69"/>
                      <a:pt x="108" y="69"/>
                    </a:cubicBezTo>
                    <a:moveTo>
                      <a:pt x="114" y="57"/>
                    </a:moveTo>
                    <a:cubicBezTo>
                      <a:pt x="112" y="57"/>
                      <a:pt x="111" y="56"/>
                      <a:pt x="111" y="54"/>
                    </a:cubicBezTo>
                    <a:cubicBezTo>
                      <a:pt x="111" y="52"/>
                      <a:pt x="112" y="51"/>
                      <a:pt x="114" y="51"/>
                    </a:cubicBezTo>
                    <a:cubicBezTo>
                      <a:pt x="116" y="51"/>
                      <a:pt x="117" y="52"/>
                      <a:pt x="117" y="54"/>
                    </a:cubicBezTo>
                    <a:cubicBezTo>
                      <a:pt x="117" y="56"/>
                      <a:pt x="116" y="57"/>
                      <a:pt x="114" y="57"/>
                    </a:cubicBezTo>
                    <a:moveTo>
                      <a:pt x="114" y="33"/>
                    </a:moveTo>
                    <a:cubicBezTo>
                      <a:pt x="112" y="33"/>
                      <a:pt x="111" y="32"/>
                      <a:pt x="111" y="30"/>
                    </a:cubicBezTo>
                    <a:cubicBezTo>
                      <a:pt x="111" y="28"/>
                      <a:pt x="112" y="27"/>
                      <a:pt x="114" y="27"/>
                    </a:cubicBezTo>
                    <a:cubicBezTo>
                      <a:pt x="116" y="27"/>
                      <a:pt x="117" y="28"/>
                      <a:pt x="117" y="30"/>
                    </a:cubicBezTo>
                    <a:cubicBezTo>
                      <a:pt x="117" y="32"/>
                      <a:pt x="116" y="33"/>
                      <a:pt x="114" y="33"/>
                    </a:cubicBezTo>
                    <a:moveTo>
                      <a:pt x="120" y="39"/>
                    </a:moveTo>
                    <a:cubicBezTo>
                      <a:pt x="122" y="39"/>
                      <a:pt x="123" y="40"/>
                      <a:pt x="123" y="42"/>
                    </a:cubicBezTo>
                    <a:cubicBezTo>
                      <a:pt x="123" y="44"/>
                      <a:pt x="122" y="45"/>
                      <a:pt x="120" y="45"/>
                    </a:cubicBezTo>
                    <a:cubicBezTo>
                      <a:pt x="118" y="45"/>
                      <a:pt x="117" y="44"/>
                      <a:pt x="117" y="42"/>
                    </a:cubicBezTo>
                    <a:cubicBezTo>
                      <a:pt x="117" y="40"/>
                      <a:pt x="118" y="39"/>
                      <a:pt x="120" y="39"/>
                    </a:cubicBezTo>
                    <a:moveTo>
                      <a:pt x="120" y="69"/>
                    </a:moveTo>
                    <a:cubicBezTo>
                      <a:pt x="118" y="69"/>
                      <a:pt x="117" y="68"/>
                      <a:pt x="117" y="66"/>
                    </a:cubicBezTo>
                    <a:cubicBezTo>
                      <a:pt x="117" y="64"/>
                      <a:pt x="118" y="63"/>
                      <a:pt x="120" y="63"/>
                    </a:cubicBezTo>
                    <a:cubicBezTo>
                      <a:pt x="122" y="63"/>
                      <a:pt x="123" y="64"/>
                      <a:pt x="123" y="66"/>
                    </a:cubicBezTo>
                    <a:cubicBezTo>
                      <a:pt x="123" y="68"/>
                      <a:pt x="122" y="69"/>
                      <a:pt x="120" y="69"/>
                    </a:cubicBezTo>
                    <a:moveTo>
                      <a:pt x="126" y="57"/>
                    </a:moveTo>
                    <a:cubicBezTo>
                      <a:pt x="124" y="57"/>
                      <a:pt x="123" y="56"/>
                      <a:pt x="123" y="54"/>
                    </a:cubicBezTo>
                    <a:cubicBezTo>
                      <a:pt x="123" y="52"/>
                      <a:pt x="124" y="51"/>
                      <a:pt x="126" y="51"/>
                    </a:cubicBezTo>
                    <a:cubicBezTo>
                      <a:pt x="128" y="51"/>
                      <a:pt x="129" y="52"/>
                      <a:pt x="129" y="54"/>
                    </a:cubicBezTo>
                    <a:cubicBezTo>
                      <a:pt x="129" y="56"/>
                      <a:pt x="128" y="57"/>
                      <a:pt x="126" y="57"/>
                    </a:cubicBezTo>
                    <a:moveTo>
                      <a:pt x="126" y="33"/>
                    </a:moveTo>
                    <a:cubicBezTo>
                      <a:pt x="124" y="33"/>
                      <a:pt x="123" y="32"/>
                      <a:pt x="123" y="30"/>
                    </a:cubicBezTo>
                    <a:cubicBezTo>
                      <a:pt x="123" y="28"/>
                      <a:pt x="124" y="27"/>
                      <a:pt x="126" y="27"/>
                    </a:cubicBezTo>
                    <a:cubicBezTo>
                      <a:pt x="128" y="27"/>
                      <a:pt x="129" y="28"/>
                      <a:pt x="129" y="30"/>
                    </a:cubicBezTo>
                    <a:cubicBezTo>
                      <a:pt x="129" y="32"/>
                      <a:pt x="128" y="33"/>
                      <a:pt x="126" y="33"/>
                    </a:cubicBezTo>
                    <a:moveTo>
                      <a:pt x="132" y="69"/>
                    </a:moveTo>
                    <a:cubicBezTo>
                      <a:pt x="130" y="69"/>
                      <a:pt x="129" y="68"/>
                      <a:pt x="129" y="66"/>
                    </a:cubicBezTo>
                    <a:cubicBezTo>
                      <a:pt x="129" y="64"/>
                      <a:pt x="130" y="63"/>
                      <a:pt x="132" y="63"/>
                    </a:cubicBezTo>
                    <a:cubicBezTo>
                      <a:pt x="134" y="63"/>
                      <a:pt x="135" y="64"/>
                      <a:pt x="135" y="66"/>
                    </a:cubicBezTo>
                    <a:cubicBezTo>
                      <a:pt x="135" y="68"/>
                      <a:pt x="134" y="69"/>
                      <a:pt x="132" y="69"/>
                    </a:cubicBezTo>
                    <a:moveTo>
                      <a:pt x="132" y="45"/>
                    </a:moveTo>
                    <a:cubicBezTo>
                      <a:pt x="130" y="45"/>
                      <a:pt x="129" y="44"/>
                      <a:pt x="129" y="42"/>
                    </a:cubicBezTo>
                    <a:cubicBezTo>
                      <a:pt x="129" y="40"/>
                      <a:pt x="130" y="39"/>
                      <a:pt x="132" y="39"/>
                    </a:cubicBezTo>
                    <a:cubicBezTo>
                      <a:pt x="134" y="39"/>
                      <a:pt x="135" y="40"/>
                      <a:pt x="135" y="42"/>
                    </a:cubicBezTo>
                    <a:cubicBezTo>
                      <a:pt x="135" y="44"/>
                      <a:pt x="134" y="45"/>
                      <a:pt x="132" y="45"/>
                    </a:cubicBezTo>
                    <a:moveTo>
                      <a:pt x="138" y="57"/>
                    </a:moveTo>
                    <a:cubicBezTo>
                      <a:pt x="136" y="57"/>
                      <a:pt x="135" y="56"/>
                      <a:pt x="135" y="54"/>
                    </a:cubicBezTo>
                    <a:cubicBezTo>
                      <a:pt x="135" y="52"/>
                      <a:pt x="136" y="51"/>
                      <a:pt x="138" y="51"/>
                    </a:cubicBezTo>
                    <a:cubicBezTo>
                      <a:pt x="140" y="51"/>
                      <a:pt x="141" y="52"/>
                      <a:pt x="141" y="54"/>
                    </a:cubicBezTo>
                    <a:cubicBezTo>
                      <a:pt x="141" y="56"/>
                      <a:pt x="140" y="57"/>
                      <a:pt x="138" y="57"/>
                    </a:cubicBezTo>
                    <a:moveTo>
                      <a:pt x="138" y="33"/>
                    </a:moveTo>
                    <a:cubicBezTo>
                      <a:pt x="136" y="33"/>
                      <a:pt x="135" y="32"/>
                      <a:pt x="135" y="30"/>
                    </a:cubicBezTo>
                    <a:cubicBezTo>
                      <a:pt x="135" y="28"/>
                      <a:pt x="136" y="27"/>
                      <a:pt x="138" y="27"/>
                    </a:cubicBezTo>
                    <a:cubicBezTo>
                      <a:pt x="140" y="27"/>
                      <a:pt x="141" y="28"/>
                      <a:pt x="141" y="30"/>
                    </a:cubicBezTo>
                    <a:cubicBezTo>
                      <a:pt x="141" y="32"/>
                      <a:pt x="140" y="33"/>
                      <a:pt x="138" y="33"/>
                    </a:cubicBezTo>
                    <a:moveTo>
                      <a:pt x="144" y="45"/>
                    </a:moveTo>
                    <a:cubicBezTo>
                      <a:pt x="142" y="45"/>
                      <a:pt x="141" y="44"/>
                      <a:pt x="141" y="42"/>
                    </a:cubicBezTo>
                    <a:cubicBezTo>
                      <a:pt x="141" y="40"/>
                      <a:pt x="142" y="39"/>
                      <a:pt x="144" y="39"/>
                    </a:cubicBezTo>
                    <a:cubicBezTo>
                      <a:pt x="146" y="39"/>
                      <a:pt x="147" y="40"/>
                      <a:pt x="147" y="42"/>
                    </a:cubicBezTo>
                    <a:cubicBezTo>
                      <a:pt x="147" y="44"/>
                      <a:pt x="146" y="45"/>
                      <a:pt x="144" y="45"/>
                    </a:cubicBezTo>
                    <a:moveTo>
                      <a:pt x="150" y="33"/>
                    </a:moveTo>
                    <a:cubicBezTo>
                      <a:pt x="148" y="33"/>
                      <a:pt x="147" y="32"/>
                      <a:pt x="147" y="30"/>
                    </a:cubicBezTo>
                    <a:cubicBezTo>
                      <a:pt x="147" y="28"/>
                      <a:pt x="148" y="27"/>
                      <a:pt x="150" y="27"/>
                    </a:cubicBezTo>
                    <a:cubicBezTo>
                      <a:pt x="152" y="27"/>
                      <a:pt x="153" y="28"/>
                      <a:pt x="153" y="30"/>
                    </a:cubicBezTo>
                    <a:cubicBezTo>
                      <a:pt x="153" y="32"/>
                      <a:pt x="152" y="33"/>
                      <a:pt x="150" y="33"/>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cs typeface="+mn-ea"/>
                  <a:sym typeface="+mn-lt"/>
                </a:endParaRPr>
              </a:p>
            </p:txBody>
          </p:sp>
        </p:grpSp>
        <p:sp>
          <p:nvSpPr>
            <p:cNvPr id="18" name="Freeform 11"/>
            <p:cNvSpPr>
              <a:spLocks noEditPoints="1"/>
            </p:cNvSpPr>
            <p:nvPr/>
          </p:nvSpPr>
          <p:spPr bwMode="auto">
            <a:xfrm>
              <a:off x="6830340" y="2817833"/>
              <a:ext cx="319149" cy="303485"/>
            </a:xfrm>
            <a:custGeom>
              <a:avLst/>
              <a:gdLst>
                <a:gd name="T0" fmla="*/ 49 w 168"/>
                <a:gd name="T1" fmla="*/ 73 h 160"/>
                <a:gd name="T2" fmla="*/ 49 w 168"/>
                <a:gd name="T3" fmla="*/ 73 h 160"/>
                <a:gd name="T4" fmla="*/ 65 w 168"/>
                <a:gd name="T5" fmla="*/ 89 h 160"/>
                <a:gd name="T6" fmla="*/ 71 w 168"/>
                <a:gd name="T7" fmla="*/ 84 h 160"/>
                <a:gd name="T8" fmla="*/ 65 w 168"/>
                <a:gd name="T9" fmla="*/ 77 h 160"/>
                <a:gd name="T10" fmla="*/ 62 w 168"/>
                <a:gd name="T11" fmla="*/ 75 h 160"/>
                <a:gd name="T12" fmla="*/ 77 w 168"/>
                <a:gd name="T13" fmla="*/ 60 h 160"/>
                <a:gd name="T14" fmla="*/ 78 w 168"/>
                <a:gd name="T15" fmla="*/ 60 h 160"/>
                <a:gd name="T16" fmla="*/ 80 w 168"/>
                <a:gd name="T17" fmla="*/ 60 h 160"/>
                <a:gd name="T18" fmla="*/ 83 w 168"/>
                <a:gd name="T19" fmla="*/ 60 h 160"/>
                <a:gd name="T20" fmla="*/ 72 w 168"/>
                <a:gd name="T21" fmla="*/ 49 h 160"/>
                <a:gd name="T22" fmla="*/ 72 w 168"/>
                <a:gd name="T23" fmla="*/ 49 h 160"/>
                <a:gd name="T24" fmla="*/ 63 w 168"/>
                <a:gd name="T25" fmla="*/ 14 h 160"/>
                <a:gd name="T26" fmla="*/ 28 w 168"/>
                <a:gd name="T27" fmla="*/ 5 h 160"/>
                <a:gd name="T28" fmla="*/ 48 w 168"/>
                <a:gd name="T29" fmla="*/ 25 h 160"/>
                <a:gd name="T30" fmla="*/ 43 w 168"/>
                <a:gd name="T31" fmla="*/ 45 h 160"/>
                <a:gd name="T32" fmla="*/ 24 w 168"/>
                <a:gd name="T33" fmla="*/ 50 h 160"/>
                <a:gd name="T34" fmla="*/ 4 w 168"/>
                <a:gd name="T35" fmla="*/ 30 h 160"/>
                <a:gd name="T36" fmla="*/ 13 w 168"/>
                <a:gd name="T37" fmla="*/ 64 h 160"/>
                <a:gd name="T38" fmla="*/ 49 w 168"/>
                <a:gd name="T39" fmla="*/ 73 h 160"/>
                <a:gd name="T40" fmla="*/ 108 w 168"/>
                <a:gd name="T41" fmla="*/ 85 h 160"/>
                <a:gd name="T42" fmla="*/ 107 w 168"/>
                <a:gd name="T43" fmla="*/ 89 h 160"/>
                <a:gd name="T44" fmla="*/ 108 w 168"/>
                <a:gd name="T45" fmla="*/ 91 h 160"/>
                <a:gd name="T46" fmla="*/ 106 w 168"/>
                <a:gd name="T47" fmla="*/ 92 h 160"/>
                <a:gd name="T48" fmla="*/ 96 w 168"/>
                <a:gd name="T49" fmla="*/ 103 h 160"/>
                <a:gd name="T50" fmla="*/ 93 w 168"/>
                <a:gd name="T51" fmla="*/ 105 h 160"/>
                <a:gd name="T52" fmla="*/ 84 w 168"/>
                <a:gd name="T53" fmla="*/ 96 h 160"/>
                <a:gd name="T54" fmla="*/ 78 w 168"/>
                <a:gd name="T55" fmla="*/ 102 h 160"/>
                <a:gd name="T56" fmla="*/ 131 w 168"/>
                <a:gd name="T57" fmla="*/ 155 h 160"/>
                <a:gd name="T58" fmla="*/ 143 w 168"/>
                <a:gd name="T59" fmla="*/ 160 h 160"/>
                <a:gd name="T60" fmla="*/ 154 w 168"/>
                <a:gd name="T61" fmla="*/ 155 h 160"/>
                <a:gd name="T62" fmla="*/ 154 w 168"/>
                <a:gd name="T63" fmla="*/ 131 h 160"/>
                <a:gd name="T64" fmla="*/ 108 w 168"/>
                <a:gd name="T65" fmla="*/ 85 h 160"/>
                <a:gd name="T66" fmla="*/ 148 w 168"/>
                <a:gd name="T67" fmla="*/ 149 h 160"/>
                <a:gd name="T68" fmla="*/ 140 w 168"/>
                <a:gd name="T69" fmla="*/ 152 h 160"/>
                <a:gd name="T70" fmla="*/ 133 w 168"/>
                <a:gd name="T71" fmla="*/ 145 h 160"/>
                <a:gd name="T72" fmla="*/ 135 w 168"/>
                <a:gd name="T73" fmla="*/ 136 h 160"/>
                <a:gd name="T74" fmla="*/ 144 w 168"/>
                <a:gd name="T75" fmla="*/ 134 h 160"/>
                <a:gd name="T76" fmla="*/ 150 w 168"/>
                <a:gd name="T77" fmla="*/ 141 h 160"/>
                <a:gd name="T78" fmla="*/ 148 w 168"/>
                <a:gd name="T79" fmla="*/ 149 h 160"/>
                <a:gd name="T80" fmla="*/ 84 w 168"/>
                <a:gd name="T81" fmla="*/ 91 h 160"/>
                <a:gd name="T82" fmla="*/ 93 w 168"/>
                <a:gd name="T83" fmla="*/ 100 h 160"/>
                <a:gd name="T84" fmla="*/ 103 w 168"/>
                <a:gd name="T85" fmla="*/ 90 h 160"/>
                <a:gd name="T86" fmla="*/ 108 w 168"/>
                <a:gd name="T87" fmla="*/ 75 h 160"/>
                <a:gd name="T88" fmla="*/ 122 w 168"/>
                <a:gd name="T89" fmla="*/ 70 h 160"/>
                <a:gd name="T90" fmla="*/ 168 w 168"/>
                <a:gd name="T91" fmla="*/ 25 h 160"/>
                <a:gd name="T92" fmla="*/ 142 w 168"/>
                <a:gd name="T93" fmla="*/ 0 h 160"/>
                <a:gd name="T94" fmla="*/ 97 w 168"/>
                <a:gd name="T95" fmla="*/ 45 h 160"/>
                <a:gd name="T96" fmla="*/ 92 w 168"/>
                <a:gd name="T97" fmla="*/ 59 h 160"/>
                <a:gd name="T98" fmla="*/ 78 w 168"/>
                <a:gd name="T99" fmla="*/ 64 h 160"/>
                <a:gd name="T100" fmla="*/ 68 w 168"/>
                <a:gd name="T101" fmla="*/ 75 h 160"/>
                <a:gd name="T102" fmla="*/ 77 w 168"/>
                <a:gd name="T103" fmla="*/ 84 h 160"/>
                <a:gd name="T104" fmla="*/ 32 w 168"/>
                <a:gd name="T105" fmla="*/ 128 h 160"/>
                <a:gd name="T106" fmla="*/ 31 w 168"/>
                <a:gd name="T107" fmla="*/ 127 h 160"/>
                <a:gd name="T108" fmla="*/ 22 w 168"/>
                <a:gd name="T109" fmla="*/ 134 h 160"/>
                <a:gd name="T110" fmla="*/ 8 w 168"/>
                <a:gd name="T111" fmla="*/ 156 h 160"/>
                <a:gd name="T112" fmla="*/ 11 w 168"/>
                <a:gd name="T113" fmla="*/ 160 h 160"/>
                <a:gd name="T114" fmla="*/ 34 w 168"/>
                <a:gd name="T115" fmla="*/ 146 h 160"/>
                <a:gd name="T116" fmla="*/ 41 w 168"/>
                <a:gd name="T117" fmla="*/ 137 h 160"/>
                <a:gd name="T118" fmla="*/ 39 w 168"/>
                <a:gd name="T119" fmla="*/ 135 h 160"/>
                <a:gd name="T120" fmla="*/ 84 w 168"/>
                <a:gd name="T121" fmla="*/ 9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8" h="160">
                  <a:moveTo>
                    <a:pt x="49" y="73"/>
                  </a:moveTo>
                  <a:cubicBezTo>
                    <a:pt x="49" y="73"/>
                    <a:pt x="49" y="73"/>
                    <a:pt x="49" y="73"/>
                  </a:cubicBezTo>
                  <a:cubicBezTo>
                    <a:pt x="65" y="89"/>
                    <a:pt x="65" y="89"/>
                    <a:pt x="65" y="89"/>
                  </a:cubicBezTo>
                  <a:cubicBezTo>
                    <a:pt x="71" y="84"/>
                    <a:pt x="71" y="84"/>
                    <a:pt x="71" y="84"/>
                  </a:cubicBezTo>
                  <a:cubicBezTo>
                    <a:pt x="65" y="77"/>
                    <a:pt x="65" y="77"/>
                    <a:pt x="65" y="77"/>
                  </a:cubicBezTo>
                  <a:cubicBezTo>
                    <a:pt x="62" y="75"/>
                    <a:pt x="62" y="75"/>
                    <a:pt x="62" y="75"/>
                  </a:cubicBezTo>
                  <a:cubicBezTo>
                    <a:pt x="77" y="60"/>
                    <a:pt x="77" y="60"/>
                    <a:pt x="77" y="60"/>
                  </a:cubicBezTo>
                  <a:cubicBezTo>
                    <a:pt x="78" y="60"/>
                    <a:pt x="78" y="60"/>
                    <a:pt x="78" y="60"/>
                  </a:cubicBezTo>
                  <a:cubicBezTo>
                    <a:pt x="79" y="60"/>
                    <a:pt x="79" y="60"/>
                    <a:pt x="80" y="60"/>
                  </a:cubicBezTo>
                  <a:cubicBezTo>
                    <a:pt x="81" y="60"/>
                    <a:pt x="82" y="60"/>
                    <a:pt x="83" y="60"/>
                  </a:cubicBezTo>
                  <a:cubicBezTo>
                    <a:pt x="72" y="49"/>
                    <a:pt x="72" y="49"/>
                    <a:pt x="72" y="49"/>
                  </a:cubicBezTo>
                  <a:cubicBezTo>
                    <a:pt x="72" y="49"/>
                    <a:pt x="72" y="49"/>
                    <a:pt x="72" y="49"/>
                  </a:cubicBezTo>
                  <a:cubicBezTo>
                    <a:pt x="75" y="37"/>
                    <a:pt x="72" y="24"/>
                    <a:pt x="63" y="14"/>
                  </a:cubicBezTo>
                  <a:cubicBezTo>
                    <a:pt x="53" y="5"/>
                    <a:pt x="40" y="2"/>
                    <a:pt x="28" y="5"/>
                  </a:cubicBezTo>
                  <a:cubicBezTo>
                    <a:pt x="48" y="25"/>
                    <a:pt x="48" y="25"/>
                    <a:pt x="48" y="25"/>
                  </a:cubicBezTo>
                  <a:cubicBezTo>
                    <a:pt x="43" y="45"/>
                    <a:pt x="43" y="45"/>
                    <a:pt x="43" y="45"/>
                  </a:cubicBezTo>
                  <a:cubicBezTo>
                    <a:pt x="24" y="50"/>
                    <a:pt x="24" y="50"/>
                    <a:pt x="24" y="50"/>
                  </a:cubicBezTo>
                  <a:cubicBezTo>
                    <a:pt x="4" y="30"/>
                    <a:pt x="4" y="30"/>
                    <a:pt x="4" y="30"/>
                  </a:cubicBezTo>
                  <a:cubicBezTo>
                    <a:pt x="0" y="42"/>
                    <a:pt x="4" y="55"/>
                    <a:pt x="13" y="64"/>
                  </a:cubicBezTo>
                  <a:cubicBezTo>
                    <a:pt x="22" y="74"/>
                    <a:pt x="36" y="77"/>
                    <a:pt x="49" y="73"/>
                  </a:cubicBezTo>
                  <a:close/>
                  <a:moveTo>
                    <a:pt x="108" y="85"/>
                  </a:moveTo>
                  <a:cubicBezTo>
                    <a:pt x="107" y="86"/>
                    <a:pt x="107" y="88"/>
                    <a:pt x="107" y="89"/>
                  </a:cubicBezTo>
                  <a:cubicBezTo>
                    <a:pt x="108" y="91"/>
                    <a:pt x="108" y="91"/>
                    <a:pt x="108" y="91"/>
                  </a:cubicBezTo>
                  <a:cubicBezTo>
                    <a:pt x="106" y="92"/>
                    <a:pt x="106" y="92"/>
                    <a:pt x="106" y="92"/>
                  </a:cubicBezTo>
                  <a:cubicBezTo>
                    <a:pt x="96" y="103"/>
                    <a:pt x="96" y="103"/>
                    <a:pt x="96" y="103"/>
                  </a:cubicBezTo>
                  <a:cubicBezTo>
                    <a:pt x="93" y="105"/>
                    <a:pt x="93" y="105"/>
                    <a:pt x="93" y="105"/>
                  </a:cubicBezTo>
                  <a:cubicBezTo>
                    <a:pt x="84" y="96"/>
                    <a:pt x="84" y="96"/>
                    <a:pt x="84" y="96"/>
                  </a:cubicBezTo>
                  <a:cubicBezTo>
                    <a:pt x="78" y="102"/>
                    <a:pt x="78" y="102"/>
                    <a:pt x="78" y="102"/>
                  </a:cubicBezTo>
                  <a:cubicBezTo>
                    <a:pt x="131" y="155"/>
                    <a:pt x="131" y="155"/>
                    <a:pt x="131" y="155"/>
                  </a:cubicBezTo>
                  <a:cubicBezTo>
                    <a:pt x="134" y="158"/>
                    <a:pt x="138" y="160"/>
                    <a:pt x="143" y="160"/>
                  </a:cubicBezTo>
                  <a:cubicBezTo>
                    <a:pt x="147" y="160"/>
                    <a:pt x="151" y="158"/>
                    <a:pt x="154" y="155"/>
                  </a:cubicBezTo>
                  <a:cubicBezTo>
                    <a:pt x="161" y="148"/>
                    <a:pt x="161" y="138"/>
                    <a:pt x="154" y="131"/>
                  </a:cubicBezTo>
                  <a:lnTo>
                    <a:pt x="108" y="85"/>
                  </a:lnTo>
                  <a:close/>
                  <a:moveTo>
                    <a:pt x="148" y="149"/>
                  </a:moveTo>
                  <a:cubicBezTo>
                    <a:pt x="140" y="152"/>
                    <a:pt x="140" y="152"/>
                    <a:pt x="140" y="152"/>
                  </a:cubicBezTo>
                  <a:cubicBezTo>
                    <a:pt x="133" y="145"/>
                    <a:pt x="133" y="145"/>
                    <a:pt x="133" y="145"/>
                  </a:cubicBezTo>
                  <a:cubicBezTo>
                    <a:pt x="135" y="136"/>
                    <a:pt x="135" y="136"/>
                    <a:pt x="135" y="136"/>
                  </a:cubicBezTo>
                  <a:cubicBezTo>
                    <a:pt x="144" y="134"/>
                    <a:pt x="144" y="134"/>
                    <a:pt x="144" y="134"/>
                  </a:cubicBezTo>
                  <a:cubicBezTo>
                    <a:pt x="150" y="141"/>
                    <a:pt x="150" y="141"/>
                    <a:pt x="150" y="141"/>
                  </a:cubicBezTo>
                  <a:lnTo>
                    <a:pt x="148" y="149"/>
                  </a:lnTo>
                  <a:close/>
                  <a:moveTo>
                    <a:pt x="84" y="91"/>
                  </a:moveTo>
                  <a:cubicBezTo>
                    <a:pt x="93" y="100"/>
                    <a:pt x="93" y="100"/>
                    <a:pt x="93" y="100"/>
                  </a:cubicBezTo>
                  <a:cubicBezTo>
                    <a:pt x="103" y="90"/>
                    <a:pt x="103" y="90"/>
                    <a:pt x="103" y="90"/>
                  </a:cubicBezTo>
                  <a:cubicBezTo>
                    <a:pt x="103" y="84"/>
                    <a:pt x="104" y="79"/>
                    <a:pt x="108" y="75"/>
                  </a:cubicBezTo>
                  <a:cubicBezTo>
                    <a:pt x="112" y="72"/>
                    <a:pt x="117" y="70"/>
                    <a:pt x="122" y="70"/>
                  </a:cubicBezTo>
                  <a:cubicBezTo>
                    <a:pt x="168" y="25"/>
                    <a:pt x="168" y="25"/>
                    <a:pt x="168" y="25"/>
                  </a:cubicBezTo>
                  <a:cubicBezTo>
                    <a:pt x="142" y="0"/>
                    <a:pt x="142" y="0"/>
                    <a:pt x="142" y="0"/>
                  </a:cubicBezTo>
                  <a:cubicBezTo>
                    <a:pt x="97" y="45"/>
                    <a:pt x="97" y="45"/>
                    <a:pt x="97" y="45"/>
                  </a:cubicBezTo>
                  <a:cubicBezTo>
                    <a:pt x="98" y="50"/>
                    <a:pt x="96" y="55"/>
                    <a:pt x="92" y="59"/>
                  </a:cubicBezTo>
                  <a:cubicBezTo>
                    <a:pt x="88" y="63"/>
                    <a:pt x="83" y="65"/>
                    <a:pt x="78" y="64"/>
                  </a:cubicBezTo>
                  <a:cubicBezTo>
                    <a:pt x="68" y="75"/>
                    <a:pt x="68" y="75"/>
                    <a:pt x="68" y="75"/>
                  </a:cubicBezTo>
                  <a:cubicBezTo>
                    <a:pt x="77" y="84"/>
                    <a:pt x="77" y="84"/>
                    <a:pt x="77" y="84"/>
                  </a:cubicBezTo>
                  <a:cubicBezTo>
                    <a:pt x="32" y="128"/>
                    <a:pt x="32" y="128"/>
                    <a:pt x="32" y="128"/>
                  </a:cubicBezTo>
                  <a:cubicBezTo>
                    <a:pt x="31" y="127"/>
                    <a:pt x="31" y="127"/>
                    <a:pt x="31" y="127"/>
                  </a:cubicBezTo>
                  <a:cubicBezTo>
                    <a:pt x="22" y="134"/>
                    <a:pt x="22" y="134"/>
                    <a:pt x="22" y="134"/>
                  </a:cubicBezTo>
                  <a:cubicBezTo>
                    <a:pt x="8" y="156"/>
                    <a:pt x="8" y="156"/>
                    <a:pt x="8" y="156"/>
                  </a:cubicBezTo>
                  <a:cubicBezTo>
                    <a:pt x="11" y="160"/>
                    <a:pt x="11" y="160"/>
                    <a:pt x="11" y="160"/>
                  </a:cubicBezTo>
                  <a:cubicBezTo>
                    <a:pt x="34" y="146"/>
                    <a:pt x="34" y="146"/>
                    <a:pt x="34" y="146"/>
                  </a:cubicBezTo>
                  <a:cubicBezTo>
                    <a:pt x="41" y="137"/>
                    <a:pt x="41" y="137"/>
                    <a:pt x="41" y="137"/>
                  </a:cubicBezTo>
                  <a:cubicBezTo>
                    <a:pt x="39" y="135"/>
                    <a:pt x="39" y="135"/>
                    <a:pt x="39" y="135"/>
                  </a:cubicBezTo>
                  <a:lnTo>
                    <a:pt x="84" y="91"/>
                  </a:lnTo>
                  <a:close/>
                </a:path>
              </a:pathLst>
            </a:custGeom>
            <a:solidFill>
              <a:schemeClr val="bg1"/>
            </a:solidFill>
            <a:ln>
              <a:noFill/>
            </a:ln>
          </p:spPr>
          <p:txBody>
            <a:bodyPr vert="horz" wrap="square" lIns="91440" tIns="45720" rIns="91440" bIns="45720" numCol="1" anchor="t" anchorCtr="0" compatLnSpc="1"/>
            <a:p>
              <a:endParaRPr lang="zh-CN" altLang="en-US">
                <a:cs typeface="+mn-ea"/>
                <a:sym typeface="+mn-lt"/>
              </a:endParaRPr>
            </a:p>
          </p:txBody>
        </p:sp>
        <p:sp>
          <p:nvSpPr>
            <p:cNvPr id="19" name="Freeform 15"/>
            <p:cNvSpPr>
              <a:spLocks noEditPoints="1"/>
            </p:cNvSpPr>
            <p:nvPr/>
          </p:nvSpPr>
          <p:spPr bwMode="auto">
            <a:xfrm>
              <a:off x="6846297" y="4590165"/>
              <a:ext cx="293914" cy="332753"/>
            </a:xfrm>
            <a:custGeom>
              <a:avLst/>
              <a:gdLst>
                <a:gd name="T0" fmla="*/ 140 w 280"/>
                <a:gd name="T1" fmla="*/ 0 h 317"/>
                <a:gd name="T2" fmla="*/ 12 w 280"/>
                <a:gd name="T3" fmla="*/ 74 h 317"/>
                <a:gd name="T4" fmla="*/ 140 w 280"/>
                <a:gd name="T5" fmla="*/ 149 h 317"/>
                <a:gd name="T6" fmla="*/ 268 w 280"/>
                <a:gd name="T7" fmla="*/ 75 h 317"/>
                <a:gd name="T8" fmla="*/ 140 w 280"/>
                <a:gd name="T9" fmla="*/ 0 h 317"/>
                <a:gd name="T10" fmla="*/ 0 w 280"/>
                <a:gd name="T11" fmla="*/ 242 h 317"/>
                <a:gd name="T12" fmla="*/ 128 w 280"/>
                <a:gd name="T13" fmla="*/ 317 h 317"/>
                <a:gd name="T14" fmla="*/ 128 w 280"/>
                <a:gd name="T15" fmla="*/ 168 h 317"/>
                <a:gd name="T16" fmla="*/ 0 w 280"/>
                <a:gd name="T17" fmla="*/ 95 h 317"/>
                <a:gd name="T18" fmla="*/ 0 w 280"/>
                <a:gd name="T19" fmla="*/ 242 h 317"/>
                <a:gd name="T20" fmla="*/ 152 w 280"/>
                <a:gd name="T21" fmla="*/ 170 h 317"/>
                <a:gd name="T22" fmla="*/ 152 w 280"/>
                <a:gd name="T23" fmla="*/ 317 h 317"/>
                <a:gd name="T24" fmla="*/ 280 w 280"/>
                <a:gd name="T25" fmla="*/ 242 h 317"/>
                <a:gd name="T26" fmla="*/ 280 w 280"/>
                <a:gd name="T27" fmla="*/ 95 h 317"/>
                <a:gd name="T28" fmla="*/ 152 w 280"/>
                <a:gd name="T29" fmla="*/ 17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0" h="317">
                  <a:moveTo>
                    <a:pt x="140" y="0"/>
                  </a:moveTo>
                  <a:lnTo>
                    <a:pt x="12" y="74"/>
                  </a:lnTo>
                  <a:lnTo>
                    <a:pt x="140" y="149"/>
                  </a:lnTo>
                  <a:lnTo>
                    <a:pt x="268" y="75"/>
                  </a:lnTo>
                  <a:lnTo>
                    <a:pt x="140" y="0"/>
                  </a:lnTo>
                  <a:close/>
                  <a:moveTo>
                    <a:pt x="0" y="242"/>
                  </a:moveTo>
                  <a:lnTo>
                    <a:pt x="128" y="317"/>
                  </a:lnTo>
                  <a:lnTo>
                    <a:pt x="128" y="168"/>
                  </a:lnTo>
                  <a:lnTo>
                    <a:pt x="0" y="95"/>
                  </a:lnTo>
                  <a:lnTo>
                    <a:pt x="0" y="242"/>
                  </a:lnTo>
                  <a:close/>
                  <a:moveTo>
                    <a:pt x="152" y="170"/>
                  </a:moveTo>
                  <a:lnTo>
                    <a:pt x="152" y="317"/>
                  </a:lnTo>
                  <a:lnTo>
                    <a:pt x="280" y="242"/>
                  </a:lnTo>
                  <a:lnTo>
                    <a:pt x="280" y="95"/>
                  </a:lnTo>
                  <a:lnTo>
                    <a:pt x="152" y="170"/>
                  </a:lnTo>
                  <a:close/>
                </a:path>
              </a:pathLst>
            </a:custGeom>
            <a:solidFill>
              <a:schemeClr val="bg1"/>
            </a:solidFill>
            <a:ln>
              <a:noFill/>
            </a:ln>
          </p:spPr>
          <p:txBody>
            <a:bodyPr vert="horz" wrap="square" lIns="91440" tIns="45720" rIns="91440" bIns="45720" numCol="1" anchor="t" anchorCtr="0" compatLnSpc="1"/>
            <a:p>
              <a:endParaRPr lang="zh-CN" altLang="en-US">
                <a:cs typeface="+mn-ea"/>
                <a:sym typeface="+mn-lt"/>
              </a:endParaRPr>
            </a:p>
          </p:txBody>
        </p:sp>
        <p:sp>
          <p:nvSpPr>
            <p:cNvPr id="20" name="Freeform 19"/>
            <p:cNvSpPr>
              <a:spLocks noEditPoints="1"/>
            </p:cNvSpPr>
            <p:nvPr/>
          </p:nvSpPr>
          <p:spPr bwMode="auto">
            <a:xfrm>
              <a:off x="5073162" y="4576642"/>
              <a:ext cx="267726" cy="338841"/>
            </a:xfrm>
            <a:custGeom>
              <a:avLst/>
              <a:gdLst>
                <a:gd name="T0" fmla="*/ 66 w 132"/>
                <a:gd name="T1" fmla="*/ 0 h 168"/>
                <a:gd name="T2" fmla="*/ 96 w 132"/>
                <a:gd name="T3" fmla="*/ 36 h 168"/>
                <a:gd name="T4" fmla="*/ 96 w 132"/>
                <a:gd name="T5" fmla="*/ 36 h 168"/>
                <a:gd name="T6" fmla="*/ 120 w 132"/>
                <a:gd name="T7" fmla="*/ 36 h 168"/>
                <a:gd name="T8" fmla="*/ 132 w 132"/>
                <a:gd name="T9" fmla="*/ 168 h 168"/>
                <a:gd name="T10" fmla="*/ 0 w 132"/>
                <a:gd name="T11" fmla="*/ 168 h 168"/>
                <a:gd name="T12" fmla="*/ 12 w 132"/>
                <a:gd name="T13" fmla="*/ 36 h 168"/>
                <a:gd name="T14" fmla="*/ 36 w 132"/>
                <a:gd name="T15" fmla="*/ 36 h 168"/>
                <a:gd name="T16" fmla="*/ 36 w 132"/>
                <a:gd name="T17" fmla="*/ 36 h 168"/>
                <a:gd name="T18" fmla="*/ 66 w 132"/>
                <a:gd name="T19" fmla="*/ 0 h 168"/>
                <a:gd name="T20" fmla="*/ 67 w 132"/>
                <a:gd name="T21" fmla="*/ 83 h 168"/>
                <a:gd name="T22" fmla="*/ 58 w 132"/>
                <a:gd name="T23" fmla="*/ 103 h 168"/>
                <a:gd name="T24" fmla="*/ 36 w 132"/>
                <a:gd name="T25" fmla="*/ 106 h 168"/>
                <a:gd name="T26" fmla="*/ 52 w 132"/>
                <a:gd name="T27" fmla="*/ 120 h 168"/>
                <a:gd name="T28" fmla="*/ 48 w 132"/>
                <a:gd name="T29" fmla="*/ 142 h 168"/>
                <a:gd name="T30" fmla="*/ 67 w 132"/>
                <a:gd name="T31" fmla="*/ 131 h 168"/>
                <a:gd name="T32" fmla="*/ 86 w 132"/>
                <a:gd name="T33" fmla="*/ 142 h 168"/>
                <a:gd name="T34" fmla="*/ 82 w 132"/>
                <a:gd name="T35" fmla="*/ 120 h 168"/>
                <a:gd name="T36" fmla="*/ 97 w 132"/>
                <a:gd name="T37" fmla="*/ 106 h 168"/>
                <a:gd name="T38" fmla="*/ 76 w 132"/>
                <a:gd name="T39" fmla="*/ 103 h 168"/>
                <a:gd name="T40" fmla="*/ 67 w 132"/>
                <a:gd name="T41" fmla="*/ 83 h 168"/>
                <a:gd name="T42" fmla="*/ 94 w 132"/>
                <a:gd name="T43" fmla="*/ 49 h 168"/>
                <a:gd name="T44" fmla="*/ 89 w 132"/>
                <a:gd name="T45" fmla="*/ 60 h 168"/>
                <a:gd name="T46" fmla="*/ 91 w 132"/>
                <a:gd name="T47" fmla="*/ 60 h 168"/>
                <a:gd name="T48" fmla="*/ 97 w 132"/>
                <a:gd name="T49" fmla="*/ 54 h 168"/>
                <a:gd name="T50" fmla="*/ 94 w 132"/>
                <a:gd name="T51" fmla="*/ 49 h 168"/>
                <a:gd name="T52" fmla="*/ 44 w 132"/>
                <a:gd name="T53" fmla="*/ 60 h 168"/>
                <a:gd name="T54" fmla="*/ 38 w 132"/>
                <a:gd name="T55" fmla="*/ 50 h 168"/>
                <a:gd name="T56" fmla="*/ 36 w 132"/>
                <a:gd name="T57" fmla="*/ 54 h 168"/>
                <a:gd name="T58" fmla="*/ 42 w 132"/>
                <a:gd name="T59" fmla="*/ 60 h 168"/>
                <a:gd name="T60" fmla="*/ 44 w 132"/>
                <a:gd name="T61" fmla="*/ 60 h 168"/>
                <a:gd name="T62" fmla="*/ 39 w 132"/>
                <a:gd name="T63" fmla="*/ 36 h 168"/>
                <a:gd name="T64" fmla="*/ 94 w 132"/>
                <a:gd name="T65" fmla="*/ 36 h 168"/>
                <a:gd name="T66" fmla="*/ 67 w 132"/>
                <a:gd name="T67" fmla="*/ 3 h 168"/>
                <a:gd name="T68" fmla="*/ 39 w 132"/>
                <a:gd name="T69" fmla="*/ 36 h 168"/>
                <a:gd name="T70" fmla="*/ 42 w 132"/>
                <a:gd name="T71" fmla="*/ 48 h 168"/>
                <a:gd name="T72" fmla="*/ 41 w 132"/>
                <a:gd name="T73" fmla="*/ 48 h 168"/>
                <a:gd name="T74" fmla="*/ 46 w 132"/>
                <a:gd name="T75" fmla="*/ 59 h 168"/>
                <a:gd name="T76" fmla="*/ 48 w 132"/>
                <a:gd name="T77" fmla="*/ 54 h 168"/>
                <a:gd name="T78" fmla="*/ 42 w 132"/>
                <a:gd name="T79" fmla="*/ 48 h 168"/>
                <a:gd name="T80" fmla="*/ 91 w 132"/>
                <a:gd name="T81" fmla="*/ 48 h 168"/>
                <a:gd name="T82" fmla="*/ 85 w 132"/>
                <a:gd name="T83" fmla="*/ 54 h 168"/>
                <a:gd name="T84" fmla="*/ 87 w 132"/>
                <a:gd name="T85" fmla="*/ 59 h 168"/>
                <a:gd name="T86" fmla="*/ 92 w 132"/>
                <a:gd name="T87" fmla="*/ 48 h 168"/>
                <a:gd name="T88" fmla="*/ 91 w 132"/>
                <a:gd name="T89" fmla="*/ 4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32" h="168">
                  <a:moveTo>
                    <a:pt x="66" y="0"/>
                  </a:moveTo>
                  <a:cubicBezTo>
                    <a:pt x="82" y="0"/>
                    <a:pt x="96" y="16"/>
                    <a:pt x="96" y="36"/>
                  </a:cubicBezTo>
                  <a:cubicBezTo>
                    <a:pt x="96" y="36"/>
                    <a:pt x="96" y="36"/>
                    <a:pt x="96" y="36"/>
                  </a:cubicBezTo>
                  <a:cubicBezTo>
                    <a:pt x="120" y="36"/>
                    <a:pt x="120" y="36"/>
                    <a:pt x="120" y="36"/>
                  </a:cubicBezTo>
                  <a:cubicBezTo>
                    <a:pt x="132" y="168"/>
                    <a:pt x="132" y="168"/>
                    <a:pt x="132" y="168"/>
                  </a:cubicBezTo>
                  <a:cubicBezTo>
                    <a:pt x="0" y="168"/>
                    <a:pt x="0" y="168"/>
                    <a:pt x="0" y="168"/>
                  </a:cubicBezTo>
                  <a:cubicBezTo>
                    <a:pt x="12" y="36"/>
                    <a:pt x="12" y="36"/>
                    <a:pt x="12" y="36"/>
                  </a:cubicBezTo>
                  <a:cubicBezTo>
                    <a:pt x="36" y="36"/>
                    <a:pt x="36" y="36"/>
                    <a:pt x="36" y="36"/>
                  </a:cubicBezTo>
                  <a:cubicBezTo>
                    <a:pt x="36" y="36"/>
                    <a:pt x="36" y="36"/>
                    <a:pt x="36" y="36"/>
                  </a:cubicBezTo>
                  <a:cubicBezTo>
                    <a:pt x="36" y="16"/>
                    <a:pt x="50" y="0"/>
                    <a:pt x="66" y="0"/>
                  </a:cubicBezTo>
                  <a:close/>
                  <a:moveTo>
                    <a:pt x="67" y="83"/>
                  </a:moveTo>
                  <a:cubicBezTo>
                    <a:pt x="58" y="103"/>
                    <a:pt x="58" y="103"/>
                    <a:pt x="58" y="103"/>
                  </a:cubicBezTo>
                  <a:cubicBezTo>
                    <a:pt x="36" y="106"/>
                    <a:pt x="36" y="106"/>
                    <a:pt x="36" y="106"/>
                  </a:cubicBezTo>
                  <a:cubicBezTo>
                    <a:pt x="52" y="120"/>
                    <a:pt x="52" y="120"/>
                    <a:pt x="52" y="120"/>
                  </a:cubicBezTo>
                  <a:cubicBezTo>
                    <a:pt x="48" y="142"/>
                    <a:pt x="48" y="142"/>
                    <a:pt x="48" y="142"/>
                  </a:cubicBezTo>
                  <a:cubicBezTo>
                    <a:pt x="67" y="131"/>
                    <a:pt x="67" y="131"/>
                    <a:pt x="67" y="131"/>
                  </a:cubicBezTo>
                  <a:cubicBezTo>
                    <a:pt x="86" y="142"/>
                    <a:pt x="86" y="142"/>
                    <a:pt x="86" y="142"/>
                  </a:cubicBezTo>
                  <a:cubicBezTo>
                    <a:pt x="82" y="120"/>
                    <a:pt x="82" y="120"/>
                    <a:pt x="82" y="120"/>
                  </a:cubicBezTo>
                  <a:cubicBezTo>
                    <a:pt x="97" y="106"/>
                    <a:pt x="97" y="106"/>
                    <a:pt x="97" y="106"/>
                  </a:cubicBezTo>
                  <a:cubicBezTo>
                    <a:pt x="76" y="103"/>
                    <a:pt x="76" y="103"/>
                    <a:pt x="76" y="103"/>
                  </a:cubicBezTo>
                  <a:cubicBezTo>
                    <a:pt x="67" y="83"/>
                    <a:pt x="67" y="83"/>
                    <a:pt x="67" y="83"/>
                  </a:cubicBezTo>
                  <a:close/>
                  <a:moveTo>
                    <a:pt x="94" y="49"/>
                  </a:moveTo>
                  <a:cubicBezTo>
                    <a:pt x="93" y="53"/>
                    <a:pt x="91" y="57"/>
                    <a:pt x="89" y="60"/>
                  </a:cubicBezTo>
                  <a:cubicBezTo>
                    <a:pt x="89" y="60"/>
                    <a:pt x="90" y="60"/>
                    <a:pt x="91" y="60"/>
                  </a:cubicBezTo>
                  <a:cubicBezTo>
                    <a:pt x="94" y="60"/>
                    <a:pt x="97" y="58"/>
                    <a:pt x="97" y="54"/>
                  </a:cubicBezTo>
                  <a:cubicBezTo>
                    <a:pt x="97" y="52"/>
                    <a:pt x="96" y="50"/>
                    <a:pt x="94" y="49"/>
                  </a:cubicBezTo>
                  <a:close/>
                  <a:moveTo>
                    <a:pt x="44" y="60"/>
                  </a:moveTo>
                  <a:cubicBezTo>
                    <a:pt x="41" y="57"/>
                    <a:pt x="40" y="53"/>
                    <a:pt x="38" y="50"/>
                  </a:cubicBezTo>
                  <a:cubicBezTo>
                    <a:pt x="37" y="51"/>
                    <a:pt x="36" y="52"/>
                    <a:pt x="36" y="54"/>
                  </a:cubicBezTo>
                  <a:cubicBezTo>
                    <a:pt x="36" y="58"/>
                    <a:pt x="39" y="60"/>
                    <a:pt x="42" y="60"/>
                  </a:cubicBezTo>
                  <a:cubicBezTo>
                    <a:pt x="43" y="60"/>
                    <a:pt x="43" y="60"/>
                    <a:pt x="44" y="60"/>
                  </a:cubicBezTo>
                  <a:close/>
                  <a:moveTo>
                    <a:pt x="39" y="36"/>
                  </a:moveTo>
                  <a:cubicBezTo>
                    <a:pt x="94" y="36"/>
                    <a:pt x="94" y="36"/>
                    <a:pt x="94" y="36"/>
                  </a:cubicBezTo>
                  <a:cubicBezTo>
                    <a:pt x="94" y="18"/>
                    <a:pt x="82" y="3"/>
                    <a:pt x="67" y="3"/>
                  </a:cubicBezTo>
                  <a:cubicBezTo>
                    <a:pt x="51" y="3"/>
                    <a:pt x="39" y="18"/>
                    <a:pt x="39" y="36"/>
                  </a:cubicBezTo>
                  <a:close/>
                  <a:moveTo>
                    <a:pt x="42" y="48"/>
                  </a:moveTo>
                  <a:cubicBezTo>
                    <a:pt x="42" y="48"/>
                    <a:pt x="41" y="48"/>
                    <a:pt x="41" y="48"/>
                  </a:cubicBezTo>
                  <a:cubicBezTo>
                    <a:pt x="42" y="52"/>
                    <a:pt x="44" y="56"/>
                    <a:pt x="46" y="59"/>
                  </a:cubicBezTo>
                  <a:cubicBezTo>
                    <a:pt x="47" y="58"/>
                    <a:pt x="48" y="56"/>
                    <a:pt x="48" y="54"/>
                  </a:cubicBezTo>
                  <a:cubicBezTo>
                    <a:pt x="48" y="51"/>
                    <a:pt x="45" y="48"/>
                    <a:pt x="42" y="48"/>
                  </a:cubicBezTo>
                  <a:close/>
                  <a:moveTo>
                    <a:pt x="91" y="48"/>
                  </a:moveTo>
                  <a:cubicBezTo>
                    <a:pt x="87" y="48"/>
                    <a:pt x="85" y="51"/>
                    <a:pt x="85" y="54"/>
                  </a:cubicBezTo>
                  <a:cubicBezTo>
                    <a:pt x="85" y="56"/>
                    <a:pt x="86" y="58"/>
                    <a:pt x="87" y="59"/>
                  </a:cubicBezTo>
                  <a:cubicBezTo>
                    <a:pt x="89" y="56"/>
                    <a:pt x="91" y="52"/>
                    <a:pt x="92" y="48"/>
                  </a:cubicBezTo>
                  <a:cubicBezTo>
                    <a:pt x="92" y="48"/>
                    <a:pt x="91" y="48"/>
                    <a:pt x="91" y="48"/>
                  </a:cubicBezTo>
                  <a:close/>
                </a:path>
              </a:pathLst>
            </a:custGeom>
            <a:solidFill>
              <a:schemeClr val="bg1"/>
            </a:solidFill>
            <a:ln>
              <a:noFill/>
            </a:ln>
          </p:spPr>
          <p:txBody>
            <a:bodyPr vert="horz" wrap="square" lIns="91440" tIns="45720" rIns="91440" bIns="45720" numCol="1" anchor="t" anchorCtr="0" compatLnSpc="1"/>
            <a:p>
              <a:endParaRPr lang="zh-CN" altLang="en-US">
                <a:cs typeface="+mn-ea"/>
                <a:sym typeface="+mn-lt"/>
              </a:endParaRPr>
            </a:p>
          </p:txBody>
        </p:sp>
      </p:grpSp>
      <p:sp>
        <p:nvSpPr>
          <p:cNvPr id="49" name="文本框 48"/>
          <p:cNvSpPr txBox="1"/>
          <p:nvPr/>
        </p:nvSpPr>
        <p:spPr>
          <a:xfrm>
            <a:off x="-103505" y="1446530"/>
            <a:ext cx="4587240" cy="1060450"/>
          </a:xfrm>
          <a:prstGeom prst="rect">
            <a:avLst/>
          </a:prstGeom>
          <a:noFill/>
        </p:spPr>
        <p:txBody>
          <a:bodyPr wrap="square">
            <a:spAutoFit/>
          </a:bodyPr>
          <a:p>
            <a:pPr algn="ctr">
              <a:lnSpc>
                <a:spcPct val="150000"/>
              </a:lnSpc>
            </a:pPr>
            <a:r>
              <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rPr>
              <a:t>基于分布式光伏电站的</a:t>
            </a:r>
            <a:endPar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gn="ctr">
              <a:lnSpc>
                <a:spcPct val="150000"/>
              </a:lnSpc>
            </a:pPr>
            <a:r>
              <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rPr>
              <a:t>新能源建设解决方案</a:t>
            </a:r>
            <a:endPar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51" name="文本框 50"/>
          <p:cNvSpPr txBox="1"/>
          <p:nvPr/>
        </p:nvSpPr>
        <p:spPr>
          <a:xfrm>
            <a:off x="-55880" y="3854450"/>
            <a:ext cx="4587240" cy="1060450"/>
          </a:xfrm>
          <a:prstGeom prst="rect">
            <a:avLst/>
          </a:prstGeom>
          <a:noFill/>
        </p:spPr>
        <p:txBody>
          <a:bodyPr wrap="square">
            <a:spAutoFit/>
          </a:bodyPr>
          <a:p>
            <a:pPr algn="ctr">
              <a:lnSpc>
                <a:spcPct val="150000"/>
              </a:lnSpc>
            </a:pPr>
            <a:r>
              <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rPr>
              <a:t>基于源网荷储一体化的</a:t>
            </a:r>
            <a:endPar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gn="ctr">
              <a:lnSpc>
                <a:spcPct val="150000"/>
              </a:lnSpc>
            </a:pPr>
            <a:r>
              <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rPr>
              <a:t>智慧储能解决方案</a:t>
            </a:r>
            <a:endPar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52" name="文本框 51"/>
          <p:cNvSpPr txBox="1"/>
          <p:nvPr/>
        </p:nvSpPr>
        <p:spPr>
          <a:xfrm>
            <a:off x="7683500" y="1446530"/>
            <a:ext cx="4587240" cy="1060450"/>
          </a:xfrm>
          <a:prstGeom prst="rect">
            <a:avLst/>
          </a:prstGeom>
          <a:noFill/>
        </p:spPr>
        <p:txBody>
          <a:bodyPr wrap="square">
            <a:spAutoFit/>
          </a:bodyPr>
          <a:p>
            <a:pPr algn="ctr">
              <a:lnSpc>
                <a:spcPct val="150000"/>
              </a:lnSpc>
            </a:pPr>
            <a:r>
              <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rPr>
              <a:t>基于物联网数据服务的</a:t>
            </a:r>
            <a:endPar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gn="ctr">
              <a:lnSpc>
                <a:spcPct val="150000"/>
              </a:lnSpc>
            </a:pPr>
            <a:r>
              <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rPr>
              <a:t>能源互联网解决方案</a:t>
            </a:r>
            <a:endPar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53" name="文本框 52"/>
          <p:cNvSpPr txBox="1"/>
          <p:nvPr/>
        </p:nvSpPr>
        <p:spPr>
          <a:xfrm>
            <a:off x="7854950" y="3752850"/>
            <a:ext cx="4587240" cy="1060450"/>
          </a:xfrm>
          <a:prstGeom prst="rect">
            <a:avLst/>
          </a:prstGeom>
          <a:noFill/>
        </p:spPr>
        <p:txBody>
          <a:bodyPr wrap="square">
            <a:spAutoFit/>
          </a:bodyPr>
          <a:p>
            <a:pPr algn="ctr">
              <a:lnSpc>
                <a:spcPct val="150000"/>
              </a:lnSpc>
            </a:pPr>
            <a:r>
              <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rPr>
              <a:t>基于零碳科技的</a:t>
            </a:r>
            <a:endPar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gn="ctr">
              <a:lnSpc>
                <a:spcPct val="150000"/>
              </a:lnSpc>
            </a:pPr>
            <a:r>
              <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rPr>
              <a:t>光伏综合体解决方案</a:t>
            </a:r>
            <a:endPar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54" name="文本框 53"/>
          <p:cNvSpPr txBox="1"/>
          <p:nvPr/>
        </p:nvSpPr>
        <p:spPr>
          <a:xfrm>
            <a:off x="3929380" y="5219065"/>
            <a:ext cx="4587240" cy="1060450"/>
          </a:xfrm>
          <a:prstGeom prst="rect">
            <a:avLst/>
          </a:prstGeom>
          <a:noFill/>
        </p:spPr>
        <p:txBody>
          <a:bodyPr wrap="square">
            <a:spAutoFit/>
          </a:bodyPr>
          <a:p>
            <a:pPr algn="ctr">
              <a:lnSpc>
                <a:spcPct val="150000"/>
              </a:lnSpc>
            </a:pPr>
            <a:r>
              <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rPr>
              <a:t>基于光伏金融的</a:t>
            </a:r>
            <a:endParaRPr lang="zh-CN" altLang="en-US" spc="300" dirty="0">
              <a:solidFill>
                <a:schemeClr val="tx1">
                  <a:lumMod val="85000"/>
                  <a:lumOff val="15000"/>
                </a:schemeClr>
              </a:solidFill>
              <a:latin typeface="华文楷体" panose="02010600040101010101" pitchFamily="2" charset="-122"/>
              <a:ea typeface="华文楷体" panose="02010600040101010101" pitchFamily="2" charset="-122"/>
            </a:endParaRPr>
          </a:p>
          <a:p>
            <a:pPr algn="ctr">
              <a:lnSpc>
                <a:spcPct val="150000"/>
              </a:lnSpc>
            </a:pPr>
            <a:r>
              <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rPr>
              <a:t>碳资产管理平台</a:t>
            </a:r>
            <a:endPar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0"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904875" y="1088390"/>
            <a:ext cx="10580370" cy="5453380"/>
            <a:chOff x="356" y="1229"/>
            <a:chExt cx="17866" cy="9208"/>
          </a:xfrm>
        </p:grpSpPr>
        <p:sp>
          <p:nvSpPr>
            <p:cNvPr id="85" name="椭圆 84"/>
            <p:cNvSpPr/>
            <p:nvPr/>
          </p:nvSpPr>
          <p:spPr>
            <a:xfrm>
              <a:off x="10107" y="3439"/>
              <a:ext cx="3609" cy="2287"/>
            </a:xfrm>
            <a:prstGeom prst="ellipse">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01" name="矩形 100"/>
            <p:cNvSpPr/>
            <p:nvPr/>
          </p:nvSpPr>
          <p:spPr>
            <a:xfrm>
              <a:off x="9313" y="6733"/>
              <a:ext cx="2392" cy="963"/>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光伏器件商</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02" name="矩形 101"/>
            <p:cNvSpPr/>
            <p:nvPr/>
          </p:nvSpPr>
          <p:spPr>
            <a:xfrm>
              <a:off x="12139" y="6698"/>
              <a:ext cx="2392" cy="97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光伏系统商</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15" name="矩形 114"/>
            <p:cNvSpPr/>
            <p:nvPr/>
          </p:nvSpPr>
          <p:spPr>
            <a:xfrm>
              <a:off x="10037" y="9485"/>
              <a:ext cx="3723" cy="867"/>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光伏屋顶</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17" name="矩形 116"/>
            <p:cNvSpPr/>
            <p:nvPr/>
          </p:nvSpPr>
          <p:spPr>
            <a:xfrm>
              <a:off x="15681" y="9274"/>
              <a:ext cx="2542" cy="1077"/>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电网</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18" name="矩形 117"/>
            <p:cNvSpPr/>
            <p:nvPr/>
          </p:nvSpPr>
          <p:spPr>
            <a:xfrm>
              <a:off x="11050" y="4223"/>
              <a:ext cx="2179" cy="62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latin typeface="华文楷体" panose="02010600040101010101" pitchFamily="2" charset="-122"/>
                  <a:ea typeface="华文楷体" panose="02010600040101010101" pitchFamily="2" charset="-122"/>
                  <a:cs typeface="Liberation Sans" panose="020B0604020202020204" pitchFamily="34" charset="0"/>
                </a:rPr>
                <a:t>鸿茂科技</a:t>
              </a:r>
              <a:endParaRPr lang="zh-CN" altLang="en-US"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20" name="矩形 119"/>
            <p:cNvSpPr/>
            <p:nvPr/>
          </p:nvSpPr>
          <p:spPr>
            <a:xfrm>
              <a:off x="9927" y="5856"/>
              <a:ext cx="1610" cy="51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投资模式</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25" name="燕尾形箭头 53"/>
            <p:cNvSpPr/>
            <p:nvPr/>
          </p:nvSpPr>
          <p:spPr>
            <a:xfrm>
              <a:off x="13909" y="9462"/>
              <a:ext cx="1510" cy="974"/>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出售</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26" name="矩形 125"/>
            <p:cNvSpPr/>
            <p:nvPr/>
          </p:nvSpPr>
          <p:spPr>
            <a:xfrm>
              <a:off x="14897" y="6672"/>
              <a:ext cx="2392" cy="99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租赁公司</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1" name="矩形 20"/>
            <p:cNvSpPr/>
            <p:nvPr/>
          </p:nvSpPr>
          <p:spPr>
            <a:xfrm>
              <a:off x="8338" y="1229"/>
              <a:ext cx="6803" cy="1342"/>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地方政府项目（城市建筑物）、大型（百亩）产业园区、大型企业厂房、居民屋顶等</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2" name="燕尾形箭头 53"/>
            <p:cNvSpPr/>
            <p:nvPr/>
          </p:nvSpPr>
          <p:spPr>
            <a:xfrm rot="5400000">
              <a:off x="11511" y="2529"/>
              <a:ext cx="802" cy="974"/>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4" name="燕尾形箭头 53"/>
            <p:cNvSpPr/>
            <p:nvPr/>
          </p:nvSpPr>
          <p:spPr>
            <a:xfrm rot="5400000">
              <a:off x="11227" y="6024"/>
              <a:ext cx="994" cy="376"/>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7" name="矩形 26"/>
            <p:cNvSpPr/>
            <p:nvPr/>
          </p:nvSpPr>
          <p:spPr>
            <a:xfrm>
              <a:off x="12283" y="5867"/>
              <a:ext cx="1626" cy="51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接单模式</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8" name="矩形 27"/>
            <p:cNvSpPr/>
            <p:nvPr/>
          </p:nvSpPr>
          <p:spPr>
            <a:xfrm>
              <a:off x="6530" y="6763"/>
              <a:ext cx="2419" cy="903"/>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建筑商（工程）</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 name="箭头: 下 2"/>
            <p:cNvSpPr/>
            <p:nvPr/>
          </p:nvSpPr>
          <p:spPr>
            <a:xfrm>
              <a:off x="10138" y="7762"/>
              <a:ext cx="740" cy="1657"/>
            </a:xfrm>
            <a:prstGeom prst="down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solidFill>
                    <a:schemeClr val="tx1"/>
                  </a:solidFill>
                  <a:latin typeface="华文楷体" panose="02010600040101010101" pitchFamily="2" charset="-122"/>
                  <a:ea typeface="华文楷体" panose="02010600040101010101" pitchFamily="2" charset="-122"/>
                </a:rPr>
                <a:t>全款安装</a:t>
              </a:r>
              <a:endParaRPr lang="zh-CN" altLang="en-US" sz="1400" dirty="0">
                <a:solidFill>
                  <a:schemeClr val="tx1"/>
                </a:solidFill>
                <a:latin typeface="华文楷体" panose="02010600040101010101" pitchFamily="2" charset="-122"/>
                <a:ea typeface="华文楷体" panose="02010600040101010101" pitchFamily="2" charset="-122"/>
              </a:endParaRPr>
            </a:p>
          </p:txBody>
        </p:sp>
        <p:sp>
          <p:nvSpPr>
            <p:cNvPr id="29" name="箭头: 下 28"/>
            <p:cNvSpPr/>
            <p:nvPr/>
          </p:nvSpPr>
          <p:spPr>
            <a:xfrm>
              <a:off x="11576" y="7730"/>
              <a:ext cx="740" cy="1657"/>
            </a:xfrm>
            <a:prstGeom prst="down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rPr>
                <a:t>屋顶租赁</a:t>
              </a:r>
              <a:endParaRPr lang="zh-CN" altLang="en-US" sz="1400" dirty="0">
                <a:solidFill>
                  <a:schemeClr val="tx1"/>
                </a:solidFill>
                <a:latin typeface="华文楷体" panose="02010600040101010101" pitchFamily="2" charset="-122"/>
                <a:ea typeface="华文楷体" panose="02010600040101010101" pitchFamily="2" charset="-122"/>
              </a:endParaRPr>
            </a:p>
          </p:txBody>
        </p:sp>
        <p:sp>
          <p:nvSpPr>
            <p:cNvPr id="30" name="箭头: 下 29"/>
            <p:cNvSpPr/>
            <p:nvPr/>
          </p:nvSpPr>
          <p:spPr>
            <a:xfrm>
              <a:off x="12996" y="7806"/>
              <a:ext cx="740" cy="1657"/>
            </a:xfrm>
            <a:prstGeom prst="down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solidFill>
                    <a:schemeClr val="tx1"/>
                  </a:solidFill>
                  <a:latin typeface="华文楷体" panose="02010600040101010101" pitchFamily="2" charset="-122"/>
                  <a:ea typeface="华文楷体" panose="02010600040101010101" pitchFamily="2" charset="-122"/>
                </a:rPr>
                <a:t>贷款安装</a:t>
              </a:r>
              <a:endParaRPr lang="zh-CN" altLang="en-US" sz="1400" dirty="0">
                <a:solidFill>
                  <a:schemeClr val="tx1"/>
                </a:solidFill>
                <a:latin typeface="华文楷体" panose="02010600040101010101" pitchFamily="2" charset="-122"/>
                <a:ea typeface="华文楷体" panose="02010600040101010101" pitchFamily="2" charset="-122"/>
              </a:endParaRPr>
            </a:p>
          </p:txBody>
        </p:sp>
        <p:sp>
          <p:nvSpPr>
            <p:cNvPr id="31" name="矩形 30"/>
            <p:cNvSpPr/>
            <p:nvPr/>
          </p:nvSpPr>
          <p:spPr>
            <a:xfrm>
              <a:off x="1081" y="5559"/>
              <a:ext cx="2419" cy="903"/>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产业基金</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2" name="燕尾形箭头 53"/>
            <p:cNvSpPr/>
            <p:nvPr/>
          </p:nvSpPr>
          <p:spPr>
            <a:xfrm rot="19541307">
              <a:off x="4942" y="3622"/>
              <a:ext cx="1677" cy="974"/>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3" name="燕尾形箭头 53"/>
            <p:cNvSpPr/>
            <p:nvPr/>
          </p:nvSpPr>
          <p:spPr>
            <a:xfrm>
              <a:off x="4736" y="5523"/>
              <a:ext cx="1697" cy="974"/>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4" name="燕尾形箭头 53"/>
            <p:cNvSpPr/>
            <p:nvPr/>
          </p:nvSpPr>
          <p:spPr>
            <a:xfrm rot="2060054">
              <a:off x="4948" y="7404"/>
              <a:ext cx="1606" cy="974"/>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5" name="矩形 34"/>
            <p:cNvSpPr/>
            <p:nvPr/>
          </p:nvSpPr>
          <p:spPr>
            <a:xfrm>
              <a:off x="3366" y="5541"/>
              <a:ext cx="1616" cy="88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全产业链投资赋能</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6" name="矩形 35"/>
            <p:cNvSpPr/>
            <p:nvPr/>
          </p:nvSpPr>
          <p:spPr>
            <a:xfrm>
              <a:off x="356" y="3417"/>
              <a:ext cx="2291" cy="903"/>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地方政府、龙头企业（</a:t>
              </a:r>
              <a:r>
                <a:rPr lang="en-US" altLang="zh-CN" sz="1400" dirty="0">
                  <a:latin typeface="华文楷体" panose="02010600040101010101" pitchFamily="2" charset="-122"/>
                  <a:ea typeface="华文楷体" panose="02010600040101010101" pitchFamily="2" charset="-122"/>
                  <a:cs typeface="Liberation Sans" panose="020B0604020202020204" pitchFamily="34" charset="0"/>
                </a:rPr>
                <a:t>LP</a:t>
              </a: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7" name="矩形 36"/>
            <p:cNvSpPr/>
            <p:nvPr/>
          </p:nvSpPr>
          <p:spPr>
            <a:xfrm>
              <a:off x="2677" y="3406"/>
              <a:ext cx="2172" cy="92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蓝源资本（</a:t>
              </a:r>
              <a:r>
                <a:rPr lang="en-US" altLang="zh-CN" sz="1400" dirty="0">
                  <a:latin typeface="华文楷体" panose="02010600040101010101" pitchFamily="2" charset="-122"/>
                  <a:ea typeface="华文楷体" panose="02010600040101010101" pitchFamily="2" charset="-122"/>
                  <a:cs typeface="Liberation Sans" panose="020B0604020202020204" pitchFamily="34" charset="0"/>
                </a:rPr>
                <a:t>GP</a:t>
              </a: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8" name="燕尾形箭头 53"/>
            <p:cNvSpPr/>
            <p:nvPr/>
          </p:nvSpPr>
          <p:spPr>
            <a:xfrm rot="16200000">
              <a:off x="1831" y="4615"/>
              <a:ext cx="962" cy="709"/>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39" name="燕尾形箭头 53"/>
            <p:cNvSpPr/>
            <p:nvPr/>
          </p:nvSpPr>
          <p:spPr>
            <a:xfrm rot="16200000">
              <a:off x="11642" y="6048"/>
              <a:ext cx="994" cy="376"/>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0" name="矩形 39"/>
            <p:cNvSpPr/>
            <p:nvPr/>
          </p:nvSpPr>
          <p:spPr>
            <a:xfrm>
              <a:off x="12657" y="3054"/>
              <a:ext cx="2639" cy="51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为平台提供屋顶</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 name="箭头: 左 1"/>
            <p:cNvSpPr/>
            <p:nvPr/>
          </p:nvSpPr>
          <p:spPr>
            <a:xfrm>
              <a:off x="8355" y="9443"/>
              <a:ext cx="1510" cy="903"/>
            </a:xfrm>
            <a:prstGeom prst="lef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solidFill>
                    <a:schemeClr val="tx1"/>
                  </a:solidFill>
                  <a:latin typeface="华文楷体" panose="02010600040101010101" pitchFamily="2" charset="-122"/>
                  <a:ea typeface="华文楷体" panose="02010600040101010101" pitchFamily="2" charset="-122"/>
                </a:rPr>
                <a:t>自用</a:t>
              </a:r>
              <a:endParaRPr lang="zh-CN" altLang="en-US" sz="1400" dirty="0">
                <a:solidFill>
                  <a:schemeClr val="tx1"/>
                </a:solidFill>
                <a:latin typeface="华文楷体" panose="02010600040101010101" pitchFamily="2" charset="-122"/>
                <a:ea typeface="华文楷体" panose="02010600040101010101" pitchFamily="2" charset="-122"/>
              </a:endParaRPr>
            </a:p>
          </p:txBody>
        </p:sp>
        <p:sp>
          <p:nvSpPr>
            <p:cNvPr id="42" name="矩形 41"/>
            <p:cNvSpPr/>
            <p:nvPr/>
          </p:nvSpPr>
          <p:spPr>
            <a:xfrm>
              <a:off x="5558" y="9298"/>
              <a:ext cx="2542" cy="1077"/>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华文楷体" panose="02010600040101010101" pitchFamily="2" charset="-122"/>
                  <a:ea typeface="华文楷体" panose="02010600040101010101" pitchFamily="2" charset="-122"/>
                  <a:cs typeface="Liberation Sans" panose="020B0604020202020204" pitchFamily="34" charset="0"/>
                </a:rPr>
                <a:t>业主</a:t>
              </a:r>
              <a:endParaRPr lang="zh-CN" altLang="en-US" sz="1400" dirty="0">
                <a:latin typeface="华文楷体" panose="02010600040101010101" pitchFamily="2" charset="-122"/>
                <a:ea typeface="华文楷体" panose="02010600040101010101" pitchFamily="2" charset="-122"/>
                <a:cs typeface="Liberation Sans" panose="020B0604020202020204" pitchFamily="34" charset="0"/>
              </a:endParaRPr>
            </a:p>
          </p:txBody>
        </p:sp>
      </p:grpSp>
      <p:sp>
        <p:nvSpPr>
          <p:cNvPr id="41" name="文本框 40"/>
          <p:cNvSpPr txBox="1"/>
          <p:nvPr/>
        </p:nvSpPr>
        <p:spPr>
          <a:xfrm flipH="1">
            <a:off x="661035" y="254000"/>
            <a:ext cx="10824210" cy="521970"/>
          </a:xfrm>
          <a:prstGeom prst="rect">
            <a:avLst/>
          </a:prstGeom>
          <a:noFill/>
        </p:spPr>
        <p:txBody>
          <a:bodyPr wrap="square" rtlCol="0">
            <a:spAutoFit/>
            <a:scene3d>
              <a:camera prst="orthographicFront"/>
              <a:lightRig rig="threePt" dir="t"/>
            </a:scene3d>
            <a:sp3d contourW="12700"/>
          </a:bodyPr>
          <a:lstStyle/>
          <a:p>
            <a:pPr algn="l"/>
            <a:r>
              <a:rPr lang="zh-CN" altLang="en-US" sz="2800" spc="300" dirty="0">
                <a:solidFill>
                  <a:srgbClr val="24C6DB"/>
                </a:solidFill>
                <a:latin typeface="华文楷体" panose="02010600040101010101" pitchFamily="2" charset="-122"/>
                <a:ea typeface="华文楷体" panose="02010600040101010101" pitchFamily="2" charset="-122"/>
              </a:rPr>
              <a:t>核心业务（一）：</a:t>
            </a:r>
            <a:r>
              <a:rPr lang="zh-CN" altLang="en-US" sz="2400" spc="300" dirty="0">
                <a:solidFill>
                  <a:schemeClr val="tx1">
                    <a:lumMod val="85000"/>
                    <a:lumOff val="15000"/>
                  </a:schemeClr>
                </a:solidFill>
                <a:latin typeface="华文楷体" panose="02010600040101010101" pitchFamily="2" charset="-122"/>
                <a:ea typeface="华文楷体" panose="02010600040101010101" pitchFamily="2" charset="-122"/>
              </a:rPr>
              <a:t>基于分布式光伏电站的</a:t>
            </a:r>
            <a:r>
              <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rPr>
              <a:t>新能源建设解决方案</a:t>
            </a:r>
            <a:endParaRPr lang="zh-CN" altLang="en-US" sz="2400" b="1"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3775393" cy="584775"/>
          </a:xfrm>
          <a:prstGeom prst="rect">
            <a:avLst/>
          </a:prstGeom>
          <a:noFill/>
        </p:spPr>
        <p:txBody>
          <a:bodyPr wrap="none" rtlCol="0">
            <a:spAutoFit/>
            <a:scene3d>
              <a:camera prst="orthographicFront"/>
              <a:lightRig rig="threePt" dir="t"/>
            </a:scene3d>
            <a:sp3d contourW="12700"/>
          </a:bodyPr>
          <a:lstStyle/>
          <a:p>
            <a:r>
              <a:rPr lang="zh-CN" altLang="en-US" sz="3200" spc="300" dirty="0">
                <a:solidFill>
                  <a:srgbClr val="24C6DB"/>
                </a:solidFill>
                <a:latin typeface="华文楷体" panose="02010600040101010101" pitchFamily="2" charset="-122"/>
                <a:ea typeface="华文楷体" panose="02010600040101010101" pitchFamily="2" charset="-122"/>
              </a:rPr>
              <a:t>光伏电站</a:t>
            </a:r>
            <a:r>
              <a:rPr lang="zh-CN" altLang="en-US" sz="3200" spc="300" dirty="0">
                <a:solidFill>
                  <a:schemeClr val="tx1">
                    <a:lumMod val="85000"/>
                    <a:lumOff val="15000"/>
                  </a:schemeClr>
                </a:solidFill>
                <a:latin typeface="华文楷体" panose="02010600040101010101" pitchFamily="2" charset="-122"/>
                <a:ea typeface="华文楷体" panose="02010600040101010101" pitchFamily="2" charset="-122"/>
              </a:rPr>
              <a:t>同类比较</a:t>
            </a:r>
            <a:endParaRPr lang="zh-CN" altLang="en-US" sz="32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graphicFrame>
        <p:nvGraphicFramePr>
          <p:cNvPr id="3" name="表格 3"/>
          <p:cNvGraphicFramePr>
            <a:graphicFrameLocks noGrp="1"/>
          </p:cNvGraphicFramePr>
          <p:nvPr/>
        </p:nvGraphicFramePr>
        <p:xfrm>
          <a:off x="826112" y="1027742"/>
          <a:ext cx="10091254" cy="5486400"/>
        </p:xfrm>
        <a:graphic>
          <a:graphicData uri="http://schemas.openxmlformats.org/drawingml/2006/table">
            <a:tbl>
              <a:tblPr firstRow="1" bandRow="1">
                <a:tableStyleId>{93296810-A885-4BE3-A3E7-6D5BEEA58F35}</a:tableStyleId>
              </a:tblPr>
              <a:tblGrid>
                <a:gridCol w="887022"/>
                <a:gridCol w="1138893"/>
                <a:gridCol w="1349896"/>
                <a:gridCol w="6715443"/>
              </a:tblGrid>
              <a:tr h="279183">
                <a:tc>
                  <a:txBody>
                    <a:bodyPr/>
                    <a:lstStyle/>
                    <a:p>
                      <a:r>
                        <a:rPr lang="zh-CN" altLang="en-US" dirty="0">
                          <a:latin typeface="华文楷体" panose="02010600040101010101" pitchFamily="2" charset="-122"/>
                          <a:ea typeface="华文楷体" panose="02010600040101010101" pitchFamily="2" charset="-122"/>
                        </a:rPr>
                        <a:t>类别</a:t>
                      </a:r>
                      <a:endParaRPr lang="zh-CN" altLang="en-US" dirty="0">
                        <a:latin typeface="华文楷体" panose="02010600040101010101" pitchFamily="2" charset="-122"/>
                        <a:ea typeface="华文楷体" panose="02010600040101010101" pitchFamily="2" charset="-122"/>
                      </a:endParaRPr>
                    </a:p>
                  </a:txBody>
                  <a:tcPr/>
                </a:tc>
                <a:tc>
                  <a:txBody>
                    <a:bodyPr/>
                    <a:lstStyle/>
                    <a:p>
                      <a:r>
                        <a:rPr lang="zh-CN" altLang="en-US" dirty="0">
                          <a:latin typeface="华文楷体" panose="02010600040101010101" pitchFamily="2" charset="-122"/>
                          <a:ea typeface="华文楷体" panose="02010600040101010101" pitchFamily="2" charset="-122"/>
                        </a:rPr>
                        <a:t>企业名称</a:t>
                      </a:r>
                      <a:endParaRPr lang="zh-CN" altLang="en-US" dirty="0">
                        <a:latin typeface="华文楷体" panose="02010600040101010101" pitchFamily="2" charset="-122"/>
                        <a:ea typeface="华文楷体" panose="02010600040101010101" pitchFamily="2" charset="-122"/>
                      </a:endParaRPr>
                    </a:p>
                  </a:txBody>
                  <a:tcPr/>
                </a:tc>
                <a:tc>
                  <a:txBody>
                    <a:bodyPr/>
                    <a:lstStyle/>
                    <a:p>
                      <a:r>
                        <a:rPr lang="zh-CN" altLang="en-US" dirty="0">
                          <a:latin typeface="华文楷体" panose="02010600040101010101" pitchFamily="2" charset="-122"/>
                          <a:ea typeface="华文楷体" panose="02010600040101010101" pitchFamily="2" charset="-122"/>
                        </a:rPr>
                        <a:t>产品</a:t>
                      </a:r>
                      <a:endParaRPr lang="zh-CN" altLang="en-US" dirty="0">
                        <a:latin typeface="华文楷体" panose="02010600040101010101" pitchFamily="2" charset="-122"/>
                        <a:ea typeface="华文楷体" panose="02010600040101010101" pitchFamily="2" charset="-122"/>
                      </a:endParaRPr>
                    </a:p>
                  </a:txBody>
                  <a:tcPr/>
                </a:tc>
                <a:tc>
                  <a:txBody>
                    <a:bodyPr/>
                    <a:lstStyle/>
                    <a:p>
                      <a:r>
                        <a:rPr lang="zh-CN" altLang="en-US" dirty="0">
                          <a:latin typeface="华文楷体" panose="02010600040101010101" pitchFamily="2" charset="-122"/>
                          <a:ea typeface="华文楷体" panose="02010600040101010101" pitchFamily="2" charset="-122"/>
                        </a:rPr>
                        <a:t>业务简介</a:t>
                      </a:r>
                      <a:endParaRPr lang="zh-CN" altLang="en-US" dirty="0">
                        <a:latin typeface="华文楷体" panose="02010600040101010101" pitchFamily="2" charset="-122"/>
                        <a:ea typeface="华文楷体" panose="02010600040101010101" pitchFamily="2" charset="-122"/>
                      </a:endParaRPr>
                    </a:p>
                  </a:txBody>
                  <a:tcPr/>
                </a:tc>
              </a:tr>
              <a:tr h="370840">
                <a:tc rowSpan="2">
                  <a:txBody>
                    <a:bodyPr/>
                    <a:lstStyle/>
                    <a:p>
                      <a:pPr algn="ctr"/>
                      <a:r>
                        <a:rPr lang="zh-CN" altLang="en-US" dirty="0">
                          <a:latin typeface="华文楷体" panose="02010600040101010101" pitchFamily="2" charset="-122"/>
                          <a:ea typeface="华文楷体" panose="02010600040101010101" pitchFamily="2" charset="-122"/>
                        </a:rPr>
                        <a:t>光伏屋顶</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zh-CN" altLang="en-US" dirty="0">
                          <a:latin typeface="华文楷体" panose="02010600040101010101" pitchFamily="2" charset="-122"/>
                          <a:ea typeface="华文楷体" panose="02010600040101010101" pitchFamily="2" charset="-122"/>
                        </a:rPr>
                        <a:t>隆基股份</a:t>
                      </a:r>
                      <a:endParaRPr lang="zh-CN" altLang="en-US" dirty="0">
                        <a:latin typeface="华文楷体" panose="02010600040101010101" pitchFamily="2" charset="-122"/>
                        <a:ea typeface="华文楷体" panose="02010600040101010101" pitchFamily="2" charset="-122"/>
                      </a:endParaRPr>
                    </a:p>
                  </a:txBody>
                  <a:tcPr anchor="ctr"/>
                </a:tc>
                <a:tc>
                  <a:txBody>
                    <a:bodyPr/>
                    <a:lstStyle/>
                    <a:p>
                      <a:pPr algn="ctr"/>
                      <a:r>
                        <a:rPr lang="zh-CN" altLang="en-US" dirty="0">
                          <a:latin typeface="华文楷体" panose="02010600040101010101" pitchFamily="2" charset="-122"/>
                          <a:ea typeface="华文楷体" panose="02010600040101010101" pitchFamily="2" charset="-122"/>
                        </a:rPr>
                        <a:t>隆锦、隆顶</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zh-CN" altLang="en-US" dirty="0">
                          <a:latin typeface="华文楷体" panose="02010600040101010101" pitchFamily="2" charset="-122"/>
                          <a:ea typeface="华文楷体" panose="02010600040101010101" pitchFamily="2" charset="-122"/>
                        </a:rPr>
                        <a:t>隆锦、隆顶是分别针对建筑墙面和屋顶的</a:t>
                      </a:r>
                      <a:r>
                        <a:rPr lang="en-US" altLang="zh-CN" dirty="0">
                          <a:latin typeface="华文楷体" panose="02010600040101010101" pitchFamily="2" charset="-122"/>
                          <a:ea typeface="华文楷体" panose="02010600040101010101" pitchFamily="2" charset="-122"/>
                        </a:rPr>
                        <a:t>BIPV</a:t>
                      </a:r>
                      <a:r>
                        <a:rPr lang="zh-CN" altLang="en-US" dirty="0">
                          <a:latin typeface="华文楷体" panose="02010600040101010101" pitchFamily="2" charset="-122"/>
                          <a:ea typeface="华文楷体" panose="02010600040101010101" pitchFamily="2" charset="-122"/>
                        </a:rPr>
                        <a:t>产品，具备较强的防水、防火以及抗风等优点，可组成</a:t>
                      </a:r>
                      <a:r>
                        <a:rPr lang="en-US" altLang="zh-CN" dirty="0">
                          <a:latin typeface="华文楷体" panose="02010600040101010101" pitchFamily="2" charset="-122"/>
                          <a:ea typeface="华文楷体" panose="02010600040101010101" pitchFamily="2" charset="-122"/>
                        </a:rPr>
                        <a:t>-</a:t>
                      </a:r>
                      <a:r>
                        <a:rPr lang="zh-CN" altLang="en-US" dirty="0">
                          <a:latin typeface="华文楷体" panose="02010600040101010101" pitchFamily="2" charset="-122"/>
                          <a:ea typeface="华文楷体" panose="02010600040101010101" pitchFamily="2" charset="-122"/>
                        </a:rPr>
                        <a:t>一套的屋面围护系统。</a:t>
                      </a:r>
                      <a:endParaRPr lang="zh-CN" altLang="en-US" dirty="0">
                        <a:latin typeface="华文楷体" panose="02010600040101010101" pitchFamily="2" charset="-122"/>
                        <a:ea typeface="华文楷体" panose="02010600040101010101" pitchFamily="2" charset="-122"/>
                      </a:endParaRPr>
                    </a:p>
                  </a:txBody>
                  <a:tcPr/>
                </a:tc>
              </a:tr>
              <a:tr h="384403">
                <a:tc vMerge="1">
                  <a:tcPr/>
                </a:tc>
                <a:tc>
                  <a:txBody>
                    <a:bodyPr/>
                    <a:lstStyle/>
                    <a:p>
                      <a:r>
                        <a:rPr lang="zh-CN" altLang="en-US" dirty="0">
                          <a:latin typeface="华文楷体" panose="02010600040101010101" pitchFamily="2" charset="-122"/>
                          <a:ea typeface="华文楷体" panose="02010600040101010101" pitchFamily="2" charset="-122"/>
                        </a:rPr>
                        <a:t>特斯拉</a:t>
                      </a:r>
                      <a:endParaRPr lang="zh-CN" altLang="en-US" dirty="0">
                        <a:latin typeface="华文楷体" panose="02010600040101010101" pitchFamily="2" charset="-122"/>
                        <a:ea typeface="华文楷体" panose="02010600040101010101" pitchFamily="2" charset="-122"/>
                      </a:endParaRPr>
                    </a:p>
                  </a:txBody>
                  <a:tcPr anchor="ctr"/>
                </a:tc>
                <a:tc>
                  <a:txBody>
                    <a:bodyPr/>
                    <a:lstStyle/>
                    <a:p>
                      <a:pPr algn="ctr"/>
                      <a:r>
                        <a:rPr lang="en-US" altLang="zh-CN" dirty="0">
                          <a:latin typeface="华文楷体" panose="02010600040101010101" pitchFamily="2" charset="-122"/>
                          <a:ea typeface="华文楷体" panose="02010600040101010101" pitchFamily="2" charset="-122"/>
                        </a:rPr>
                        <a:t>SolartbofV1-V3</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en-US" altLang="zh-CN" dirty="0">
                          <a:latin typeface="华文楷体" panose="02010600040101010101" pitchFamily="2" charset="-122"/>
                          <a:ea typeface="华文楷体" panose="02010600040101010101" pitchFamily="2" charset="-122"/>
                        </a:rPr>
                        <a:t>3</a:t>
                      </a:r>
                      <a:r>
                        <a:rPr lang="zh-CN" altLang="en-US" dirty="0">
                          <a:latin typeface="华文楷体" panose="02010600040101010101" pitchFamily="2" charset="-122"/>
                          <a:ea typeface="华文楷体" panose="02010600040101010101" pitchFamily="2" charset="-122"/>
                        </a:rPr>
                        <a:t>代太阳能屋顶瓦片可嵌入传统屋顶、并以强化玻璃取代传统太阳能面板，适用于老旧屋顶翻新并加装太阳能电板</a:t>
                      </a:r>
                      <a:endParaRPr lang="zh-CN" altLang="en-US" dirty="0">
                        <a:latin typeface="华文楷体" panose="02010600040101010101" pitchFamily="2" charset="-122"/>
                        <a:ea typeface="华文楷体" panose="02010600040101010101" pitchFamily="2" charset="-122"/>
                      </a:endParaRPr>
                    </a:p>
                  </a:txBody>
                  <a:tcPr/>
                </a:tc>
              </a:tr>
              <a:tr h="370840">
                <a:tc>
                  <a:txBody>
                    <a:bodyPr/>
                    <a:lstStyle/>
                    <a:p>
                      <a:r>
                        <a:rPr lang="zh-CN" altLang="en-US" dirty="0">
                          <a:latin typeface="华文楷体" panose="02010600040101010101" pitchFamily="2" charset="-122"/>
                          <a:ea typeface="华文楷体" panose="02010600040101010101" pitchFamily="2" charset="-122"/>
                        </a:rPr>
                        <a:t>光伏幕墙</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zh-CN" altLang="en-US" dirty="0">
                          <a:latin typeface="华文楷体" panose="02010600040101010101" pitchFamily="2" charset="-122"/>
                          <a:ea typeface="华文楷体" panose="02010600040101010101" pitchFamily="2" charset="-122"/>
                        </a:rPr>
                        <a:t>龙焱能源</a:t>
                      </a:r>
                      <a:endParaRPr lang="zh-CN" altLang="en-US" dirty="0">
                        <a:latin typeface="华文楷体" panose="02010600040101010101" pitchFamily="2" charset="-122"/>
                        <a:ea typeface="华文楷体" panose="02010600040101010101" pitchFamily="2" charset="-122"/>
                      </a:endParaRPr>
                    </a:p>
                  </a:txBody>
                  <a:tcPr anchor="ctr"/>
                </a:tc>
                <a:tc>
                  <a:txBody>
                    <a:bodyPr/>
                    <a:lstStyle/>
                    <a:p>
                      <a:pPr algn="ctr"/>
                      <a:r>
                        <a:rPr lang="en-US" altLang="zh-CN"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zh-CN" altLang="en-US" dirty="0">
                          <a:latin typeface="华文楷体" panose="02010600040101010101" pitchFamily="2" charset="-122"/>
                          <a:ea typeface="华文楷体" panose="02010600040101010101" pitchFamily="2" charset="-122"/>
                        </a:rPr>
                        <a:t>直致力于在中国实现高效碲化镉</a:t>
                      </a:r>
                      <a:r>
                        <a:rPr lang="en-US" altLang="zh-CN" dirty="0">
                          <a:latin typeface="华文楷体" panose="02010600040101010101" pitchFamily="2" charset="-122"/>
                          <a:ea typeface="华文楷体" panose="02010600040101010101" pitchFamily="2" charset="-122"/>
                        </a:rPr>
                        <a:t>(Cdre</a:t>
                      </a:r>
                      <a:r>
                        <a:rPr lang="zh-CN" altLang="en-US" dirty="0">
                          <a:latin typeface="华文楷体" panose="02010600040101010101" pitchFamily="2" charset="-122"/>
                          <a:ea typeface="华文楷体" panose="02010600040101010101" pitchFamily="2" charset="-122"/>
                        </a:rPr>
                        <a:t>）薄膜太阳电池技术的产业化，专注于碲化镉薄膜光伏技术研发及生产，成功打破国外技术垄断，率先在中国实现了完全自主研发碲化锅薄膜太阳能技术产业化，电池效率达到国内外卓越水平，承担并完成了“</a:t>
                      </a:r>
                      <a:r>
                        <a:rPr lang="en-US" altLang="zh-CN" dirty="0">
                          <a:latin typeface="华文楷体" panose="02010600040101010101" pitchFamily="2" charset="-122"/>
                          <a:ea typeface="华文楷体" panose="02010600040101010101" pitchFamily="2" charset="-122"/>
                        </a:rPr>
                        <a:t>863</a:t>
                      </a:r>
                      <a:r>
                        <a:rPr lang="zh-CN" altLang="en-US" dirty="0">
                          <a:latin typeface="华文楷体" panose="02010600040101010101" pitchFamily="2" charset="-122"/>
                          <a:ea typeface="华文楷体" panose="02010600040101010101" pitchFamily="2" charset="-122"/>
                        </a:rPr>
                        <a:t>计划”的一项课题，参与建成了世园会中国馆、大同能源馆等多个标志性项目。</a:t>
                      </a:r>
                      <a:endParaRPr lang="zh-CN" altLang="en-US" dirty="0">
                        <a:latin typeface="华文楷体" panose="02010600040101010101" pitchFamily="2" charset="-122"/>
                        <a:ea typeface="华文楷体" panose="02010600040101010101" pitchFamily="2" charset="-122"/>
                      </a:endParaRPr>
                    </a:p>
                  </a:txBody>
                  <a:tcPr/>
                </a:tc>
              </a:tr>
              <a:tr h="779780">
                <a:tc>
                  <a:txBody>
                    <a:bodyPr/>
                    <a:lstStyle/>
                    <a:p>
                      <a:pPr algn="ctr"/>
                      <a:r>
                        <a:rPr lang="zh-CN" altLang="en-US" dirty="0">
                          <a:latin typeface="华文楷体" panose="02010600040101010101" pitchFamily="2" charset="-122"/>
                          <a:ea typeface="华文楷体" panose="02010600040101010101" pitchFamily="2" charset="-122"/>
                        </a:rPr>
                        <a:t>建筑类工业</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zh-CN" altLang="en-US" dirty="0">
                          <a:latin typeface="华文楷体" panose="02010600040101010101" pitchFamily="2" charset="-122"/>
                          <a:ea typeface="华文楷体" panose="02010600040101010101" pitchFamily="2" charset="-122"/>
                        </a:rPr>
                        <a:t>精工钢构</a:t>
                      </a:r>
                      <a:endParaRPr lang="zh-CN" altLang="en-US" dirty="0">
                        <a:latin typeface="华文楷体" panose="02010600040101010101" pitchFamily="2" charset="-122"/>
                        <a:ea typeface="华文楷体" panose="02010600040101010101" pitchFamily="2" charset="-122"/>
                      </a:endParaRPr>
                    </a:p>
                  </a:txBody>
                  <a:tcPr anchor="ctr"/>
                </a:tc>
                <a:tc>
                  <a:txBody>
                    <a:bodyPr/>
                    <a:lstStyle/>
                    <a:p>
                      <a:pPr algn="ctr"/>
                      <a:r>
                        <a:rPr lang="en-US" altLang="zh-CN"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a:txBody>
                  <a:tcPr anchor="ctr"/>
                </a:tc>
                <a:tc>
                  <a:txBody>
                    <a:bodyPr/>
                    <a:lstStyle/>
                    <a:p>
                      <a:r>
                        <a:rPr lang="zh-CN" altLang="en-US" dirty="0">
                          <a:latin typeface="华文楷体" panose="02010600040101010101" pitchFamily="2" charset="-122"/>
                          <a:ea typeface="华文楷体" panose="02010600040101010101" pitchFamily="2" charset="-122"/>
                        </a:rPr>
                        <a:t>一家集</a:t>
                      </a:r>
                      <a:r>
                        <a:rPr lang="en-US" altLang="zh-CN" dirty="0">
                          <a:latin typeface="华文楷体" panose="02010600040101010101" pitchFamily="2" charset="-122"/>
                          <a:ea typeface="华文楷体" panose="02010600040101010101" pitchFamily="2" charset="-122"/>
                        </a:rPr>
                        <a:t>BIPV</a:t>
                      </a:r>
                      <a:r>
                        <a:rPr lang="zh-CN" altLang="en-US" dirty="0">
                          <a:latin typeface="华文楷体" panose="02010600040101010101" pitchFamily="2" charset="-122"/>
                          <a:ea typeface="华文楷体" panose="02010600040101010101" pitchFamily="2" charset="-122"/>
                        </a:rPr>
                        <a:t>产品设计、生产、销售和安装于一体的</a:t>
                      </a:r>
                      <a:r>
                        <a:rPr lang="en-US" altLang="zh-CN" dirty="0">
                          <a:latin typeface="华文楷体" panose="02010600040101010101" pitchFamily="2" charset="-122"/>
                          <a:ea typeface="华文楷体" panose="02010600040101010101" pitchFamily="2" charset="-122"/>
                        </a:rPr>
                        <a:t>BIPV</a:t>
                      </a:r>
                      <a:r>
                        <a:rPr lang="zh-CN" altLang="en-US" dirty="0">
                          <a:latin typeface="华文楷体" panose="02010600040101010101" pitchFamily="2" charset="-122"/>
                          <a:ea typeface="华文楷体" panose="02010600040101010101" pitchFamily="2" charset="-122"/>
                        </a:rPr>
                        <a:t>系统集成商。旗下子公司精工能源布局光伏屋顶市场，投资屋顶光伏电站：子公司精镜金属开展光伏幕墙业务，专业化针对建筑屋面围护开展业务。</a:t>
                      </a:r>
                      <a:endParaRPr lang="zh-CN" altLang="en-US" dirty="0">
                        <a:latin typeface="华文楷体" panose="02010600040101010101" pitchFamily="2" charset="-122"/>
                        <a:ea typeface="华文楷体" panose="02010600040101010101" pitchFamily="2" charset="-122"/>
                      </a:endParaRPr>
                    </a:p>
                  </a:txBody>
                  <a:tcPr/>
                </a:tc>
              </a:tr>
              <a:tr h="779780">
                <a:tc>
                  <a:txBody>
                    <a:bodyPr/>
                    <a:lstStyle/>
                    <a:p>
                      <a:pPr marL="0" algn="l" defTabSz="914400" rtl="0" eaLnBrk="1" latinLnBrk="0" hangingPunct="1"/>
                      <a:r>
                        <a:rPr lang="zh-CN" altLang="en-US" sz="1800" b="1" kern="1200" dirty="0">
                          <a:solidFill>
                            <a:schemeClr val="dk1"/>
                          </a:solidFill>
                          <a:latin typeface="华文楷体" panose="02010600040101010101" pitchFamily="2" charset="-122"/>
                          <a:ea typeface="华文楷体" panose="02010600040101010101" pitchFamily="2" charset="-122"/>
                          <a:cs typeface="+mn-cs"/>
                        </a:rPr>
                        <a:t>产业互联网</a:t>
                      </a:r>
                      <a:endParaRPr lang="zh-CN" altLang="en-US" sz="1800" b="1" kern="1200" dirty="0">
                        <a:solidFill>
                          <a:schemeClr val="dk1"/>
                        </a:solidFill>
                        <a:latin typeface="华文楷体" panose="02010600040101010101" pitchFamily="2" charset="-122"/>
                        <a:ea typeface="华文楷体" panose="02010600040101010101" pitchFamily="2" charset="-122"/>
                        <a:cs typeface="+mn-cs"/>
                      </a:endParaRPr>
                    </a:p>
                  </a:txBody>
                  <a:tcPr anchor="ctr"/>
                </a:tc>
                <a:tc>
                  <a:txBody>
                    <a:bodyPr/>
                    <a:lstStyle/>
                    <a:p>
                      <a:pPr marL="0" algn="l" defTabSz="914400" rtl="0" eaLnBrk="1" latinLnBrk="0" hangingPunct="1"/>
                      <a:r>
                        <a:rPr lang="zh-CN" altLang="en-US" sz="1800" b="1" kern="1200" dirty="0">
                          <a:solidFill>
                            <a:schemeClr val="dk1"/>
                          </a:solidFill>
                          <a:latin typeface="华文楷体" panose="02010600040101010101" pitchFamily="2" charset="-122"/>
                          <a:ea typeface="华文楷体" panose="02010600040101010101" pitchFamily="2" charset="-122"/>
                          <a:cs typeface="+mn-cs"/>
                        </a:rPr>
                        <a:t>鸿茂科技</a:t>
                      </a:r>
                      <a:endParaRPr lang="zh-CN" altLang="en-US" sz="1800" b="1" kern="1200" dirty="0">
                        <a:solidFill>
                          <a:schemeClr val="dk1"/>
                        </a:solidFill>
                        <a:latin typeface="华文楷体" panose="02010600040101010101" pitchFamily="2" charset="-122"/>
                        <a:ea typeface="华文楷体" panose="02010600040101010101" pitchFamily="2" charset="-122"/>
                        <a:cs typeface="+mn-cs"/>
                      </a:endParaRPr>
                    </a:p>
                  </a:txBody>
                  <a:tcPr anchor="ctr"/>
                </a:tc>
                <a:tc>
                  <a:txBody>
                    <a:bodyPr/>
                    <a:lstStyle/>
                    <a:p>
                      <a:r>
                        <a:rPr lang="zh-CN" altLang="en-US" sz="1800" b="1" kern="1200" dirty="0">
                          <a:solidFill>
                            <a:schemeClr val="dk1"/>
                          </a:solidFill>
                          <a:latin typeface="华文楷体" panose="02010600040101010101" pitchFamily="2" charset="-122"/>
                          <a:ea typeface="华文楷体" panose="02010600040101010101" pitchFamily="2" charset="-122"/>
                          <a:cs typeface="+mn-cs"/>
                        </a:rPr>
                        <a:t>光伏电站系统集成数字化平台</a:t>
                      </a:r>
                      <a:endParaRPr lang="zh-CN" altLang="en-US" sz="1800" b="1" kern="1200" dirty="0">
                        <a:solidFill>
                          <a:schemeClr val="dk1"/>
                        </a:solidFill>
                        <a:latin typeface="华文楷体" panose="02010600040101010101" pitchFamily="2" charset="-122"/>
                        <a:ea typeface="华文楷体" panose="02010600040101010101" pitchFamily="2" charset="-122"/>
                        <a:cs typeface="+mn-cs"/>
                      </a:endParaRPr>
                    </a:p>
                  </a:txBody>
                  <a:tcPr anchor="ctr"/>
                </a:tc>
                <a:tc>
                  <a:txBody>
                    <a:bodyPr/>
                    <a:lstStyle/>
                    <a:p>
                      <a:pPr marL="0" algn="l" defTabSz="914400" rtl="0" eaLnBrk="1" latinLnBrk="0" hangingPunct="1"/>
                      <a:r>
                        <a:rPr lang="zh-CN" altLang="en-US" sz="1800" b="1" kern="1200" dirty="0">
                          <a:solidFill>
                            <a:schemeClr val="dk1"/>
                          </a:solidFill>
                          <a:latin typeface="华文楷体" panose="02010600040101010101" pitchFamily="2" charset="-122"/>
                          <a:ea typeface="华文楷体" panose="02010600040101010101" pitchFamily="2" charset="-122"/>
                          <a:cs typeface="+mn-cs"/>
                        </a:rPr>
                        <a:t>鸿茂科技以光伏电站为切入点，通过</a:t>
                      </a:r>
                      <a:r>
                        <a:rPr lang="en-US" altLang="zh-CN" sz="1800" b="1" kern="1200" dirty="0">
                          <a:solidFill>
                            <a:schemeClr val="dk1"/>
                          </a:solidFill>
                          <a:latin typeface="华文楷体" panose="02010600040101010101" pitchFamily="2" charset="-122"/>
                          <a:ea typeface="华文楷体" panose="02010600040101010101" pitchFamily="2" charset="-122"/>
                          <a:cs typeface="+mn-cs"/>
                        </a:rPr>
                        <a:t>5G</a:t>
                      </a:r>
                      <a:r>
                        <a:rPr lang="zh-CN" altLang="en-US" sz="1800" b="1" kern="1200" dirty="0">
                          <a:solidFill>
                            <a:schemeClr val="dk1"/>
                          </a:solidFill>
                          <a:latin typeface="华文楷体" panose="02010600040101010101" pitchFamily="2" charset="-122"/>
                          <a:ea typeface="华文楷体" panose="02010600040101010101" pitchFamily="2" charset="-122"/>
                          <a:cs typeface="+mn-cs"/>
                        </a:rPr>
                        <a:t>互联网、人工智能、大数据、物联网等新技术，整合光伏电站产业链上下游产业资源，特别是屋顶资源，为整个行业提供整体解决方案。</a:t>
                      </a:r>
                      <a:endParaRPr lang="zh-CN" altLang="en-US" sz="1800" b="1" kern="1200" dirty="0">
                        <a:solidFill>
                          <a:schemeClr val="dk1"/>
                        </a:solidFill>
                        <a:latin typeface="华文楷体" panose="02010600040101010101" pitchFamily="2" charset="-122"/>
                        <a:ea typeface="华文楷体" panose="02010600040101010101" pitchFamily="2" charset="-122"/>
                        <a:cs typeface="+mn-cs"/>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7366119" cy="584775"/>
          </a:xfrm>
          <a:prstGeom prst="rect">
            <a:avLst/>
          </a:prstGeom>
          <a:noFill/>
        </p:spPr>
        <p:txBody>
          <a:bodyPr wrap="none" rtlCol="0">
            <a:spAutoFit/>
            <a:scene3d>
              <a:camera prst="orthographicFront"/>
              <a:lightRig rig="threePt" dir="t"/>
            </a:scene3d>
            <a:sp3d contourW="12700"/>
          </a:bodyPr>
          <a:lstStyle/>
          <a:p>
            <a:r>
              <a:rPr lang="zh-CN" altLang="en-US" sz="3200" spc="300" dirty="0">
                <a:solidFill>
                  <a:srgbClr val="24C6DB"/>
                </a:solidFill>
                <a:latin typeface="华文楷体" panose="02010600040101010101" pitchFamily="2" charset="-122"/>
                <a:ea typeface="华文楷体" panose="02010600040101010101" pitchFamily="2" charset="-122"/>
              </a:rPr>
              <a:t>鸿茂科技光伏电站</a:t>
            </a:r>
            <a:r>
              <a:rPr lang="zh-CN" altLang="en-US" sz="3200" spc="300" dirty="0">
                <a:solidFill>
                  <a:schemeClr val="tx1">
                    <a:lumMod val="85000"/>
                    <a:lumOff val="15000"/>
                  </a:schemeClr>
                </a:solidFill>
                <a:latin typeface="华文楷体" panose="02010600040101010101" pitchFamily="2" charset="-122"/>
                <a:ea typeface="华文楷体" panose="02010600040101010101" pitchFamily="2" charset="-122"/>
              </a:rPr>
              <a:t>商业模式对比分析</a:t>
            </a:r>
            <a:endParaRPr lang="zh-CN" altLang="en-US" sz="32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26636" y="1879837"/>
            <a:ext cx="10633320" cy="4924212"/>
          </a:xfrm>
          <a:prstGeom prst="rect">
            <a:avLst/>
          </a:prstGeom>
        </p:spPr>
      </p:pic>
      <p:sp>
        <p:nvSpPr>
          <p:cNvPr id="7" name="文本框 6"/>
          <p:cNvSpPr txBox="1"/>
          <p:nvPr/>
        </p:nvSpPr>
        <p:spPr>
          <a:xfrm>
            <a:off x="955162" y="843076"/>
            <a:ext cx="10162434" cy="593560"/>
          </a:xfrm>
          <a:prstGeom prst="rect">
            <a:avLst/>
          </a:prstGeom>
          <a:noFill/>
        </p:spPr>
        <p:txBody>
          <a:bodyPr wrap="square">
            <a:spAutoFit/>
          </a:bodyPr>
          <a:lstStyle/>
          <a:p>
            <a:pPr indent="457200" algn="just">
              <a:lnSpc>
                <a:spcPct val="150000"/>
              </a:lnSpc>
            </a:pPr>
            <a:r>
              <a:rPr lang="zh-CN" altLang="en-US" sz="2400" b="1" dirty="0">
                <a:solidFill>
                  <a:srgbClr val="484848"/>
                </a:solidFill>
                <a:latin typeface="华文楷体" panose="02010600040101010101" pitchFamily="2" charset="-122"/>
                <a:ea typeface="华文楷体" panose="02010600040101010101" pitchFamily="2" charset="-122"/>
              </a:rPr>
              <a:t>鸿茂科技：平台模式</a:t>
            </a:r>
            <a:r>
              <a:rPr lang="en-US" altLang="zh-CN" sz="2400" b="1" dirty="0">
                <a:solidFill>
                  <a:srgbClr val="484848"/>
                </a:solidFill>
                <a:latin typeface="华文楷体" panose="02010600040101010101" pitchFamily="2" charset="-122"/>
                <a:ea typeface="华文楷体" panose="02010600040101010101" pitchFamily="2" charset="-122"/>
              </a:rPr>
              <a:t>+</a:t>
            </a:r>
            <a:r>
              <a:rPr lang="zh-CN" altLang="en-US" sz="2400" b="1" dirty="0">
                <a:solidFill>
                  <a:srgbClr val="484848"/>
                </a:solidFill>
                <a:latin typeface="华文楷体" panose="02010600040101010101" pitchFamily="2" charset="-122"/>
                <a:ea typeface="华文楷体" panose="02010600040101010101" pitchFamily="2" charset="-122"/>
              </a:rPr>
              <a:t>轻资产运营</a:t>
            </a:r>
            <a:r>
              <a:rPr lang="en-US" altLang="zh-CN" sz="2400" b="1" dirty="0">
                <a:solidFill>
                  <a:srgbClr val="484848"/>
                </a:solidFill>
                <a:latin typeface="华文楷体" panose="02010600040101010101" pitchFamily="2" charset="-122"/>
                <a:ea typeface="华文楷体" panose="02010600040101010101" pitchFamily="2" charset="-122"/>
              </a:rPr>
              <a:t>+</a:t>
            </a:r>
            <a:r>
              <a:rPr lang="zh-CN" altLang="en-US" sz="2400" b="1" dirty="0">
                <a:solidFill>
                  <a:srgbClr val="484848"/>
                </a:solidFill>
                <a:latin typeface="华文楷体" panose="02010600040101010101" pitchFamily="2" charset="-122"/>
                <a:ea typeface="华文楷体" panose="02010600040101010101" pitchFamily="2" charset="-122"/>
              </a:rPr>
              <a:t>多重收益</a:t>
            </a:r>
            <a:r>
              <a:rPr lang="en-US" altLang="zh-CN" sz="2400" b="1" dirty="0">
                <a:solidFill>
                  <a:srgbClr val="484848"/>
                </a:solidFill>
                <a:latin typeface="华文楷体" panose="02010600040101010101" pitchFamily="2" charset="-122"/>
                <a:ea typeface="华文楷体" panose="02010600040101010101" pitchFamily="2" charset="-122"/>
              </a:rPr>
              <a:t>+</a:t>
            </a:r>
            <a:r>
              <a:rPr lang="zh-CN" altLang="en-US" sz="2400" b="1" dirty="0">
                <a:solidFill>
                  <a:srgbClr val="484848"/>
                </a:solidFill>
                <a:latin typeface="华文楷体" panose="02010600040101010101" pitchFamily="2" charset="-122"/>
                <a:ea typeface="华文楷体" panose="02010600040101010101" pitchFamily="2" charset="-122"/>
              </a:rPr>
              <a:t>产业价值</a:t>
            </a:r>
            <a:r>
              <a:rPr lang="en-US" altLang="zh-CN" sz="2400" b="1" dirty="0">
                <a:solidFill>
                  <a:srgbClr val="484848"/>
                </a:solidFill>
                <a:latin typeface="华文楷体" panose="02010600040101010101" pitchFamily="2" charset="-122"/>
                <a:ea typeface="华文楷体" panose="02010600040101010101" pitchFamily="2" charset="-122"/>
              </a:rPr>
              <a:t>+</a:t>
            </a:r>
            <a:r>
              <a:rPr lang="zh-CN" altLang="en-US" sz="2400" b="1" dirty="0">
                <a:solidFill>
                  <a:srgbClr val="484848"/>
                </a:solidFill>
                <a:latin typeface="华文楷体" panose="02010600040101010101" pitchFamily="2" charset="-122"/>
                <a:ea typeface="华文楷体" panose="02010600040101010101" pitchFamily="2" charset="-122"/>
              </a:rPr>
              <a:t>资本价值</a:t>
            </a:r>
            <a:endParaRPr lang="en-US" altLang="zh-CN" sz="2400" b="1" i="0" dirty="0">
              <a:solidFill>
                <a:srgbClr val="484848"/>
              </a:solidFill>
              <a:effectLst/>
              <a:latin typeface="华文楷体" panose="02010600040101010101" pitchFamily="2" charset="-122"/>
              <a:ea typeface="华文楷体" panose="02010600040101010101" pitchFamily="2" charset="-122"/>
            </a:endParaRPr>
          </a:p>
        </p:txBody>
      </p:sp>
      <p:sp>
        <p:nvSpPr>
          <p:cNvPr id="6" name="文本框 5"/>
          <p:cNvSpPr txBox="1"/>
          <p:nvPr/>
        </p:nvSpPr>
        <p:spPr>
          <a:xfrm>
            <a:off x="312101" y="1411567"/>
            <a:ext cx="2064244" cy="468270"/>
          </a:xfrm>
          <a:prstGeom prst="rect">
            <a:avLst/>
          </a:prstGeom>
          <a:noFill/>
        </p:spPr>
        <p:txBody>
          <a:bodyPr wrap="square">
            <a:spAutoFit/>
          </a:bodyPr>
          <a:lstStyle/>
          <a:p>
            <a:pPr indent="457200" algn="just">
              <a:lnSpc>
                <a:spcPct val="150000"/>
              </a:lnSpc>
            </a:pPr>
            <a:r>
              <a:rPr lang="zh-CN" altLang="en-US" b="1" dirty="0">
                <a:solidFill>
                  <a:srgbClr val="484848"/>
                </a:solidFill>
                <a:latin typeface="华文楷体" panose="02010600040101010101" pitchFamily="2" charset="-122"/>
                <a:ea typeface="华文楷体" panose="02010600040101010101" pitchFamily="2" charset="-122"/>
              </a:rPr>
              <a:t>其他商业模式</a:t>
            </a:r>
            <a:endParaRPr lang="en-US" altLang="zh-CN" b="1" i="0" dirty="0">
              <a:solidFill>
                <a:srgbClr val="484848"/>
              </a:solidFill>
              <a:effectLst/>
              <a:latin typeface="华文楷体" panose="02010600040101010101" pitchFamily="2" charset="-122"/>
              <a:ea typeface="华文楷体"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3365024"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鸿茂科技</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公司简介</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8" name="矩形 13"/>
          <p:cNvSpPr/>
          <p:nvPr/>
        </p:nvSpPr>
        <p:spPr>
          <a:xfrm>
            <a:off x="441433" y="843076"/>
            <a:ext cx="11083159" cy="6049990"/>
          </a:xfrm>
          <a:prstGeom prst="rect">
            <a:avLst/>
          </a:prstGeom>
          <a:noFill/>
          <a:ln w="9525">
            <a:noFill/>
          </a:ln>
        </p:spPr>
        <p:txBody>
          <a:bodyPr wrap="square">
            <a:spAutoFit/>
          </a:bodyPr>
          <a:lstStyle/>
          <a:p>
            <a:pPr>
              <a:lnSpc>
                <a:spcPct val="150000"/>
              </a:lnSpc>
            </a:pPr>
            <a:r>
              <a:rPr lang="zh-CN" altLang="en-US" sz="2000" dirty="0">
                <a:solidFill>
                  <a:srgbClr val="484848"/>
                </a:solidFill>
                <a:latin typeface="华文楷体" panose="02010600040101010101" pitchFamily="2" charset="-122"/>
                <a:ea typeface="华文楷体" panose="02010600040101010101" pitchFamily="2" charset="-122"/>
                <a:sym typeface="+mn-lt"/>
              </a:rPr>
              <a:t>        浙江鸿茂科技有限公司成立于</a:t>
            </a:r>
            <a:r>
              <a:rPr lang="en-US" altLang="zh-CN" sz="2000" dirty="0">
                <a:solidFill>
                  <a:srgbClr val="484848"/>
                </a:solidFill>
                <a:latin typeface="华文楷体" panose="02010600040101010101" pitchFamily="2" charset="-122"/>
                <a:ea typeface="华文楷体" panose="02010600040101010101" pitchFamily="2" charset="-122"/>
                <a:sym typeface="+mn-lt"/>
              </a:rPr>
              <a:t>2008</a:t>
            </a:r>
            <a:r>
              <a:rPr lang="zh-CN" altLang="en-US" sz="2000" dirty="0">
                <a:solidFill>
                  <a:srgbClr val="484848"/>
                </a:solidFill>
                <a:latin typeface="华文楷体" panose="02010600040101010101" pitchFamily="2" charset="-122"/>
                <a:ea typeface="华文楷体" panose="02010600040101010101" pitchFamily="2" charset="-122"/>
                <a:sym typeface="+mn-lt"/>
              </a:rPr>
              <a:t>年，坐落在宁波市鄞州区创新</a:t>
            </a:r>
            <a:r>
              <a:rPr lang="en-US" altLang="zh-CN" sz="2000" dirty="0">
                <a:solidFill>
                  <a:srgbClr val="484848"/>
                </a:solidFill>
                <a:latin typeface="华文楷体" panose="02010600040101010101" pitchFamily="2" charset="-122"/>
                <a:ea typeface="华文楷体" panose="02010600040101010101" pitchFamily="2" charset="-122"/>
                <a:sym typeface="+mn-lt"/>
              </a:rPr>
              <a:t>128</a:t>
            </a:r>
            <a:r>
              <a:rPr lang="zh-CN" altLang="en-US" sz="2000" dirty="0">
                <a:solidFill>
                  <a:srgbClr val="484848"/>
                </a:solidFill>
                <a:latin typeface="华文楷体" panose="02010600040101010101" pitchFamily="2" charset="-122"/>
                <a:ea typeface="华文楷体" panose="02010600040101010101" pitchFamily="2" charset="-122"/>
                <a:sym typeface="+mn-lt"/>
              </a:rPr>
              <a:t>产业园内，是一家集化工大宗商品数字化供应链、商用中央空调工程智能化解决方案、光伏电站系统集成数字化平台三位一体的国家高新技术企业，</a:t>
            </a:r>
            <a:r>
              <a:rPr lang="zh-CN" altLang="en-US" sz="2000" b="1" dirty="0">
                <a:solidFill>
                  <a:srgbClr val="484848"/>
                </a:solidFill>
                <a:latin typeface="华文楷体" panose="02010600040101010101" pitchFamily="2" charset="-122"/>
                <a:ea typeface="华文楷体" panose="02010600040101010101" pitchFamily="2" charset="-122"/>
                <a:sym typeface="+mn-lt"/>
              </a:rPr>
              <a:t>业务体量实现了连续</a:t>
            </a:r>
            <a:r>
              <a:rPr lang="en-US" altLang="zh-CN" sz="2000" b="1" dirty="0">
                <a:solidFill>
                  <a:srgbClr val="484848"/>
                </a:solidFill>
                <a:latin typeface="华文楷体" panose="02010600040101010101" pitchFamily="2" charset="-122"/>
                <a:ea typeface="华文楷体" panose="02010600040101010101" pitchFamily="2" charset="-122"/>
                <a:sym typeface="+mn-lt"/>
              </a:rPr>
              <a:t>3</a:t>
            </a:r>
            <a:r>
              <a:rPr lang="zh-CN" altLang="en-US" sz="2000" b="1" dirty="0">
                <a:solidFill>
                  <a:srgbClr val="484848"/>
                </a:solidFill>
                <a:latin typeface="华文楷体" panose="02010600040101010101" pitchFamily="2" charset="-122"/>
                <a:ea typeface="华文楷体" panose="02010600040101010101" pitchFamily="2" charset="-122"/>
                <a:sym typeface="+mn-lt"/>
              </a:rPr>
              <a:t>年</a:t>
            </a:r>
            <a:r>
              <a:rPr lang="en-US" altLang="zh-CN" sz="2000" b="1" dirty="0">
                <a:solidFill>
                  <a:srgbClr val="484848"/>
                </a:solidFill>
                <a:latin typeface="华文楷体" panose="02010600040101010101" pitchFamily="2" charset="-122"/>
                <a:ea typeface="华文楷体" panose="02010600040101010101" pitchFamily="2" charset="-122"/>
                <a:sym typeface="+mn-lt"/>
              </a:rPr>
              <a:t>10</a:t>
            </a:r>
            <a:r>
              <a:rPr lang="zh-CN" altLang="en-US" sz="2000" b="1" dirty="0">
                <a:solidFill>
                  <a:srgbClr val="484848"/>
                </a:solidFill>
                <a:latin typeface="华文楷体" panose="02010600040101010101" pitchFamily="2" charset="-122"/>
                <a:ea typeface="华文楷体" panose="02010600040101010101" pitchFamily="2" charset="-122"/>
                <a:sym typeface="+mn-lt"/>
              </a:rPr>
              <a:t>亿规模。</a:t>
            </a:r>
            <a:endParaRPr lang="en-US" altLang="zh-CN" sz="2000" b="1" dirty="0">
              <a:solidFill>
                <a:srgbClr val="484848"/>
              </a:solidFill>
              <a:latin typeface="华文楷体" panose="02010600040101010101" pitchFamily="2" charset="-122"/>
              <a:ea typeface="华文楷体" panose="02010600040101010101" pitchFamily="2" charset="-122"/>
              <a:sym typeface="+mn-lt"/>
            </a:endParaRPr>
          </a:p>
          <a:p>
            <a:pPr>
              <a:lnSpc>
                <a:spcPct val="150000"/>
              </a:lnSpc>
            </a:pPr>
            <a:r>
              <a:rPr lang="zh-CN" altLang="en-US" sz="2000" dirty="0">
                <a:solidFill>
                  <a:srgbClr val="484848"/>
                </a:solidFill>
                <a:latin typeface="华文楷体" panose="02010600040101010101" pitchFamily="2" charset="-122"/>
                <a:ea typeface="华文楷体" panose="02010600040101010101" pitchFamily="2" charset="-122"/>
                <a:sym typeface="+mn-lt"/>
              </a:rPr>
              <a:t>         </a:t>
            </a:r>
            <a:r>
              <a:rPr lang="zh-CN" altLang="en-US" sz="2000" b="1" dirty="0">
                <a:solidFill>
                  <a:srgbClr val="484848"/>
                </a:solidFill>
                <a:latin typeface="华文楷体" panose="02010600040101010101" pitchFamily="2" charset="-122"/>
                <a:ea typeface="华文楷体" panose="02010600040101010101" pitchFamily="2" charset="-122"/>
                <a:sym typeface="+mn-lt"/>
              </a:rPr>
              <a:t>公司定位：</a:t>
            </a:r>
            <a:r>
              <a:rPr lang="zh-CN" altLang="en-US" sz="2000" dirty="0">
                <a:solidFill>
                  <a:srgbClr val="484848"/>
                </a:solidFill>
                <a:latin typeface="华文楷体" panose="02010600040101010101" pitchFamily="2" charset="-122"/>
                <a:ea typeface="华文楷体" panose="02010600040101010101" pitchFamily="2" charset="-122"/>
                <a:sym typeface="+mn-lt"/>
              </a:rPr>
              <a:t>全国领先外商投资光伏电站系统集成商；国内领先光伏电站</a:t>
            </a:r>
            <a:r>
              <a:rPr lang="en-US" altLang="zh-CN" sz="2000" dirty="0">
                <a:solidFill>
                  <a:srgbClr val="484848"/>
                </a:solidFill>
                <a:latin typeface="华文楷体" panose="02010600040101010101" pitchFamily="2" charset="-122"/>
                <a:ea typeface="华文楷体" panose="02010600040101010101" pitchFamily="2" charset="-122"/>
                <a:sym typeface="+mn-lt"/>
              </a:rPr>
              <a:t>+</a:t>
            </a:r>
            <a:r>
              <a:rPr lang="zh-CN" altLang="en-US" sz="2000" dirty="0">
                <a:solidFill>
                  <a:srgbClr val="484848"/>
                </a:solidFill>
                <a:latin typeface="华文楷体" panose="02010600040101010101" pitchFamily="2" charset="-122"/>
                <a:ea typeface="华文楷体" panose="02010600040101010101" pitchFamily="2" charset="-122"/>
                <a:sym typeface="+mn-lt"/>
              </a:rPr>
              <a:t>虚拟电厂整体解决方案提供商；拥有与国家电网深度合作的资源整合优势与强大的外商投资能力和品牌资源。</a:t>
            </a:r>
            <a:endParaRPr lang="en-US" altLang="zh-CN" sz="2000" dirty="0">
              <a:solidFill>
                <a:srgbClr val="484848"/>
              </a:solidFill>
              <a:latin typeface="华文楷体" panose="02010600040101010101" pitchFamily="2" charset="-122"/>
              <a:ea typeface="华文楷体" panose="02010600040101010101" pitchFamily="2" charset="-122"/>
              <a:sym typeface="+mn-lt"/>
            </a:endParaRPr>
          </a:p>
          <a:p>
            <a:pPr>
              <a:lnSpc>
                <a:spcPct val="150000"/>
              </a:lnSpc>
            </a:pPr>
            <a:r>
              <a:rPr lang="en-US" altLang="zh-CN" sz="2000" dirty="0">
                <a:solidFill>
                  <a:srgbClr val="484848"/>
                </a:solidFill>
                <a:latin typeface="华文楷体" panose="02010600040101010101" pitchFamily="2" charset="-122"/>
                <a:ea typeface="华文楷体" panose="02010600040101010101" pitchFamily="2" charset="-122"/>
                <a:sym typeface="+mn-lt"/>
              </a:rPr>
              <a:t>        </a:t>
            </a:r>
            <a:r>
              <a:rPr lang="zh-CN" altLang="en-US" sz="2000" b="1" dirty="0">
                <a:solidFill>
                  <a:srgbClr val="484848"/>
                </a:solidFill>
                <a:latin typeface="华文楷体" panose="02010600040101010101" pitchFamily="2" charset="-122"/>
                <a:ea typeface="华文楷体" panose="02010600040101010101" pitchFamily="2" charset="-122"/>
                <a:sym typeface="+mn-lt"/>
              </a:rPr>
              <a:t>公司优势：</a:t>
            </a:r>
            <a:r>
              <a:rPr lang="zh-CN" altLang="en-US" sz="2000" dirty="0">
                <a:solidFill>
                  <a:srgbClr val="484848"/>
                </a:solidFill>
                <a:latin typeface="华文楷体" panose="02010600040101010101" pitchFamily="2" charset="-122"/>
                <a:ea typeface="华文楷体" panose="02010600040101010101" pitchFamily="2" charset="-122"/>
                <a:sym typeface="+mn-lt"/>
              </a:rPr>
              <a:t>公司</a:t>
            </a:r>
            <a:r>
              <a:rPr lang="en-US" altLang="zh-CN" sz="2000" dirty="0">
                <a:solidFill>
                  <a:srgbClr val="484848"/>
                </a:solidFill>
                <a:latin typeface="华文楷体" panose="02010600040101010101" pitchFamily="2" charset="-122"/>
                <a:ea typeface="华文楷体" panose="02010600040101010101" pitchFamily="2" charset="-122"/>
                <a:sym typeface="+mn-lt"/>
              </a:rPr>
              <a:t>2021</a:t>
            </a:r>
            <a:r>
              <a:rPr lang="zh-CN" altLang="en-US" sz="2000" dirty="0">
                <a:solidFill>
                  <a:srgbClr val="484848"/>
                </a:solidFill>
                <a:latin typeface="华文楷体" panose="02010600040101010101" pitchFamily="2" charset="-122"/>
                <a:ea typeface="华文楷体" panose="02010600040101010101" pitchFamily="2" charset="-122"/>
                <a:sym typeface="+mn-lt"/>
              </a:rPr>
              <a:t>年营业收入</a:t>
            </a:r>
            <a:r>
              <a:rPr lang="en-US" altLang="zh-CN" sz="2000" dirty="0">
                <a:solidFill>
                  <a:srgbClr val="484848"/>
                </a:solidFill>
                <a:latin typeface="华文楷体" panose="02010600040101010101" pitchFamily="2" charset="-122"/>
                <a:ea typeface="华文楷体" panose="02010600040101010101" pitchFamily="2" charset="-122"/>
                <a:sym typeface="+mn-lt"/>
              </a:rPr>
              <a:t>9.7</a:t>
            </a:r>
            <a:r>
              <a:rPr lang="zh-CN" altLang="en-US" sz="2000" dirty="0">
                <a:solidFill>
                  <a:srgbClr val="484848"/>
                </a:solidFill>
                <a:latin typeface="华文楷体" panose="02010600040101010101" pitchFamily="2" charset="-122"/>
                <a:ea typeface="华文楷体" panose="02010600040101010101" pitchFamily="2" charset="-122"/>
                <a:sym typeface="+mn-lt"/>
              </a:rPr>
              <a:t>亿元，总资产</a:t>
            </a:r>
            <a:r>
              <a:rPr lang="en-US" altLang="zh-CN" sz="2000" dirty="0">
                <a:solidFill>
                  <a:srgbClr val="484848"/>
                </a:solidFill>
                <a:latin typeface="华文楷体" panose="02010600040101010101" pitchFamily="2" charset="-122"/>
                <a:ea typeface="华文楷体" panose="02010600040101010101" pitchFamily="2" charset="-122"/>
                <a:sym typeface="+mn-lt"/>
              </a:rPr>
              <a:t>1.1</a:t>
            </a:r>
            <a:r>
              <a:rPr lang="zh-CN" altLang="en-US" sz="2000" dirty="0">
                <a:solidFill>
                  <a:srgbClr val="484848"/>
                </a:solidFill>
                <a:latin typeface="华文楷体" panose="02010600040101010101" pitchFamily="2" charset="-122"/>
                <a:ea typeface="华文楷体" panose="02010600040101010101" pitchFamily="2" charset="-122"/>
                <a:sym typeface="+mn-lt"/>
              </a:rPr>
              <a:t>亿元。其中，自有办公房产面积</a:t>
            </a:r>
            <a:r>
              <a:rPr lang="en-US" altLang="zh-CN" sz="2000" dirty="0">
                <a:solidFill>
                  <a:srgbClr val="484848"/>
                </a:solidFill>
                <a:latin typeface="华文楷体" panose="02010600040101010101" pitchFamily="2" charset="-122"/>
                <a:ea typeface="华文楷体" panose="02010600040101010101" pitchFamily="2" charset="-122"/>
                <a:sym typeface="+mn-lt"/>
              </a:rPr>
              <a:t>1000</a:t>
            </a:r>
            <a:r>
              <a:rPr lang="zh-CN" altLang="en-US" sz="2000" dirty="0">
                <a:solidFill>
                  <a:srgbClr val="484848"/>
                </a:solidFill>
                <a:latin typeface="华文楷体" panose="02010600040101010101" pitchFamily="2" charset="-122"/>
                <a:ea typeface="华文楷体" panose="02010600040101010101" pitchFamily="2" charset="-122"/>
                <a:sym typeface="+mn-lt"/>
              </a:rPr>
              <a:t>平方米左右，仓库面积</a:t>
            </a:r>
            <a:r>
              <a:rPr lang="en-US" altLang="zh-CN" sz="2000" dirty="0">
                <a:solidFill>
                  <a:srgbClr val="484848"/>
                </a:solidFill>
                <a:latin typeface="华文楷体" panose="02010600040101010101" pitchFamily="2" charset="-122"/>
                <a:ea typeface="华文楷体" panose="02010600040101010101" pitchFamily="2" charset="-122"/>
                <a:sym typeface="+mn-lt"/>
              </a:rPr>
              <a:t>2000</a:t>
            </a:r>
            <a:r>
              <a:rPr lang="zh-CN" altLang="en-US" sz="2000" dirty="0">
                <a:solidFill>
                  <a:srgbClr val="484848"/>
                </a:solidFill>
                <a:latin typeface="华文楷体" panose="02010600040101010101" pitchFamily="2" charset="-122"/>
                <a:ea typeface="华文楷体" panose="02010600040101010101" pitchFamily="2" charset="-122"/>
                <a:sym typeface="+mn-lt"/>
              </a:rPr>
              <a:t>平方米以内。公司打造了一支</a:t>
            </a:r>
            <a:r>
              <a:rPr lang="en-US" altLang="zh-CN" sz="2000" dirty="0">
                <a:solidFill>
                  <a:srgbClr val="484848"/>
                </a:solidFill>
                <a:latin typeface="华文楷体" panose="02010600040101010101" pitchFamily="2" charset="-122"/>
                <a:ea typeface="华文楷体" panose="02010600040101010101" pitchFamily="2" charset="-122"/>
                <a:sym typeface="+mn-lt"/>
              </a:rPr>
              <a:t>40</a:t>
            </a:r>
            <a:r>
              <a:rPr lang="zh-CN" altLang="en-US" sz="2000" dirty="0">
                <a:solidFill>
                  <a:srgbClr val="484848"/>
                </a:solidFill>
                <a:latin typeface="华文楷体" panose="02010600040101010101" pitchFamily="2" charset="-122"/>
                <a:ea typeface="华文楷体" panose="02010600040101010101" pitchFamily="2" charset="-122"/>
                <a:sym typeface="+mn-lt"/>
              </a:rPr>
              <a:t>余人的高层次创新团队（其中系统集成科技人员</a:t>
            </a:r>
            <a:r>
              <a:rPr lang="en-US" altLang="zh-CN" sz="2000" dirty="0">
                <a:solidFill>
                  <a:srgbClr val="484848"/>
                </a:solidFill>
                <a:latin typeface="华文楷体" panose="02010600040101010101" pitchFamily="2" charset="-122"/>
                <a:ea typeface="华文楷体" panose="02010600040101010101" pitchFamily="2" charset="-122"/>
                <a:sym typeface="+mn-lt"/>
              </a:rPr>
              <a:t>20</a:t>
            </a:r>
            <a:r>
              <a:rPr lang="zh-CN" altLang="en-US" sz="2000" dirty="0">
                <a:solidFill>
                  <a:srgbClr val="484848"/>
                </a:solidFill>
                <a:latin typeface="华文楷体" panose="02010600040101010101" pitchFamily="2" charset="-122"/>
                <a:ea typeface="华文楷体" panose="02010600040101010101" pitchFamily="2" charset="-122"/>
                <a:sym typeface="+mn-lt"/>
              </a:rPr>
              <a:t>余人，配套服务与管理人员</a:t>
            </a:r>
            <a:r>
              <a:rPr lang="en-US" altLang="zh-CN" sz="2000" dirty="0">
                <a:solidFill>
                  <a:srgbClr val="484848"/>
                </a:solidFill>
                <a:latin typeface="华文楷体" panose="02010600040101010101" pitchFamily="2" charset="-122"/>
                <a:ea typeface="华文楷体" panose="02010600040101010101" pitchFamily="2" charset="-122"/>
                <a:sym typeface="+mn-lt"/>
              </a:rPr>
              <a:t>20</a:t>
            </a:r>
            <a:r>
              <a:rPr lang="zh-CN" altLang="en-US" sz="2000" dirty="0">
                <a:solidFill>
                  <a:srgbClr val="484848"/>
                </a:solidFill>
                <a:latin typeface="华文楷体" panose="02010600040101010101" pitchFamily="2" charset="-122"/>
                <a:ea typeface="华文楷体" panose="02010600040101010101" pitchFamily="2" charset="-122"/>
                <a:sym typeface="+mn-lt"/>
              </a:rPr>
              <a:t>余人），拥有较强的研发能力、技术集成能力以及重大项目服务能力，已服务如宁波奥体中心、奥特莱斯、丽江翔鹭文旅等重大项目客户。</a:t>
            </a:r>
            <a:endParaRPr lang="zh-CN" altLang="en-US" sz="2000" dirty="0">
              <a:solidFill>
                <a:srgbClr val="484848"/>
              </a:solidFill>
              <a:latin typeface="华文楷体" panose="02010600040101010101" pitchFamily="2" charset="-122"/>
              <a:ea typeface="华文楷体" panose="02010600040101010101" pitchFamily="2" charset="-122"/>
              <a:sym typeface="+mn-lt"/>
            </a:endParaRPr>
          </a:p>
          <a:p>
            <a:pPr>
              <a:lnSpc>
                <a:spcPct val="150000"/>
              </a:lnSpc>
            </a:pPr>
            <a:r>
              <a:rPr lang="zh-CN" altLang="en-US" sz="2000" b="1" dirty="0">
                <a:solidFill>
                  <a:srgbClr val="484848"/>
                </a:solidFill>
                <a:latin typeface="华文楷体" panose="02010600040101010101" pitchFamily="2" charset="-122"/>
                <a:ea typeface="华文楷体" panose="02010600040101010101" pitchFamily="2" charset="-122"/>
                <a:sym typeface="+mn-lt"/>
              </a:rPr>
              <a:t>        核心资源：</a:t>
            </a:r>
            <a:r>
              <a:rPr lang="zh-CN" altLang="en-US" sz="2000" dirty="0">
                <a:solidFill>
                  <a:srgbClr val="484848"/>
                </a:solidFill>
                <a:latin typeface="华文楷体" panose="02010600040101010101" pitchFamily="2" charset="-122"/>
                <a:ea typeface="华文楷体" panose="02010600040101010101" pitchFamily="2" charset="-122"/>
                <a:sym typeface="+mn-lt"/>
              </a:rPr>
              <a:t>公司核心供应商</a:t>
            </a:r>
            <a:r>
              <a:rPr lang="en-US" altLang="zh-CN" sz="2000" dirty="0">
                <a:solidFill>
                  <a:srgbClr val="484848"/>
                </a:solidFill>
                <a:latin typeface="华文楷体" panose="02010600040101010101" pitchFamily="2" charset="-122"/>
                <a:ea typeface="华文楷体" panose="02010600040101010101" pitchFamily="2" charset="-122"/>
                <a:sym typeface="+mn-lt"/>
              </a:rPr>
              <a:t>—</a:t>
            </a:r>
            <a:r>
              <a:rPr lang="zh-CN" altLang="en-US" sz="2000" dirty="0">
                <a:solidFill>
                  <a:srgbClr val="484848"/>
                </a:solidFill>
                <a:latin typeface="华文楷体" panose="02010600040101010101" pitchFamily="2" charset="-122"/>
                <a:ea typeface="华文楷体" panose="02010600040101010101" pitchFamily="2" charset="-122"/>
                <a:sym typeface="+mn-lt"/>
              </a:rPr>
              <a:t>中国电力、中国电建、三峡能源等通过强强联合采用新一代信息通信技术、能源协调调控技术、大数据技术等应用，有效解决电力能源供需不平衡、消纳比例不协调以及分布式发电间歇性、波动性大等问题，实现区域内能源自足、合理调度、安全管控等目标。</a:t>
            </a:r>
            <a:endParaRPr lang="zh-CN" altLang="en-US" sz="2000" dirty="0">
              <a:solidFill>
                <a:srgbClr val="484848"/>
              </a:solidFill>
              <a:latin typeface="华文楷体" panose="02010600040101010101" pitchFamily="2" charset="-122"/>
              <a:ea typeface="华文楷体" panose="02010600040101010101" pitchFamily="2" charset="-122"/>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31531"/>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3365024"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鸿茂科技</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业务构成</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691696" y="1174896"/>
            <a:ext cx="1033470" cy="400053"/>
          </a:xfrm>
          <a:prstGeom prst="rect">
            <a:avLst/>
          </a:prstGeom>
        </p:spPr>
      </p:pic>
      <p:sp>
        <p:nvSpPr>
          <p:cNvPr id="7" name="MH_Text_1"/>
          <p:cNvSpPr/>
          <p:nvPr>
            <p:custDataLst>
              <p:tags r:id="rId2"/>
            </p:custDataLst>
          </p:nvPr>
        </p:nvSpPr>
        <p:spPr>
          <a:xfrm>
            <a:off x="1498822" y="1479314"/>
            <a:ext cx="8741216" cy="906406"/>
          </a:xfrm>
          <a:prstGeom prst="rect">
            <a:avLst/>
          </a:prstGeom>
          <a:noFill/>
          <a:ln w="9525">
            <a:noFill/>
          </a:ln>
        </p:spPr>
        <p:txBody>
          <a:bodyPr lIns="0" tIns="0" rIns="0" bIns="0"/>
          <a:lstStyle/>
          <a:p>
            <a:pPr algn="just" eaLnBrk="1" hangingPunct="1">
              <a:lnSpc>
                <a:spcPct val="150000"/>
              </a:lnSpc>
            </a:pPr>
            <a:r>
              <a:rPr lang="zh-CN" altLang="en-US" dirty="0">
                <a:solidFill>
                  <a:srgbClr val="484848"/>
                </a:solidFill>
                <a:latin typeface="华文楷体" panose="02010600040101010101" pitchFamily="2" charset="-122"/>
                <a:ea typeface="华文楷体" panose="02010600040101010101" pitchFamily="2" charset="-122"/>
                <a:sym typeface="+mn-lt"/>
              </a:rPr>
              <a:t>乙二醇、对二甲苯等化工大宗商品业务，票据业务，不存货，不产生仓储。业务体量大，业务规模</a:t>
            </a:r>
            <a:r>
              <a:rPr lang="en-US" altLang="zh-CN" dirty="0">
                <a:solidFill>
                  <a:srgbClr val="484848"/>
                </a:solidFill>
                <a:latin typeface="华文楷体" panose="02010600040101010101" pitchFamily="2" charset="-122"/>
                <a:ea typeface="华文楷体" panose="02010600040101010101" pitchFamily="2" charset="-122"/>
                <a:sym typeface="+mn-lt"/>
              </a:rPr>
              <a:t>8-10</a:t>
            </a:r>
            <a:r>
              <a:rPr lang="zh-CN" altLang="en-US" dirty="0">
                <a:solidFill>
                  <a:srgbClr val="484848"/>
                </a:solidFill>
                <a:latin typeface="华文楷体" panose="02010600040101010101" pitchFamily="2" charset="-122"/>
                <a:ea typeface="华文楷体" panose="02010600040101010101" pitchFamily="2" charset="-122"/>
                <a:sym typeface="+mn-lt"/>
              </a:rPr>
              <a:t>亿元。</a:t>
            </a:r>
            <a:endParaRPr lang="zh-CN" altLang="en-US" dirty="0">
              <a:solidFill>
                <a:srgbClr val="484848"/>
              </a:solidFill>
              <a:latin typeface="华文楷体" panose="02010600040101010101" pitchFamily="2" charset="-122"/>
              <a:ea typeface="华文楷体" panose="02010600040101010101" pitchFamily="2" charset="-122"/>
              <a:sym typeface="+mn-lt"/>
            </a:endParaRPr>
          </a:p>
        </p:txBody>
      </p:sp>
      <p:sp>
        <p:nvSpPr>
          <p:cNvPr id="9" name="MH_SubTitle_1"/>
          <p:cNvSpPr/>
          <p:nvPr>
            <p:custDataLst>
              <p:tags r:id="rId3"/>
            </p:custDataLst>
          </p:nvPr>
        </p:nvSpPr>
        <p:spPr>
          <a:xfrm>
            <a:off x="1498822" y="842007"/>
            <a:ext cx="6243637" cy="539750"/>
          </a:xfrm>
          <a:prstGeom prst="rect">
            <a:avLst/>
          </a:prstGeom>
          <a:noFill/>
          <a:ln w="9525">
            <a:noFill/>
          </a:ln>
        </p:spPr>
        <p:txBody>
          <a:bodyPr lIns="0" tIns="0" rIns="0" bIns="0" anchor="b" anchorCtr="0"/>
          <a:lstStyle/>
          <a:p>
            <a:pPr eaLnBrk="1" hangingPunct="1"/>
            <a:r>
              <a:rPr lang="zh-CN" altLang="en-US" sz="2400" b="1" dirty="0">
                <a:solidFill>
                  <a:srgbClr val="376092"/>
                </a:solidFill>
                <a:latin typeface="Arial" panose="020B0604020202020204" pitchFamily="34" charset="0"/>
                <a:ea typeface="微软雅黑" panose="020B0503020204020204" pitchFamily="34" charset="-122"/>
                <a:sym typeface="+mn-lt"/>
              </a:rPr>
              <a:t>一、化工供应链数字化</a:t>
            </a:r>
            <a:endParaRPr lang="zh-CN" altLang="en-US" sz="2400" b="1" dirty="0">
              <a:solidFill>
                <a:srgbClr val="376092"/>
              </a:solidFill>
              <a:latin typeface="Arial" panose="020B0604020202020204" pitchFamily="34" charset="0"/>
              <a:ea typeface="微软雅黑" panose="020B0503020204020204" pitchFamily="34" charset="-122"/>
              <a:sym typeface="+mn-lt"/>
            </a:endParaRPr>
          </a:p>
        </p:txBody>
      </p:sp>
      <p:sp>
        <p:nvSpPr>
          <p:cNvPr id="12" name="MH_Text_2"/>
          <p:cNvSpPr/>
          <p:nvPr>
            <p:custDataLst>
              <p:tags r:id="rId4"/>
            </p:custDataLst>
          </p:nvPr>
        </p:nvSpPr>
        <p:spPr>
          <a:xfrm>
            <a:off x="1431271" y="2933518"/>
            <a:ext cx="8665283" cy="1625528"/>
          </a:xfrm>
          <a:prstGeom prst="rect">
            <a:avLst/>
          </a:prstGeom>
          <a:noFill/>
          <a:ln w="9525">
            <a:noFill/>
          </a:ln>
        </p:spPr>
        <p:txBody>
          <a:bodyPr lIns="0" tIns="0" rIns="0" bIns="0"/>
          <a:lstStyle/>
          <a:p>
            <a:pPr marL="285750" indent="-285750" algn="just">
              <a:lnSpc>
                <a:spcPct val="150000"/>
              </a:lnSpc>
              <a:buFont typeface="Wingdings" panose="05000000000000000000" pitchFamily="2" charset="2"/>
              <a:buChar char="u"/>
            </a:pPr>
            <a:r>
              <a:rPr lang="zh-CN" altLang="en-US" dirty="0">
                <a:solidFill>
                  <a:srgbClr val="484848"/>
                </a:solidFill>
                <a:latin typeface="华文楷体" panose="02010600040101010101" pitchFamily="2" charset="-122"/>
                <a:ea typeface="华文楷体" panose="02010600040101010101" pitchFamily="2" charset="-122"/>
                <a:sym typeface="+mn-lt"/>
              </a:rPr>
              <a:t>商用中央空调的数字化销售、智能化安装施工：代理国内外商用中央空调品牌。进行方案设计，出具施工图，委托施工队进行安装施工。 毛利</a:t>
            </a:r>
            <a:r>
              <a:rPr lang="en-US" altLang="zh-CN" dirty="0">
                <a:solidFill>
                  <a:srgbClr val="484848"/>
                </a:solidFill>
                <a:latin typeface="华文楷体" panose="02010600040101010101" pitchFamily="2" charset="-122"/>
                <a:ea typeface="华文楷体" panose="02010600040101010101" pitchFamily="2" charset="-122"/>
                <a:sym typeface="+mn-lt"/>
              </a:rPr>
              <a:t>20%-30%</a:t>
            </a:r>
            <a:r>
              <a:rPr lang="zh-CN" altLang="en-US" dirty="0">
                <a:solidFill>
                  <a:srgbClr val="484848"/>
                </a:solidFill>
                <a:latin typeface="华文楷体" panose="02010600040101010101" pitchFamily="2" charset="-122"/>
                <a:ea typeface="华文楷体" panose="02010600040101010101" pitchFamily="2" charset="-122"/>
                <a:sym typeface="+mn-lt"/>
              </a:rPr>
              <a:t>。</a:t>
            </a:r>
            <a:endParaRPr lang="en-US" altLang="zh-CN" dirty="0">
              <a:solidFill>
                <a:srgbClr val="484848"/>
              </a:solidFill>
              <a:latin typeface="华文楷体" panose="02010600040101010101" pitchFamily="2" charset="-122"/>
              <a:ea typeface="华文楷体" panose="02010600040101010101" pitchFamily="2" charset="-122"/>
              <a:sym typeface="+mn-lt"/>
            </a:endParaRPr>
          </a:p>
          <a:p>
            <a:pPr marL="285750" indent="-285750" algn="just">
              <a:lnSpc>
                <a:spcPct val="150000"/>
              </a:lnSpc>
              <a:buFont typeface="Wingdings" panose="05000000000000000000" pitchFamily="2" charset="2"/>
              <a:buChar char="u"/>
            </a:pPr>
            <a:r>
              <a:rPr lang="zh-CN" altLang="en-US" dirty="0">
                <a:solidFill>
                  <a:srgbClr val="484848"/>
                </a:solidFill>
                <a:latin typeface="华文楷体" panose="02010600040101010101" pitchFamily="2" charset="-122"/>
                <a:ea typeface="华文楷体" panose="02010600040101010101" pitchFamily="2" charset="-122"/>
                <a:sym typeface="+mn-lt"/>
              </a:rPr>
              <a:t>业务类型：</a:t>
            </a:r>
            <a:r>
              <a:rPr lang="en-US" altLang="zh-CN" dirty="0">
                <a:solidFill>
                  <a:srgbClr val="484848"/>
                </a:solidFill>
                <a:latin typeface="华文楷体" panose="02010600040101010101" pitchFamily="2" charset="-122"/>
                <a:ea typeface="华文楷体" panose="02010600040101010101" pitchFamily="2" charset="-122"/>
                <a:sym typeface="+mn-lt"/>
              </a:rPr>
              <a:t>1.</a:t>
            </a:r>
            <a:r>
              <a:rPr lang="zh-CN" altLang="en-US" dirty="0">
                <a:solidFill>
                  <a:srgbClr val="484848"/>
                </a:solidFill>
                <a:latin typeface="华文楷体" panose="02010600040101010101" pitchFamily="2" charset="-122"/>
                <a:ea typeface="华文楷体" panose="02010600040101010101" pitchFamily="2" charset="-122"/>
                <a:sym typeface="+mn-lt"/>
              </a:rPr>
              <a:t>市政工程，工程投标；</a:t>
            </a:r>
            <a:r>
              <a:rPr lang="en-US" altLang="zh-CN" dirty="0">
                <a:solidFill>
                  <a:srgbClr val="484848"/>
                </a:solidFill>
                <a:latin typeface="华文楷体" panose="02010600040101010101" pitchFamily="2" charset="-122"/>
                <a:ea typeface="华文楷体" panose="02010600040101010101" pitchFamily="2" charset="-122"/>
                <a:sym typeface="+mn-lt"/>
              </a:rPr>
              <a:t>2.</a:t>
            </a:r>
            <a:r>
              <a:rPr lang="zh-CN" altLang="en-US" dirty="0">
                <a:solidFill>
                  <a:srgbClr val="484848"/>
                </a:solidFill>
                <a:latin typeface="华文楷体" panose="02010600040101010101" pitchFamily="2" charset="-122"/>
                <a:ea typeface="华文楷体" panose="02010600040101010101" pitchFamily="2" charset="-122"/>
                <a:sym typeface="+mn-lt"/>
              </a:rPr>
              <a:t>房地产项目；</a:t>
            </a:r>
            <a:r>
              <a:rPr lang="en-US" altLang="zh-CN" dirty="0">
                <a:solidFill>
                  <a:srgbClr val="484848"/>
                </a:solidFill>
                <a:latin typeface="华文楷体" panose="02010600040101010101" pitchFamily="2" charset="-122"/>
                <a:ea typeface="华文楷体" panose="02010600040101010101" pitchFamily="2" charset="-122"/>
                <a:sym typeface="+mn-lt"/>
              </a:rPr>
              <a:t>3.</a:t>
            </a:r>
            <a:r>
              <a:rPr lang="zh-CN" altLang="en-US" dirty="0">
                <a:solidFill>
                  <a:srgbClr val="484848"/>
                </a:solidFill>
                <a:latin typeface="华文楷体" panose="02010600040101010101" pitchFamily="2" charset="-122"/>
                <a:ea typeface="华文楷体" panose="02010600040101010101" pitchFamily="2" charset="-122"/>
                <a:sym typeface="+mn-lt"/>
              </a:rPr>
              <a:t>建筑公司总包中的空调暖通分包；</a:t>
            </a:r>
            <a:r>
              <a:rPr lang="en-US" altLang="zh-CN" dirty="0">
                <a:solidFill>
                  <a:srgbClr val="484848"/>
                </a:solidFill>
                <a:latin typeface="华文楷体" panose="02010600040101010101" pitchFamily="2" charset="-122"/>
                <a:ea typeface="华文楷体" panose="02010600040101010101" pitchFamily="2" charset="-122"/>
                <a:sym typeface="+mn-lt"/>
              </a:rPr>
              <a:t>4.</a:t>
            </a:r>
            <a:r>
              <a:rPr lang="zh-CN" altLang="en-US" dirty="0">
                <a:solidFill>
                  <a:srgbClr val="484848"/>
                </a:solidFill>
                <a:latin typeface="华文楷体" panose="02010600040101010101" pitchFamily="2" charset="-122"/>
                <a:ea typeface="华文楷体" panose="02010600040101010101" pitchFamily="2" charset="-122"/>
                <a:sym typeface="+mn-lt"/>
              </a:rPr>
              <a:t>工厂和别墅的空调工装。</a:t>
            </a:r>
            <a:endParaRPr lang="zh-CN" altLang="en-US" dirty="0">
              <a:solidFill>
                <a:srgbClr val="484848"/>
              </a:solidFill>
              <a:latin typeface="华文楷体" panose="02010600040101010101" pitchFamily="2" charset="-122"/>
              <a:ea typeface="华文楷体" panose="02010600040101010101" pitchFamily="2" charset="-122"/>
              <a:sym typeface="+mn-lt"/>
            </a:endParaRPr>
          </a:p>
          <a:p>
            <a:pPr marL="285750" indent="-285750" algn="just" eaLnBrk="1" hangingPunct="1">
              <a:lnSpc>
                <a:spcPct val="150000"/>
              </a:lnSpc>
              <a:buFont typeface="Wingdings" panose="05000000000000000000" pitchFamily="2" charset="2"/>
              <a:buChar char="u"/>
            </a:pPr>
            <a:endParaRPr lang="zh-CN" altLang="en-US" dirty="0">
              <a:solidFill>
                <a:srgbClr val="484848"/>
              </a:solidFill>
              <a:latin typeface="华文楷体" panose="02010600040101010101" pitchFamily="2" charset="-122"/>
              <a:ea typeface="华文楷体" panose="02010600040101010101" pitchFamily="2" charset="-122"/>
              <a:sym typeface="+mn-lt"/>
            </a:endParaRPr>
          </a:p>
        </p:txBody>
      </p:sp>
      <p:sp>
        <p:nvSpPr>
          <p:cNvPr id="13" name="MH_SubTitle_2"/>
          <p:cNvSpPr/>
          <p:nvPr>
            <p:custDataLst>
              <p:tags r:id="rId5"/>
            </p:custDataLst>
          </p:nvPr>
        </p:nvSpPr>
        <p:spPr>
          <a:xfrm>
            <a:off x="1559527" y="2326475"/>
            <a:ext cx="5534955" cy="493126"/>
          </a:xfrm>
          <a:prstGeom prst="rect">
            <a:avLst/>
          </a:prstGeom>
          <a:noFill/>
          <a:ln w="9525">
            <a:noFill/>
          </a:ln>
        </p:spPr>
        <p:txBody>
          <a:bodyPr lIns="0" tIns="0" rIns="0" bIns="0" anchor="b" anchorCtr="0"/>
          <a:lstStyle/>
          <a:p>
            <a:pPr eaLnBrk="1" hangingPunct="1"/>
            <a:r>
              <a:rPr lang="zh-CN" altLang="en-US" sz="2400" b="1" dirty="0">
                <a:solidFill>
                  <a:srgbClr val="953735"/>
                </a:solidFill>
                <a:latin typeface="Arial" panose="020B0604020202020204" pitchFamily="34" charset="0"/>
                <a:ea typeface="微软雅黑" panose="020B0503020204020204" pitchFamily="34" charset="-122"/>
                <a:sym typeface="+mn-lt"/>
              </a:rPr>
              <a:t>二、商用中央空调整体解决方案</a:t>
            </a:r>
            <a:endParaRPr lang="zh-CN" altLang="en-US" sz="2400" b="1" dirty="0">
              <a:solidFill>
                <a:srgbClr val="953735"/>
              </a:solidFill>
              <a:latin typeface="Arial" panose="020B0604020202020204" pitchFamily="34" charset="0"/>
              <a:ea typeface="微软雅黑" panose="020B0503020204020204" pitchFamily="34" charset="-122"/>
              <a:sym typeface="+mn-lt"/>
            </a:endParaRPr>
          </a:p>
        </p:txBody>
      </p:sp>
      <p:sp>
        <p:nvSpPr>
          <p:cNvPr id="11" name="文本框 10"/>
          <p:cNvSpPr txBox="1"/>
          <p:nvPr/>
        </p:nvSpPr>
        <p:spPr>
          <a:xfrm>
            <a:off x="1498822" y="4740496"/>
            <a:ext cx="6096000" cy="461665"/>
          </a:xfrm>
          <a:prstGeom prst="rect">
            <a:avLst/>
          </a:prstGeom>
          <a:noFill/>
        </p:spPr>
        <p:txBody>
          <a:bodyPr wrap="square">
            <a:spAutoFit/>
          </a:bodyPr>
          <a:lstStyle/>
          <a:p>
            <a:pPr eaLnBrk="1" hangingPunct="1"/>
            <a:r>
              <a:rPr lang="zh-CN" altLang="en-US" sz="2400" b="1" dirty="0">
                <a:solidFill>
                  <a:schemeClr val="accent1"/>
                </a:solidFill>
                <a:latin typeface="Arial" panose="020B0604020202020204" pitchFamily="34" charset="0"/>
                <a:ea typeface="微软雅黑" panose="020B0503020204020204" pitchFamily="34" charset="-122"/>
                <a:sym typeface="+mn-lt"/>
              </a:rPr>
              <a:t>三、光伏电站系统集成数字化平台</a:t>
            </a:r>
            <a:endParaRPr lang="zh-CN" altLang="en-US" sz="2400" b="1" dirty="0">
              <a:solidFill>
                <a:schemeClr val="accent1"/>
              </a:solidFill>
              <a:latin typeface="Arial" panose="020B0604020202020204" pitchFamily="34" charset="0"/>
              <a:ea typeface="微软雅黑" panose="020B0503020204020204" pitchFamily="34" charset="-122"/>
              <a:sym typeface="+mn-lt"/>
            </a:endParaRPr>
          </a:p>
        </p:txBody>
      </p:sp>
      <p:sp>
        <p:nvSpPr>
          <p:cNvPr id="14" name="文本框 13"/>
          <p:cNvSpPr txBox="1"/>
          <p:nvPr/>
        </p:nvSpPr>
        <p:spPr>
          <a:xfrm>
            <a:off x="1386170" y="5202161"/>
            <a:ext cx="8853868" cy="1299266"/>
          </a:xfrm>
          <a:prstGeom prst="rect">
            <a:avLst/>
          </a:prstGeom>
          <a:noFill/>
        </p:spPr>
        <p:txBody>
          <a:bodyPr wrap="square">
            <a:spAutoFit/>
          </a:bodyPr>
          <a:lstStyle/>
          <a:p>
            <a:pPr marL="285750" indent="-285750" algn="just">
              <a:lnSpc>
                <a:spcPct val="150000"/>
              </a:lnSpc>
              <a:buFont typeface="Wingdings" panose="05000000000000000000" pitchFamily="2" charset="2"/>
              <a:buChar char="u"/>
            </a:pPr>
            <a:r>
              <a:rPr lang="zh-CN" altLang="en-US" dirty="0">
                <a:solidFill>
                  <a:srgbClr val="484848"/>
                </a:solidFill>
                <a:latin typeface="华文楷体" panose="02010600040101010101" pitchFamily="2" charset="-122"/>
                <a:ea typeface="华文楷体" panose="02010600040101010101" pitchFamily="2" charset="-122"/>
              </a:rPr>
              <a:t>鸿茂科技以光伏电站为切入点，通过</a:t>
            </a:r>
            <a:r>
              <a:rPr lang="en-US" altLang="zh-CN" dirty="0">
                <a:solidFill>
                  <a:srgbClr val="484848"/>
                </a:solidFill>
                <a:latin typeface="华文楷体" panose="02010600040101010101" pitchFamily="2" charset="-122"/>
                <a:ea typeface="华文楷体" panose="02010600040101010101" pitchFamily="2" charset="-122"/>
              </a:rPr>
              <a:t>5G</a:t>
            </a:r>
            <a:r>
              <a:rPr lang="zh-CN" altLang="en-US" dirty="0">
                <a:solidFill>
                  <a:srgbClr val="484848"/>
                </a:solidFill>
                <a:latin typeface="华文楷体" panose="02010600040101010101" pitchFamily="2" charset="-122"/>
                <a:ea typeface="华文楷体" panose="02010600040101010101" pitchFamily="2" charset="-122"/>
              </a:rPr>
              <a:t>互联网、人工智能、大数据、物联网等新技术，整合光伏电站产业链上下游产业资源，特别是屋顶资源，为整个行业提供整体解决方案。</a:t>
            </a:r>
            <a:endParaRPr lang="zh-CN" altLang="en-US" dirty="0">
              <a:solidFill>
                <a:srgbClr val="484848"/>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31531"/>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7340471"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鸿茂科技</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核心竞争力</a:t>
            </a:r>
            <a:r>
              <a:rPr lang="en-US" altLang="zh-CN" sz="2800" spc="300" dirty="0">
                <a:solidFill>
                  <a:schemeClr val="tx1">
                    <a:lumMod val="85000"/>
                    <a:lumOff val="15000"/>
                  </a:schemeClr>
                </a:solidFill>
                <a:latin typeface="华文楷体" panose="02010600040101010101" pitchFamily="2" charset="-122"/>
                <a:ea typeface="华文楷体" panose="02010600040101010101" pitchFamily="2" charset="-122"/>
              </a:rPr>
              <a:t>—</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供应链数字化平台</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691696" y="1174896"/>
            <a:ext cx="1033470" cy="400053"/>
          </a:xfrm>
          <a:prstGeom prst="rect">
            <a:avLst/>
          </a:prstGeom>
        </p:spPr>
      </p:pic>
      <p:pic>
        <p:nvPicPr>
          <p:cNvPr id="10" name="图片 9"/>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l="10123" t="37609" r="68912" b="42535"/>
          <a:stretch>
            <a:fillRect/>
          </a:stretch>
        </p:blipFill>
        <p:spPr>
          <a:xfrm>
            <a:off x="8033224" y="5431098"/>
            <a:ext cx="1028769" cy="974324"/>
          </a:xfrm>
          <a:prstGeom prst="rect">
            <a:avLst/>
          </a:prstGeom>
        </p:spPr>
      </p:pic>
      <p:cxnSp>
        <p:nvCxnSpPr>
          <p:cNvPr id="11" name="直接连接符 10"/>
          <p:cNvCxnSpPr>
            <a:stCxn id="62" idx="1"/>
            <a:endCxn id="66" idx="1"/>
          </p:cNvCxnSpPr>
          <p:nvPr/>
        </p:nvCxnSpPr>
        <p:spPr>
          <a:xfrm>
            <a:off x="2452430" y="5578068"/>
            <a:ext cx="6285986" cy="21332"/>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4" name="组合 3"/>
          <p:cNvGrpSpPr/>
          <p:nvPr/>
        </p:nvGrpSpPr>
        <p:grpSpPr bwMode="auto">
          <a:xfrm>
            <a:off x="1236447" y="1811515"/>
            <a:ext cx="4565493" cy="2120218"/>
            <a:chOff x="-509" y="0"/>
            <a:chExt cx="8867" cy="3976"/>
          </a:xfrm>
        </p:grpSpPr>
        <p:grpSp>
          <p:nvGrpSpPr>
            <p:cNvPr id="15" name="组合 48"/>
            <p:cNvGrpSpPr/>
            <p:nvPr/>
          </p:nvGrpSpPr>
          <p:grpSpPr bwMode="auto">
            <a:xfrm>
              <a:off x="-314" y="0"/>
              <a:ext cx="8635" cy="1588"/>
              <a:chOff x="-314" y="0"/>
              <a:chExt cx="8635" cy="1127"/>
            </a:xfrm>
          </p:grpSpPr>
          <p:sp>
            <p:nvSpPr>
              <p:cNvPr id="23" name="AutoShape 8"/>
              <p:cNvSpPr>
                <a:spLocks noChangeArrowheads="1"/>
              </p:cNvSpPr>
              <p:nvPr/>
            </p:nvSpPr>
            <p:spPr bwMode="auto">
              <a:xfrm>
                <a:off x="-314" y="35"/>
                <a:ext cx="1644" cy="1092"/>
              </a:xfrm>
              <a:prstGeom prst="cube">
                <a:avLst>
                  <a:gd name="adj" fmla="val 24338"/>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4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供采</a:t>
                </a:r>
                <a:endParaRPr lang="en-US" altLang="zh-CN" sz="14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平台</a:t>
                </a:r>
                <a:endParaRPr lang="en-US" altLang="zh-CN" sz="14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4" name="AutoShape 8"/>
              <p:cNvSpPr/>
              <p:nvPr/>
            </p:nvSpPr>
            <p:spPr>
              <a:xfrm>
                <a:off x="1330" y="20"/>
                <a:ext cx="1931" cy="1090"/>
              </a:xfrm>
              <a:prstGeom prst="cube">
                <a:avLst>
                  <a:gd name="adj" fmla="val 24338"/>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供应链</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金融</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7" name="AutoShape 8"/>
              <p:cNvSpPr>
                <a:spLocks noChangeArrowheads="1"/>
              </p:cNvSpPr>
              <p:nvPr/>
            </p:nvSpPr>
            <p:spPr bwMode="auto">
              <a:xfrm>
                <a:off x="3343" y="17"/>
                <a:ext cx="1644" cy="1092"/>
              </a:xfrm>
              <a:prstGeom prst="cube">
                <a:avLst>
                  <a:gd name="adj" fmla="val 24338"/>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40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物流</a:t>
                </a:r>
                <a:endParaRPr lang="en-US" altLang="zh-CN"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平台</a:t>
                </a:r>
                <a:endParaRPr lang="en-US" altLang="zh-CN"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8" name="AutoShape 8"/>
              <p:cNvSpPr>
                <a:spLocks noChangeArrowheads="1"/>
              </p:cNvSpPr>
              <p:nvPr/>
            </p:nvSpPr>
            <p:spPr bwMode="auto">
              <a:xfrm>
                <a:off x="4917" y="2"/>
                <a:ext cx="1644" cy="1092"/>
              </a:xfrm>
              <a:prstGeom prst="cube">
                <a:avLst>
                  <a:gd name="adj" fmla="val 24338"/>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仓储</a:t>
                </a:r>
                <a:endParaRPr lang="en-US" altLang="zh-CN"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zh-CN" altLang="en-US"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平台</a:t>
                </a:r>
                <a:endParaRPr lang="en-US" altLang="zh-CN"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9" name="AutoShape 8"/>
              <p:cNvSpPr>
                <a:spLocks noChangeArrowheads="1"/>
              </p:cNvSpPr>
              <p:nvPr/>
            </p:nvSpPr>
            <p:spPr bwMode="auto">
              <a:xfrm>
                <a:off x="6677" y="0"/>
                <a:ext cx="1644" cy="1092"/>
              </a:xfrm>
              <a:prstGeom prst="cube">
                <a:avLst>
                  <a:gd name="adj" fmla="val 24338"/>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40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交易</a:t>
                </a:r>
                <a:endParaRPr lang="en-US" altLang="zh-CN"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平台</a:t>
                </a:r>
                <a:endParaRPr lang="en-US" altLang="zh-CN" sz="14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grpSp>
        <p:grpSp>
          <p:nvGrpSpPr>
            <p:cNvPr id="17" name="组合 61"/>
            <p:cNvGrpSpPr/>
            <p:nvPr/>
          </p:nvGrpSpPr>
          <p:grpSpPr bwMode="auto">
            <a:xfrm>
              <a:off x="-509" y="1736"/>
              <a:ext cx="8867" cy="2240"/>
              <a:chOff x="-559" y="2"/>
              <a:chExt cx="8867" cy="2240"/>
            </a:xfrm>
          </p:grpSpPr>
          <p:sp>
            <p:nvSpPr>
              <p:cNvPr id="18" name="圆角矩形 51"/>
              <p:cNvSpPr>
                <a:spLocks noChangeArrowheads="1"/>
              </p:cNvSpPr>
              <p:nvPr/>
            </p:nvSpPr>
            <p:spPr bwMode="auto">
              <a:xfrm>
                <a:off x="-559" y="18"/>
                <a:ext cx="1745" cy="2168"/>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会员管理</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需求管理</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产品管理</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 </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19" name="圆角矩形 52"/>
              <p:cNvSpPr>
                <a:spLocks noChangeArrowheads="1"/>
              </p:cNvSpPr>
              <p:nvPr/>
            </p:nvSpPr>
            <p:spPr bwMode="auto">
              <a:xfrm>
                <a:off x="1186" y="35"/>
                <a:ext cx="1881" cy="2168"/>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产业链服务</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帐期服务</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金融产品</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仓单质押</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订单融资</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0" name="圆角矩形 53"/>
              <p:cNvSpPr>
                <a:spLocks noChangeArrowheads="1"/>
              </p:cNvSpPr>
              <p:nvPr/>
            </p:nvSpPr>
            <p:spPr bwMode="auto">
              <a:xfrm>
                <a:off x="3123" y="2"/>
                <a:ext cx="1852" cy="2168"/>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物流管理</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全流程</a:t>
                </a:r>
                <a:r>
                  <a:rPr lang="zh-CN" altLang="en-US"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监管</a:t>
                </a: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线路管理</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1" name="圆角矩形 54"/>
              <p:cNvSpPr>
                <a:spLocks noChangeArrowheads="1"/>
              </p:cNvSpPr>
              <p:nvPr/>
            </p:nvSpPr>
            <p:spPr bwMode="auto">
              <a:xfrm>
                <a:off x="4937" y="74"/>
                <a:ext cx="1669" cy="2168"/>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共享仓储</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zh-CN" altLang="en-US"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提高效率</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22" name="圆角矩形 55"/>
              <p:cNvSpPr>
                <a:spLocks noChangeArrowheads="1"/>
              </p:cNvSpPr>
              <p:nvPr/>
            </p:nvSpPr>
            <p:spPr bwMode="auto">
              <a:xfrm>
                <a:off x="6703" y="35"/>
                <a:ext cx="1605" cy="2169"/>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撮合交易</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集团采购</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集合采购</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05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委托代理</a:t>
                </a:r>
                <a:endParaRPr lang="en-US" altLang="zh-CN" sz="105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grpSp>
      </p:grpSp>
      <p:grpSp>
        <p:nvGrpSpPr>
          <p:cNvPr id="30" name="组合 39"/>
          <p:cNvGrpSpPr/>
          <p:nvPr/>
        </p:nvGrpSpPr>
        <p:grpSpPr bwMode="auto">
          <a:xfrm>
            <a:off x="6090624" y="1725152"/>
            <a:ext cx="4612067" cy="2235766"/>
            <a:chOff x="0" y="11"/>
            <a:chExt cx="8622" cy="2608"/>
          </a:xfrm>
        </p:grpSpPr>
        <p:sp>
          <p:nvSpPr>
            <p:cNvPr id="31" name="矩形 13318"/>
            <p:cNvSpPr>
              <a:spLocks noChangeArrowheads="1"/>
            </p:cNvSpPr>
            <p:nvPr/>
          </p:nvSpPr>
          <p:spPr bwMode="auto">
            <a:xfrm>
              <a:off x="0" y="85"/>
              <a:ext cx="753" cy="243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altLang="zh-CN" sz="12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基</a:t>
              </a:r>
              <a:endPar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础</a:t>
              </a:r>
              <a:endPar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信</a:t>
              </a:r>
              <a:endPar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息</a:t>
              </a:r>
              <a:endParaRPr lang="en-US" altLang="zh-CN" sz="14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grpSp>
          <p:nvGrpSpPr>
            <p:cNvPr id="32" name="组合 38"/>
            <p:cNvGrpSpPr/>
            <p:nvPr/>
          </p:nvGrpSpPr>
          <p:grpSpPr bwMode="auto">
            <a:xfrm>
              <a:off x="815" y="11"/>
              <a:ext cx="7807" cy="2608"/>
              <a:chOff x="0" y="0"/>
              <a:chExt cx="7807" cy="2608"/>
            </a:xfrm>
          </p:grpSpPr>
          <p:grpSp>
            <p:nvGrpSpPr>
              <p:cNvPr id="33" name="组合 37"/>
              <p:cNvGrpSpPr/>
              <p:nvPr/>
            </p:nvGrpSpPr>
            <p:grpSpPr bwMode="auto">
              <a:xfrm>
                <a:off x="34" y="0"/>
                <a:ext cx="7754" cy="1528"/>
                <a:chOff x="0" y="0"/>
                <a:chExt cx="7754" cy="1528"/>
              </a:xfrm>
            </p:grpSpPr>
            <p:sp>
              <p:nvSpPr>
                <p:cNvPr id="41" name="矩形 13318"/>
                <p:cNvSpPr>
                  <a:spLocks noChangeArrowheads="1"/>
                </p:cNvSpPr>
                <p:nvPr/>
              </p:nvSpPr>
              <p:spPr bwMode="auto">
                <a:xfrm>
                  <a:off x="0" y="0"/>
                  <a:ext cx="1450" cy="63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会员</a:t>
                  </a:r>
                  <a:endParaRPr lang="en-US" altLang="zh-CN" sz="12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a:t>
                  </a:r>
                  <a:endParaRPr lang="en-US" altLang="zh-CN" sz="12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42" name="矩形 13318"/>
                <p:cNvSpPr>
                  <a:spLocks noChangeArrowheads="1"/>
                </p:cNvSpPr>
                <p:nvPr/>
              </p:nvSpPr>
              <p:spPr bwMode="auto">
                <a:xfrm>
                  <a:off x="1579" y="32"/>
                  <a:ext cx="1450" cy="63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供应链</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43" name="矩形 13318"/>
                <p:cNvSpPr>
                  <a:spLocks noChangeArrowheads="1"/>
                </p:cNvSpPr>
                <p:nvPr/>
              </p:nvSpPr>
              <p:spPr bwMode="auto">
                <a:xfrm>
                  <a:off x="3146" y="52"/>
                  <a:ext cx="1450" cy="63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物流</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44" name="矩形 13318"/>
                <p:cNvSpPr>
                  <a:spLocks noChangeArrowheads="1"/>
                </p:cNvSpPr>
                <p:nvPr/>
              </p:nvSpPr>
              <p:spPr bwMode="auto">
                <a:xfrm>
                  <a:off x="4702" y="27"/>
                  <a:ext cx="1450" cy="63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综合</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45" name="矩形 13318"/>
                <p:cNvSpPr>
                  <a:spLocks noChangeArrowheads="1"/>
                </p:cNvSpPr>
                <p:nvPr/>
              </p:nvSpPr>
              <p:spPr bwMode="auto">
                <a:xfrm>
                  <a:off x="6304" y="24"/>
                  <a:ext cx="1450" cy="63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交易</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46" name="下箭头 19"/>
                <p:cNvSpPr/>
                <p:nvPr/>
              </p:nvSpPr>
              <p:spPr>
                <a:xfrm>
                  <a:off x="407" y="510"/>
                  <a:ext cx="567" cy="533"/>
                </a:xfrm>
                <a:prstGeom prst="downArrow">
                  <a:avLst>
                    <a:gd name="adj1" fmla="val 50000"/>
                    <a:gd name="adj2" fmla="val 5000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200" noProof="1">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47" name="下箭头 20"/>
                <p:cNvSpPr/>
                <p:nvPr/>
              </p:nvSpPr>
              <p:spPr>
                <a:xfrm>
                  <a:off x="1951" y="589"/>
                  <a:ext cx="567" cy="531"/>
                </a:xfrm>
                <a:prstGeom prst="downArrow">
                  <a:avLst>
                    <a:gd name="adj1" fmla="val 50000"/>
                    <a:gd name="adj2" fmla="val 5000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200" noProof="1">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48" name="下箭头 21"/>
                <p:cNvSpPr/>
                <p:nvPr/>
              </p:nvSpPr>
              <p:spPr>
                <a:xfrm>
                  <a:off x="3567" y="601"/>
                  <a:ext cx="563" cy="531"/>
                </a:xfrm>
                <a:prstGeom prst="downArrow">
                  <a:avLst>
                    <a:gd name="adj1" fmla="val 50000"/>
                    <a:gd name="adj2" fmla="val 5000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200" noProof="1">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49" name="下箭头 22"/>
                <p:cNvSpPr/>
                <p:nvPr/>
              </p:nvSpPr>
              <p:spPr>
                <a:xfrm>
                  <a:off x="5157" y="578"/>
                  <a:ext cx="567" cy="531"/>
                </a:xfrm>
                <a:prstGeom prst="downArrow">
                  <a:avLst>
                    <a:gd name="adj1" fmla="val 50000"/>
                    <a:gd name="adj2" fmla="val 5000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200" noProof="1">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50" name="下箭头 23"/>
                <p:cNvSpPr/>
                <p:nvPr/>
              </p:nvSpPr>
              <p:spPr>
                <a:xfrm>
                  <a:off x="6760" y="589"/>
                  <a:ext cx="567" cy="531"/>
                </a:xfrm>
                <a:prstGeom prst="downArrow">
                  <a:avLst>
                    <a:gd name="adj1" fmla="val 50000"/>
                    <a:gd name="adj2" fmla="val 5000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200" noProof="1">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51" name="矩形 13318"/>
                <p:cNvSpPr>
                  <a:spLocks noChangeArrowheads="1"/>
                </p:cNvSpPr>
                <p:nvPr/>
              </p:nvSpPr>
              <p:spPr bwMode="auto">
                <a:xfrm>
                  <a:off x="15" y="1082"/>
                  <a:ext cx="7634" cy="446"/>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400" b="1"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基础数据池</a:t>
                  </a:r>
                  <a:r>
                    <a:rPr lang="en-US" altLang="zh-CN" sz="12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 </a:t>
                  </a:r>
                  <a:endParaRPr lang="en-US" altLang="zh-CN" sz="1200"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grpSp>
          <p:grpSp>
            <p:nvGrpSpPr>
              <p:cNvPr id="34" name="组合 35"/>
              <p:cNvGrpSpPr/>
              <p:nvPr/>
            </p:nvGrpSpPr>
            <p:grpSpPr bwMode="auto">
              <a:xfrm>
                <a:off x="0" y="1605"/>
                <a:ext cx="7807" cy="1003"/>
                <a:chOff x="0" y="-200"/>
                <a:chExt cx="7807" cy="1003"/>
              </a:xfrm>
            </p:grpSpPr>
            <p:sp>
              <p:nvSpPr>
                <p:cNvPr id="35" name="AutoShape 5"/>
                <p:cNvSpPr>
                  <a:spLocks noChangeArrowheads="1"/>
                </p:cNvSpPr>
                <p:nvPr/>
              </p:nvSpPr>
              <p:spPr bwMode="auto">
                <a:xfrm>
                  <a:off x="1324" y="-166"/>
                  <a:ext cx="1282" cy="969"/>
                </a:xfrm>
                <a:prstGeom prst="chevron">
                  <a:avLst>
                    <a:gd name="adj" fmla="val 16418"/>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   筛选</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36" name="AutoShape 6"/>
                <p:cNvSpPr>
                  <a:spLocks noChangeArrowheads="1"/>
                </p:cNvSpPr>
                <p:nvPr/>
              </p:nvSpPr>
              <p:spPr bwMode="auto">
                <a:xfrm>
                  <a:off x="0" y="-166"/>
                  <a:ext cx="1351" cy="969"/>
                </a:xfrm>
                <a:prstGeom prst="chevron">
                  <a:avLst>
                    <a:gd name="adj" fmla="val 17786"/>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  </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挖掘</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37" name="AutoShape 7"/>
                <p:cNvSpPr>
                  <a:spLocks noChangeArrowheads="1"/>
                </p:cNvSpPr>
                <p:nvPr/>
              </p:nvSpPr>
              <p:spPr bwMode="auto">
                <a:xfrm>
                  <a:off x="2577" y="-180"/>
                  <a:ext cx="1351" cy="969"/>
                </a:xfrm>
                <a:prstGeom prst="chevron">
                  <a:avLst>
                    <a:gd name="adj" fmla="val 17786"/>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   整理</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38" name="AutoShape 5"/>
                <p:cNvSpPr>
                  <a:spLocks noChangeArrowheads="1"/>
                </p:cNvSpPr>
                <p:nvPr/>
              </p:nvSpPr>
              <p:spPr bwMode="auto">
                <a:xfrm>
                  <a:off x="5214" y="-170"/>
                  <a:ext cx="1282" cy="969"/>
                </a:xfrm>
                <a:prstGeom prst="chevron">
                  <a:avLst>
                    <a:gd name="adj" fmla="val 1642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行业 </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分析</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39" name="AutoShape 6"/>
                <p:cNvSpPr>
                  <a:spLocks noChangeArrowheads="1"/>
                </p:cNvSpPr>
                <p:nvPr/>
              </p:nvSpPr>
              <p:spPr bwMode="auto">
                <a:xfrm>
                  <a:off x="3923" y="-171"/>
                  <a:ext cx="1351" cy="969"/>
                </a:xfrm>
                <a:prstGeom prst="chevron">
                  <a:avLst>
                    <a:gd name="adj" fmla="val 17786"/>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数据  </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模型</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40" name="AutoShape 7"/>
                <p:cNvSpPr>
                  <a:spLocks noChangeArrowheads="1"/>
                </p:cNvSpPr>
                <p:nvPr/>
              </p:nvSpPr>
              <p:spPr bwMode="auto">
                <a:xfrm>
                  <a:off x="6456" y="-200"/>
                  <a:ext cx="1351" cy="969"/>
                </a:xfrm>
                <a:prstGeom prst="chevron">
                  <a:avLst>
                    <a:gd name="adj" fmla="val 17786"/>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增值  </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服务</a:t>
                  </a:r>
                  <a:endParaRPr lang="en-US" altLang="zh-CN" sz="120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grpSp>
        </p:grpSp>
      </p:grpSp>
      <p:grpSp>
        <p:nvGrpSpPr>
          <p:cNvPr id="52" name="组合 69"/>
          <p:cNvGrpSpPr/>
          <p:nvPr/>
        </p:nvGrpSpPr>
        <p:grpSpPr bwMode="auto">
          <a:xfrm>
            <a:off x="1536087" y="4488529"/>
            <a:ext cx="9482639" cy="1501782"/>
            <a:chOff x="0" y="0"/>
            <a:chExt cx="10338" cy="2816"/>
          </a:xfrm>
        </p:grpSpPr>
        <p:grpSp>
          <p:nvGrpSpPr>
            <p:cNvPr id="53" name="组合 44"/>
            <p:cNvGrpSpPr/>
            <p:nvPr/>
          </p:nvGrpSpPr>
          <p:grpSpPr bwMode="auto">
            <a:xfrm>
              <a:off x="875" y="0"/>
              <a:ext cx="8580" cy="2816"/>
              <a:chOff x="0" y="0"/>
              <a:chExt cx="8580" cy="2816"/>
            </a:xfrm>
          </p:grpSpPr>
          <p:sp>
            <p:nvSpPr>
              <p:cNvPr id="61" name="AutoShape 22"/>
              <p:cNvSpPr>
                <a:spLocks noChangeArrowheads="1"/>
              </p:cNvSpPr>
              <p:nvPr/>
            </p:nvSpPr>
            <p:spPr bwMode="auto">
              <a:xfrm>
                <a:off x="0" y="0"/>
                <a:ext cx="8580" cy="949"/>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产</a:t>
                </a:r>
                <a:r>
                  <a:rPr lang="en-US" altLang="zh-CN" sz="1600" b="1" dirty="0" err="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业大数据</a:t>
                </a:r>
                <a:endParaRPr lang="en-US" altLang="zh-CN" sz="1600" b="1" dirty="0">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62" name="圆角矩形 56"/>
              <p:cNvSpPr/>
              <p:nvPr/>
            </p:nvSpPr>
            <p:spPr>
              <a:xfrm>
                <a:off x="124" y="1310"/>
                <a:ext cx="1568" cy="1466"/>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信用</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体系</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63" name="圆角矩形 57"/>
              <p:cNvSpPr/>
              <p:nvPr/>
            </p:nvSpPr>
            <p:spPr>
              <a:xfrm>
                <a:off x="1864" y="1320"/>
                <a:ext cx="1570" cy="1466"/>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智能</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匹配</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64" name="圆角矩形 58"/>
              <p:cNvSpPr/>
              <p:nvPr/>
            </p:nvSpPr>
            <p:spPr>
              <a:xfrm>
                <a:off x="3560" y="1343"/>
                <a:ext cx="1568" cy="1466"/>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精准</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营销</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65" name="圆角矩形 60"/>
              <p:cNvSpPr/>
              <p:nvPr/>
            </p:nvSpPr>
            <p:spPr>
              <a:xfrm>
                <a:off x="5280" y="1326"/>
                <a:ext cx="1568" cy="1466"/>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企业</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咨询</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sp>
            <p:nvSpPr>
              <p:cNvPr id="66" name="圆角矩形 59"/>
              <p:cNvSpPr/>
              <p:nvPr/>
            </p:nvSpPr>
            <p:spPr>
              <a:xfrm>
                <a:off x="6977" y="1350"/>
                <a:ext cx="1568" cy="1466"/>
              </a:xfrm>
              <a:prstGeom prst="roundRect">
                <a:avLst>
                  <a:gd name="adj" fmla="val 16667"/>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资源</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a:p>
                <a:pPr algn="ctr"/>
                <a:r>
                  <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rPr>
                  <a:t>整合</a:t>
                </a:r>
                <a:endParaRPr lang="en-US" altLang="x-none" sz="1400" noProof="1">
                  <a:latin typeface="微软雅黑" panose="020B0503020204020204" pitchFamily="34" charset="-122"/>
                  <a:ea typeface="微软雅黑" panose="020B0503020204020204" pitchFamily="34" charset="-122"/>
                  <a:cs typeface="Liberation Sans" panose="020B0604020202020204" pitchFamily="34" charset="0"/>
                  <a:sym typeface="Times New Roman" panose="02020603050405020304" pitchFamily="18" charset="0"/>
                </a:endParaRPr>
              </a:p>
            </p:txBody>
          </p:sp>
        </p:grpSp>
        <p:grpSp>
          <p:nvGrpSpPr>
            <p:cNvPr id="54" name="组合 27"/>
            <p:cNvGrpSpPr/>
            <p:nvPr/>
          </p:nvGrpSpPr>
          <p:grpSpPr bwMode="auto">
            <a:xfrm>
              <a:off x="0" y="366"/>
              <a:ext cx="10339" cy="1822"/>
              <a:chOff x="0" y="0"/>
              <a:chExt cx="10339" cy="1822"/>
            </a:xfrm>
          </p:grpSpPr>
          <p:sp>
            <p:nvSpPr>
              <p:cNvPr id="55" name="直接连接符 5"/>
              <p:cNvSpPr/>
              <p:nvPr/>
            </p:nvSpPr>
            <p:spPr>
              <a:xfrm flipH="1" flipV="1">
                <a:off x="12" y="1"/>
                <a:ext cx="756" cy="0"/>
              </a:xfrm>
              <a:prstGeom prst="lin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noProof="1">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56" name="直接连接符 6"/>
              <p:cNvSpPr/>
              <p:nvPr/>
            </p:nvSpPr>
            <p:spPr>
              <a:xfrm>
                <a:off x="0" y="1"/>
                <a:ext cx="2" cy="1823"/>
              </a:xfrm>
              <a:prstGeom prst="lin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noProof="1">
                  <a:latin typeface="微软雅黑" panose="020B0503020204020204" pitchFamily="34" charset="-122"/>
                  <a:ea typeface="微软雅黑" panose="020B0503020204020204" pitchFamily="34" charset="-122"/>
                  <a:cs typeface="Liberation Sans" panose="020B0604020202020204" pitchFamily="34" charset="0"/>
                </a:endParaRPr>
              </a:p>
            </p:txBody>
          </p:sp>
          <p:cxnSp>
            <p:nvCxnSpPr>
              <p:cNvPr id="57" name="直接箭头连接符 7"/>
              <p:cNvCxnSpPr>
                <a:cxnSpLocks noChangeShapeType="1"/>
              </p:cNvCxnSpPr>
              <p:nvPr/>
            </p:nvCxnSpPr>
            <p:spPr bwMode="auto">
              <a:xfrm>
                <a:off x="12" y="1812"/>
                <a:ext cx="911" cy="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8" name="直接箭头连接符 8"/>
              <p:cNvCxnSpPr>
                <a:cxnSpLocks noChangeShapeType="1"/>
              </p:cNvCxnSpPr>
              <p:nvPr/>
            </p:nvCxnSpPr>
            <p:spPr bwMode="auto">
              <a:xfrm>
                <a:off x="9420" y="1717"/>
                <a:ext cx="919" cy="2"/>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9" name="直接连接符 9"/>
              <p:cNvSpPr/>
              <p:nvPr/>
            </p:nvSpPr>
            <p:spPr>
              <a:xfrm flipV="1">
                <a:off x="10340" y="151"/>
                <a:ext cx="2" cy="1546"/>
              </a:xfrm>
              <a:prstGeom prst="lin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noProof="1">
                  <a:latin typeface="微软雅黑" panose="020B0503020204020204" pitchFamily="34" charset="-122"/>
                  <a:ea typeface="微软雅黑" panose="020B0503020204020204" pitchFamily="34" charset="-122"/>
                  <a:cs typeface="Liberation Sans" panose="020B0604020202020204" pitchFamily="34" charset="0"/>
                </a:endParaRPr>
              </a:p>
            </p:txBody>
          </p:sp>
          <p:cxnSp>
            <p:nvCxnSpPr>
              <p:cNvPr id="60" name="直接箭头连接符 11"/>
              <p:cNvCxnSpPr>
                <a:cxnSpLocks noChangeShapeType="1"/>
              </p:cNvCxnSpPr>
              <p:nvPr/>
            </p:nvCxnSpPr>
            <p:spPr bwMode="auto">
              <a:xfrm flipH="1">
                <a:off x="9560" y="139"/>
                <a:ext cx="750" cy="1"/>
              </a:xfrm>
              <a:prstGeom prst="straightConnector1">
                <a:avLst/>
              </a:prstGeom>
            </p:spPr>
            <p:style>
              <a:lnRef idx="1">
                <a:schemeClr val="accent1"/>
              </a:lnRef>
              <a:fillRef idx="0">
                <a:schemeClr val="accent1"/>
              </a:fillRef>
              <a:effectRef idx="0">
                <a:schemeClr val="accent1"/>
              </a:effectRef>
              <a:fontRef idx="minor">
                <a:schemeClr val="tx1"/>
              </a:fontRef>
            </p:style>
          </p:cxnSp>
        </p:grpSp>
      </p:grpSp>
      <p:cxnSp>
        <p:nvCxnSpPr>
          <p:cNvPr id="67" name="直接箭头连接符 11"/>
          <p:cNvCxnSpPr>
            <a:cxnSpLocks noChangeShapeType="1"/>
          </p:cNvCxnSpPr>
          <p:nvPr/>
        </p:nvCxnSpPr>
        <p:spPr bwMode="auto">
          <a:xfrm>
            <a:off x="3872841" y="4144048"/>
            <a:ext cx="2136821" cy="344481"/>
          </a:xfrm>
          <a:prstGeom prst="straightConnector1">
            <a:avLst/>
          </a:prstGeom>
          <a:ln>
            <a:headEnd type="triangle" w="med" len="med"/>
          </a:ln>
        </p:spPr>
        <p:style>
          <a:lnRef idx="1">
            <a:schemeClr val="accent1"/>
          </a:lnRef>
          <a:fillRef idx="0">
            <a:schemeClr val="accent1"/>
          </a:fillRef>
          <a:effectRef idx="0">
            <a:schemeClr val="accent1"/>
          </a:effectRef>
          <a:fontRef idx="minor">
            <a:schemeClr val="tx1"/>
          </a:fontRef>
        </p:style>
      </p:cxnSp>
      <p:cxnSp>
        <p:nvCxnSpPr>
          <p:cNvPr id="68" name="直接箭头连接符 12"/>
          <p:cNvCxnSpPr>
            <a:cxnSpLocks noChangeShapeType="1"/>
          </p:cNvCxnSpPr>
          <p:nvPr/>
        </p:nvCxnSpPr>
        <p:spPr bwMode="auto">
          <a:xfrm flipH="1">
            <a:off x="6049285" y="4144048"/>
            <a:ext cx="2167644" cy="376231"/>
          </a:xfrm>
          <a:prstGeom prst="straightConnector1">
            <a:avLst/>
          </a:prstGeom>
          <a:ln>
            <a:tailEnd type="arrow" w="med" len="med"/>
          </a:ln>
        </p:spPr>
        <p:style>
          <a:lnRef idx="1">
            <a:schemeClr val="accent1"/>
          </a:lnRef>
          <a:fillRef idx="0">
            <a:schemeClr val="accent1"/>
          </a:fillRef>
          <a:effectRef idx="0">
            <a:schemeClr val="accent1"/>
          </a:effectRef>
          <a:fontRef idx="minor">
            <a:schemeClr val="tx1"/>
          </a:fontRef>
        </p:style>
      </p:cxnSp>
      <p:grpSp>
        <p:nvGrpSpPr>
          <p:cNvPr id="69" name="组合 20"/>
          <p:cNvGrpSpPr/>
          <p:nvPr/>
        </p:nvGrpSpPr>
        <p:grpSpPr bwMode="auto">
          <a:xfrm>
            <a:off x="3464900" y="1074965"/>
            <a:ext cx="5337661" cy="751578"/>
            <a:chOff x="3458" y="81"/>
            <a:chExt cx="7485" cy="1368"/>
          </a:xfrm>
        </p:grpSpPr>
        <p:sp>
          <p:nvSpPr>
            <p:cNvPr id="70" name="直接连接符 6"/>
            <p:cNvSpPr/>
            <p:nvPr/>
          </p:nvSpPr>
          <p:spPr>
            <a:xfrm>
              <a:off x="3458" y="81"/>
              <a:ext cx="0" cy="136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lstStyle/>
            <a:p>
              <a:endParaRPr lang="zh-CN" altLang="en-US" sz="1350" noProof="1">
                <a:latin typeface="Arial" panose="020B0604020202020204" pitchFamily="34" charset="0"/>
                <a:ea typeface="Arial" panose="020B0604020202020204" pitchFamily="34" charset="0"/>
              </a:endParaRPr>
            </a:p>
          </p:txBody>
        </p:sp>
        <p:sp>
          <p:nvSpPr>
            <p:cNvPr id="71" name="直接连接符 5"/>
            <p:cNvSpPr/>
            <p:nvPr/>
          </p:nvSpPr>
          <p:spPr>
            <a:xfrm flipH="1" flipV="1">
              <a:off x="3458" y="81"/>
              <a:ext cx="7472" cy="5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lstStyle/>
            <a:p>
              <a:endParaRPr lang="zh-CN" altLang="en-US" sz="1350" noProof="1">
                <a:latin typeface="Arial" panose="020B0604020202020204" pitchFamily="34" charset="0"/>
                <a:ea typeface="Arial" panose="020B0604020202020204" pitchFamily="34" charset="0"/>
              </a:endParaRPr>
            </a:p>
          </p:txBody>
        </p:sp>
        <p:sp>
          <p:nvSpPr>
            <p:cNvPr id="72" name="直接连接符 6"/>
            <p:cNvSpPr/>
            <p:nvPr/>
          </p:nvSpPr>
          <p:spPr>
            <a:xfrm>
              <a:off x="10943" y="81"/>
              <a:ext cx="0" cy="136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lstStyle/>
            <a:p>
              <a:endParaRPr lang="zh-CN" altLang="en-US" sz="1350" noProof="1">
                <a:latin typeface="Arial" panose="020B0604020202020204" pitchFamily="34" charset="0"/>
                <a:ea typeface="Arial" panose="020B0604020202020204" pitchFamily="3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31531"/>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4955203"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供应链数字化平台</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核心价值</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73" name="圆角矩形 5"/>
          <p:cNvSpPr/>
          <p:nvPr/>
        </p:nvSpPr>
        <p:spPr>
          <a:xfrm>
            <a:off x="4108774" y="1661121"/>
            <a:ext cx="4104456" cy="648072"/>
          </a:xfrm>
          <a:prstGeom prst="round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最终目标：创造价值              </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4" name="圆角矩形 6"/>
          <p:cNvSpPr/>
          <p:nvPr/>
        </p:nvSpPr>
        <p:spPr>
          <a:xfrm>
            <a:off x="1311584" y="2885257"/>
            <a:ext cx="1872208" cy="576064"/>
          </a:xfrm>
          <a:prstGeom prst="round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产业收益</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5" name="圆角矩形 7"/>
          <p:cNvSpPr/>
          <p:nvPr/>
        </p:nvSpPr>
        <p:spPr>
          <a:xfrm>
            <a:off x="5230459" y="2885257"/>
            <a:ext cx="1872208" cy="576064"/>
          </a:xfrm>
          <a:prstGeom prst="round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平台直接收益</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6" name="圆角矩形 8"/>
          <p:cNvSpPr/>
          <p:nvPr/>
        </p:nvSpPr>
        <p:spPr>
          <a:xfrm>
            <a:off x="8728408" y="2885257"/>
            <a:ext cx="1872208" cy="576064"/>
          </a:xfrm>
          <a:prstGeom prst="round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资本收益</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7" name="圆角矩形 9"/>
          <p:cNvSpPr/>
          <p:nvPr/>
        </p:nvSpPr>
        <p:spPr>
          <a:xfrm>
            <a:off x="735520" y="4181401"/>
            <a:ext cx="1512168"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规模化专业化带来的降本增效</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8" name="圆角矩形 16"/>
          <p:cNvSpPr/>
          <p:nvPr/>
        </p:nvSpPr>
        <p:spPr>
          <a:xfrm>
            <a:off x="2423707" y="4181401"/>
            <a:ext cx="1248140"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智能协同</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带来的区域竞争力</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9" name="圆角矩形 17"/>
          <p:cNvSpPr/>
          <p:nvPr/>
        </p:nvSpPr>
        <p:spPr>
          <a:xfrm>
            <a:off x="3847866" y="4181401"/>
            <a:ext cx="1512168"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佣金、技术、金融、保险等收益</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80" name="圆角矩形 18"/>
          <p:cNvSpPr/>
          <p:nvPr/>
        </p:nvSpPr>
        <p:spPr>
          <a:xfrm>
            <a:off x="5536053" y="4181401"/>
            <a:ext cx="1248140"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自营、投</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资等产生</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利润</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81" name="圆角矩形 19"/>
          <p:cNvSpPr/>
          <p:nvPr/>
        </p:nvSpPr>
        <p:spPr>
          <a:xfrm>
            <a:off x="6960212" y="4181401"/>
            <a:ext cx="1248140"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沉淀资产、</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大数据、资金等</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82" name="圆角矩形 20"/>
          <p:cNvSpPr/>
          <p:nvPr/>
        </p:nvSpPr>
        <p:spPr>
          <a:xfrm>
            <a:off x="8384371" y="4181401"/>
            <a:ext cx="1248140"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市场非理</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性的趋势</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估值</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83" name="圆角矩形 21"/>
          <p:cNvSpPr/>
          <p:nvPr/>
        </p:nvSpPr>
        <p:spPr>
          <a:xfrm>
            <a:off x="9808528" y="4181401"/>
            <a:ext cx="1248140" cy="1512168"/>
          </a:xfrm>
          <a:prstGeom prst="roundRect">
            <a:avLst>
              <a:gd name="adj" fmla="val 0"/>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成长性导</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致的价值</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溢价</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cxnSp>
        <p:nvCxnSpPr>
          <p:cNvPr id="84" name="肘形连接符 23"/>
          <p:cNvCxnSpPr>
            <a:stCxn id="73" idx="2"/>
            <a:endCxn id="74" idx="0"/>
          </p:cNvCxnSpPr>
          <p:nvPr/>
        </p:nvCxnSpPr>
        <p:spPr>
          <a:xfrm rot="5400000">
            <a:off x="3916313" y="640568"/>
            <a:ext cx="576064" cy="391331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肘形连接符 25"/>
          <p:cNvCxnSpPr>
            <a:stCxn id="73" idx="2"/>
            <a:endCxn id="75" idx="0"/>
          </p:cNvCxnSpPr>
          <p:nvPr/>
        </p:nvCxnSpPr>
        <p:spPr>
          <a:xfrm rot="16200000" flipH="1">
            <a:off x="5875750" y="2594444"/>
            <a:ext cx="576064" cy="556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肘形连接符 27"/>
          <p:cNvCxnSpPr>
            <a:stCxn id="73" idx="2"/>
            <a:endCxn id="76" idx="0"/>
          </p:cNvCxnSpPr>
          <p:nvPr/>
        </p:nvCxnSpPr>
        <p:spPr>
          <a:xfrm rot="16200000" flipH="1">
            <a:off x="7624725" y="845470"/>
            <a:ext cx="576064" cy="35035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肘形连接符 29"/>
          <p:cNvCxnSpPr>
            <a:stCxn id="74" idx="2"/>
            <a:endCxn id="77" idx="0"/>
          </p:cNvCxnSpPr>
          <p:nvPr/>
        </p:nvCxnSpPr>
        <p:spPr>
          <a:xfrm rot="5400000">
            <a:off x="1509606" y="3443319"/>
            <a:ext cx="720080" cy="75608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肘形连接符 31"/>
          <p:cNvCxnSpPr>
            <a:stCxn id="74" idx="2"/>
            <a:endCxn id="78" idx="0"/>
          </p:cNvCxnSpPr>
          <p:nvPr/>
        </p:nvCxnSpPr>
        <p:spPr>
          <a:xfrm rot="16200000" flipH="1">
            <a:off x="2287692" y="3421316"/>
            <a:ext cx="720080" cy="80008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肘形连接符 33"/>
          <p:cNvCxnSpPr>
            <a:stCxn id="75" idx="2"/>
            <a:endCxn id="79" idx="0"/>
          </p:cNvCxnSpPr>
          <p:nvPr/>
        </p:nvCxnSpPr>
        <p:spPr>
          <a:xfrm rot="5400000">
            <a:off x="5025217" y="3040055"/>
            <a:ext cx="720080" cy="156261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肘形连接符 35"/>
          <p:cNvCxnSpPr>
            <a:stCxn id="75" idx="2"/>
            <a:endCxn id="80" idx="0"/>
          </p:cNvCxnSpPr>
          <p:nvPr/>
        </p:nvCxnSpPr>
        <p:spPr>
          <a:xfrm rot="5400000">
            <a:off x="5803303" y="3818141"/>
            <a:ext cx="720080" cy="644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肘形连接符 37"/>
          <p:cNvCxnSpPr>
            <a:stCxn id="75" idx="2"/>
            <a:endCxn id="81" idx="0"/>
          </p:cNvCxnSpPr>
          <p:nvPr/>
        </p:nvCxnSpPr>
        <p:spPr>
          <a:xfrm rot="16200000" flipH="1">
            <a:off x="6515382" y="3112501"/>
            <a:ext cx="720080" cy="141771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肘形连接符 41"/>
          <p:cNvCxnSpPr>
            <a:stCxn id="76" idx="2"/>
            <a:endCxn id="83" idx="0"/>
          </p:cNvCxnSpPr>
          <p:nvPr/>
        </p:nvCxnSpPr>
        <p:spPr>
          <a:xfrm rot="16200000" flipH="1">
            <a:off x="9688515" y="3437318"/>
            <a:ext cx="720080" cy="76808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肘形连接符 43"/>
          <p:cNvCxnSpPr>
            <a:stCxn id="76" idx="2"/>
            <a:endCxn id="82" idx="0"/>
          </p:cNvCxnSpPr>
          <p:nvPr/>
        </p:nvCxnSpPr>
        <p:spPr>
          <a:xfrm rot="5400000">
            <a:off x="8976437" y="3493326"/>
            <a:ext cx="720080" cy="65607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0"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1774845"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产业痛点</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2" name="文本框 1"/>
          <p:cNvSpPr txBox="1"/>
          <p:nvPr/>
        </p:nvSpPr>
        <p:spPr>
          <a:xfrm>
            <a:off x="826112" y="826506"/>
            <a:ext cx="10601150" cy="5869748"/>
          </a:xfrm>
          <a:prstGeom prst="rect">
            <a:avLst/>
          </a:prstGeom>
          <a:noFill/>
        </p:spPr>
        <p:txBody>
          <a:bodyPr wrap="square" rtlCol="0">
            <a:spAutoFit/>
          </a:bodyPr>
          <a:lstStyle/>
          <a:p>
            <a:pPr indent="457200">
              <a:lnSpc>
                <a:spcPct val="150000"/>
              </a:lnSpc>
            </a:pPr>
            <a:r>
              <a:rPr lang="zh-CN" altLang="en-US" b="1" dirty="0">
                <a:solidFill>
                  <a:srgbClr val="484848"/>
                </a:solidFill>
                <a:latin typeface="华文楷体" panose="02010600040101010101" pitchFamily="2" charset="-122"/>
                <a:ea typeface="华文楷体" panose="02010600040101010101" pitchFamily="2" charset="-122"/>
              </a:rPr>
              <a:t>光伏厂商良莠不齐，质量难以保证：</a:t>
            </a:r>
            <a:r>
              <a:rPr lang="zh-CN" altLang="en-US" dirty="0">
                <a:solidFill>
                  <a:srgbClr val="484848"/>
                </a:solidFill>
                <a:latin typeface="华文楷体" panose="02010600040101010101" pitchFamily="2" charset="-122"/>
                <a:ea typeface="华文楷体" panose="02010600040101010101" pitchFamily="2" charset="-122"/>
              </a:rPr>
              <a:t>户用光伏的产品、安装、并网标准缺失，信用资质、产品品质、售后服务等方面参差不齐，部分经销商、安装商以次充好，安装操作不规范，发电效率不达标，甚至难以保障安全。</a:t>
            </a:r>
            <a:endParaRPr lang="zh-CN" altLang="en-US" dirty="0">
              <a:solidFill>
                <a:srgbClr val="484848"/>
              </a:solidFill>
              <a:latin typeface="华文楷体" panose="02010600040101010101" pitchFamily="2" charset="-122"/>
              <a:ea typeface="华文楷体" panose="02010600040101010101" pitchFamily="2" charset="-122"/>
            </a:endParaRPr>
          </a:p>
          <a:p>
            <a:pPr indent="457200">
              <a:lnSpc>
                <a:spcPct val="150000"/>
              </a:lnSpc>
            </a:pPr>
            <a:r>
              <a:rPr lang="zh-CN" altLang="en-US" b="1" dirty="0">
                <a:solidFill>
                  <a:srgbClr val="484848"/>
                </a:solidFill>
                <a:latin typeface="华文楷体" panose="02010600040101010101" pitchFamily="2" charset="-122"/>
                <a:ea typeface="华文楷体" panose="02010600040101010101" pitchFamily="2" charset="-122"/>
              </a:rPr>
              <a:t>参与环节众多，协作效率低下：</a:t>
            </a:r>
            <a:r>
              <a:rPr lang="zh-CN" altLang="en-US" dirty="0">
                <a:solidFill>
                  <a:srgbClr val="484848"/>
                </a:solidFill>
                <a:latin typeface="华文楷体" panose="02010600040101010101" pitchFamily="2" charset="-122"/>
                <a:ea typeface="华文楷体" panose="02010600040101010101" pitchFamily="2" charset="-122"/>
              </a:rPr>
              <a:t>新能源交易市场存在大量的环节，参与主体也不再局限于“发输配用”，而囊括了代理商、储能运营商、运维商以及与新能源市场深度合作的相关产业链。由于参与环节众多导致相互协作不便利，交易效率低下。</a:t>
            </a:r>
            <a:endParaRPr lang="en-US" altLang="zh-CN" dirty="0">
              <a:solidFill>
                <a:srgbClr val="484848"/>
              </a:solidFill>
              <a:latin typeface="华文楷体" panose="02010600040101010101" pitchFamily="2" charset="-122"/>
              <a:ea typeface="华文楷体" panose="02010600040101010101" pitchFamily="2" charset="-122"/>
            </a:endParaRPr>
          </a:p>
          <a:p>
            <a:pPr indent="457200">
              <a:lnSpc>
                <a:spcPct val="150000"/>
              </a:lnSpc>
            </a:pPr>
            <a:r>
              <a:rPr lang="zh-CN" altLang="en-US" b="1" dirty="0">
                <a:solidFill>
                  <a:srgbClr val="484848"/>
                </a:solidFill>
                <a:latin typeface="华文楷体" panose="02010600040101010101" pitchFamily="2" charset="-122"/>
                <a:ea typeface="华文楷体" panose="02010600040101010101" pitchFamily="2" charset="-122"/>
              </a:rPr>
              <a:t>数据分散，无法应用：</a:t>
            </a:r>
            <a:r>
              <a:rPr lang="zh-CN" altLang="en-US" dirty="0">
                <a:solidFill>
                  <a:srgbClr val="484848"/>
                </a:solidFill>
                <a:latin typeface="华文楷体" panose="02010600040101010101" pitchFamily="2" charset="-122"/>
                <a:ea typeface="华文楷体" panose="02010600040101010101" pitchFamily="2" charset="-122"/>
              </a:rPr>
              <a:t>在新能源电站的生产和运维中，产生的大量数据分散在各个不同的厂商手中，形成诸多数据孤岛。不同数据源之间互不信任，使得数据信息无法有效应用，也无法变现。</a:t>
            </a:r>
            <a:endParaRPr lang="en-US" altLang="zh-CN" b="1" dirty="0">
              <a:solidFill>
                <a:srgbClr val="484848"/>
              </a:solidFill>
              <a:latin typeface="华文楷体" panose="02010600040101010101" pitchFamily="2" charset="-122"/>
              <a:ea typeface="华文楷体" panose="02010600040101010101" pitchFamily="2" charset="-122"/>
            </a:endParaRPr>
          </a:p>
          <a:p>
            <a:pPr indent="457200">
              <a:lnSpc>
                <a:spcPct val="150000"/>
              </a:lnSpc>
            </a:pPr>
            <a:r>
              <a:rPr lang="zh-CN" altLang="en-US" b="1" dirty="0">
                <a:solidFill>
                  <a:srgbClr val="484848"/>
                </a:solidFill>
                <a:latin typeface="华文楷体" panose="02010600040101010101" pitchFamily="2" charset="-122"/>
                <a:ea typeface="华文楷体" panose="02010600040101010101" pitchFamily="2" charset="-122"/>
              </a:rPr>
              <a:t>电站的设计和预测能力痛点：</a:t>
            </a:r>
            <a:r>
              <a:rPr lang="zh-CN" altLang="en-US" dirty="0">
                <a:solidFill>
                  <a:srgbClr val="484848"/>
                </a:solidFill>
                <a:latin typeface="华文楷体" panose="02010600040101010101" pitchFamily="2" charset="-122"/>
                <a:ea typeface="华文楷体" panose="02010600040101010101" pitchFamily="2" charset="-122"/>
              </a:rPr>
              <a:t>光伏运营商通常缺乏专业的电站设计能力，也无法准确的进行收益预测，这种情况造成的了严重后果，一方面造成无法保证后期还贷能力，另一方面也无法快速有效的进行市场开发。</a:t>
            </a:r>
            <a:endParaRPr lang="en-US" altLang="zh-CN" dirty="0">
              <a:solidFill>
                <a:srgbClr val="484848"/>
              </a:solidFill>
              <a:latin typeface="华文楷体" panose="02010600040101010101" pitchFamily="2" charset="-122"/>
              <a:ea typeface="华文楷体" panose="02010600040101010101" pitchFamily="2" charset="-122"/>
            </a:endParaRPr>
          </a:p>
          <a:p>
            <a:pPr indent="457200">
              <a:lnSpc>
                <a:spcPct val="150000"/>
              </a:lnSpc>
            </a:pPr>
            <a:r>
              <a:rPr lang="zh-CN" altLang="en-US" b="1" dirty="0">
                <a:solidFill>
                  <a:srgbClr val="484848"/>
                </a:solidFill>
                <a:latin typeface="华文楷体" panose="02010600040101010101" pitchFamily="2" charset="-122"/>
                <a:ea typeface="华文楷体" panose="02010600040101010101" pitchFamily="2" charset="-122"/>
              </a:rPr>
              <a:t>电站建设的有效管理痛点：</a:t>
            </a:r>
            <a:r>
              <a:rPr lang="zh-CN" altLang="en-US" dirty="0">
                <a:solidFill>
                  <a:srgbClr val="484848"/>
                </a:solidFill>
                <a:latin typeface="华文楷体" panose="02010600040101010101" pitchFamily="2" charset="-122"/>
                <a:ea typeface="华文楷体" panose="02010600040101010101" pitchFamily="2" charset="-122"/>
              </a:rPr>
              <a:t>光伏运营会面临多个电站同时施工的情况，其无法对全部项目的施工进度，物料使用情况等进行统一管理。物料及建设管控混乱，增加物料成本，同时施工质量无法保障，也会增加后期维护的成本。</a:t>
            </a:r>
            <a:endParaRPr lang="en-US" altLang="zh-CN" dirty="0">
              <a:solidFill>
                <a:srgbClr val="484848"/>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0"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6545382"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解决方案：</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鸿茂科技光伏数字化平台</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6" name="椭圆 5"/>
          <p:cNvSpPr/>
          <p:nvPr/>
        </p:nvSpPr>
        <p:spPr>
          <a:xfrm>
            <a:off x="6179284" y="1373020"/>
            <a:ext cx="1871964" cy="4103922"/>
          </a:xfrm>
          <a:prstGeom prst="ellipse">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7" name="TextBox 24"/>
          <p:cNvSpPr txBox="1"/>
          <p:nvPr/>
        </p:nvSpPr>
        <p:spPr>
          <a:xfrm flipH="1">
            <a:off x="1745087" y="2064140"/>
            <a:ext cx="425116" cy="33855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algn="ctr">
              <a:defRPr sz="160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defRPr>
            </a:lvl1pPr>
          </a:lstStyle>
          <a:p>
            <a:r>
              <a:rPr lang="en-US" dirty="0"/>
              <a:t>01</a:t>
            </a:r>
            <a:endParaRPr lang="en-US" dirty="0"/>
          </a:p>
        </p:txBody>
      </p:sp>
      <p:sp>
        <p:nvSpPr>
          <p:cNvPr id="8" name="TextBox 30"/>
          <p:cNvSpPr txBox="1"/>
          <p:nvPr/>
        </p:nvSpPr>
        <p:spPr>
          <a:xfrm flipH="1">
            <a:off x="1754414" y="3030840"/>
            <a:ext cx="425116" cy="33855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algn="ctr">
              <a:defRPr sz="160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defRPr>
            </a:lvl1pPr>
          </a:lstStyle>
          <a:p>
            <a:r>
              <a:rPr lang="en-US" dirty="0"/>
              <a:t>02</a:t>
            </a:r>
            <a:endParaRPr lang="en-US" dirty="0"/>
          </a:p>
        </p:txBody>
      </p:sp>
      <p:sp>
        <p:nvSpPr>
          <p:cNvPr id="9" name="TextBox 36"/>
          <p:cNvSpPr txBox="1"/>
          <p:nvPr/>
        </p:nvSpPr>
        <p:spPr>
          <a:xfrm flipH="1">
            <a:off x="1754414" y="3992384"/>
            <a:ext cx="425116" cy="33855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algn="ctr">
              <a:defRPr sz="160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defRPr>
            </a:lvl1pPr>
          </a:lstStyle>
          <a:p>
            <a:r>
              <a:rPr lang="en-US" dirty="0"/>
              <a:t>03</a:t>
            </a:r>
            <a:endParaRPr lang="en-US" dirty="0"/>
          </a:p>
        </p:txBody>
      </p:sp>
      <p:sp>
        <p:nvSpPr>
          <p:cNvPr id="10" name="TextBox 45"/>
          <p:cNvSpPr txBox="1"/>
          <p:nvPr/>
        </p:nvSpPr>
        <p:spPr>
          <a:xfrm flipH="1">
            <a:off x="1745087" y="4989562"/>
            <a:ext cx="425116" cy="338554"/>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algn="ctr">
              <a:defRPr sz="160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defRPr>
            </a:lvl1pPr>
          </a:lstStyle>
          <a:p>
            <a:r>
              <a:rPr lang="en-US" dirty="0"/>
              <a:t>04</a:t>
            </a:r>
            <a:endParaRPr lang="en-US" dirty="0"/>
          </a:p>
        </p:txBody>
      </p:sp>
      <p:sp>
        <p:nvSpPr>
          <p:cNvPr id="11" name="Rectangle 6"/>
          <p:cNvSpPr/>
          <p:nvPr/>
        </p:nvSpPr>
        <p:spPr>
          <a:xfrm flipV="1">
            <a:off x="4765566" y="4256319"/>
            <a:ext cx="244925" cy="528528"/>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2" name="Rectangle 9"/>
          <p:cNvSpPr/>
          <p:nvPr/>
        </p:nvSpPr>
        <p:spPr>
          <a:xfrm flipV="1">
            <a:off x="4765866" y="3700360"/>
            <a:ext cx="244625" cy="557557"/>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3" name="Rectangle 13"/>
          <p:cNvSpPr/>
          <p:nvPr/>
        </p:nvSpPr>
        <p:spPr>
          <a:xfrm>
            <a:off x="4765454" y="2619432"/>
            <a:ext cx="245036" cy="528528"/>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grpSp>
        <p:nvGrpSpPr>
          <p:cNvPr id="14" name="组合 13"/>
          <p:cNvGrpSpPr/>
          <p:nvPr/>
        </p:nvGrpSpPr>
        <p:grpSpPr>
          <a:xfrm>
            <a:off x="4112295" y="1734958"/>
            <a:ext cx="654580" cy="3934364"/>
            <a:chOff x="3402447" y="1916832"/>
            <a:chExt cx="1646759" cy="3934876"/>
          </a:xfrm>
          <a:solidFill>
            <a:srgbClr val="4F81BD"/>
          </a:solidFill>
        </p:grpSpPr>
        <p:sp>
          <p:nvSpPr>
            <p:cNvPr id="15" name="Rectangle 44"/>
            <p:cNvSpPr/>
            <p:nvPr/>
          </p:nvSpPr>
          <p:spPr>
            <a:xfrm flipV="1">
              <a:off x="3411484" y="4438524"/>
              <a:ext cx="1637707" cy="141318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1" fmla="*/ 0 w 2727503"/>
                <a:gd name="connsiteY0-2" fmla="*/ 0 h 1414156"/>
                <a:gd name="connsiteX1-3" fmla="*/ 2419494 w 2727503"/>
                <a:gd name="connsiteY1-4" fmla="*/ 0 h 1414156"/>
                <a:gd name="connsiteX2-5" fmla="*/ 2727503 w 2727503"/>
                <a:gd name="connsiteY2-6" fmla="*/ 1414156 h 1414156"/>
                <a:gd name="connsiteX3-7" fmla="*/ 0 w 2727503"/>
                <a:gd name="connsiteY3-8" fmla="*/ 605633 h 1414156"/>
                <a:gd name="connsiteX4-9" fmla="*/ 0 w 2727503"/>
                <a:gd name="connsiteY4-10" fmla="*/ 0 h 1414156"/>
                <a:gd name="connsiteX0-11" fmla="*/ 0 w 2737127"/>
                <a:gd name="connsiteY0-12" fmla="*/ 0 h 1414156"/>
                <a:gd name="connsiteX1-13" fmla="*/ 2737127 w 2737127"/>
                <a:gd name="connsiteY1-14" fmla="*/ 981777 h 1414156"/>
                <a:gd name="connsiteX2-15" fmla="*/ 2727503 w 2737127"/>
                <a:gd name="connsiteY2-16" fmla="*/ 1414156 h 1414156"/>
                <a:gd name="connsiteX3-17" fmla="*/ 0 w 2737127"/>
                <a:gd name="connsiteY3-18" fmla="*/ 605633 h 1414156"/>
                <a:gd name="connsiteX4-19" fmla="*/ 0 w 2737127"/>
                <a:gd name="connsiteY4-20" fmla="*/ 0 h 1414156"/>
                <a:gd name="connsiteX0-21" fmla="*/ 0 w 2737127"/>
                <a:gd name="connsiteY0-22" fmla="*/ 0 h 1414156"/>
                <a:gd name="connsiteX1-23" fmla="*/ 2737127 w 2737127"/>
                <a:gd name="connsiteY1-24" fmla="*/ 596766 h 1414156"/>
                <a:gd name="connsiteX2-25" fmla="*/ 2727503 w 2737127"/>
                <a:gd name="connsiteY2-26" fmla="*/ 1414156 h 1414156"/>
                <a:gd name="connsiteX3-27" fmla="*/ 0 w 2737127"/>
                <a:gd name="connsiteY3-28" fmla="*/ 605633 h 1414156"/>
                <a:gd name="connsiteX4-29" fmla="*/ 0 w 2737127"/>
                <a:gd name="connsiteY4-30" fmla="*/ 0 h 1414156"/>
                <a:gd name="connsiteX0-31" fmla="*/ 0 w 2753637"/>
                <a:gd name="connsiteY0-32" fmla="*/ 0 h 961768"/>
                <a:gd name="connsiteX1-33" fmla="*/ 2737127 w 2753637"/>
                <a:gd name="connsiteY1-34" fmla="*/ 596766 h 961768"/>
                <a:gd name="connsiteX2-35" fmla="*/ 2753637 w 2753637"/>
                <a:gd name="connsiteY2-36" fmla="*/ 961768 h 961768"/>
                <a:gd name="connsiteX3-37" fmla="*/ 0 w 2753637"/>
                <a:gd name="connsiteY3-38" fmla="*/ 605633 h 961768"/>
                <a:gd name="connsiteX4-39" fmla="*/ 0 w 2753637"/>
                <a:gd name="connsiteY4-40" fmla="*/ 0 h 961768"/>
                <a:gd name="connsiteX0-41" fmla="*/ 0 w 2737127"/>
                <a:gd name="connsiteY0-42" fmla="*/ 0 h 952243"/>
                <a:gd name="connsiteX1-43" fmla="*/ 2737127 w 2737127"/>
                <a:gd name="connsiteY1-44" fmla="*/ 596766 h 952243"/>
                <a:gd name="connsiteX2-45" fmla="*/ 2734242 w 2737127"/>
                <a:gd name="connsiteY2-46" fmla="*/ 952243 h 952243"/>
                <a:gd name="connsiteX3-47" fmla="*/ 0 w 2737127"/>
                <a:gd name="connsiteY3-48" fmla="*/ 605633 h 952243"/>
                <a:gd name="connsiteX4-49" fmla="*/ 0 w 2737127"/>
                <a:gd name="connsiteY4-50" fmla="*/ 0 h 95224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6" name="Rectangle 44"/>
            <p:cNvSpPr/>
            <p:nvPr/>
          </p:nvSpPr>
          <p:spPr>
            <a:xfrm flipV="1">
              <a:off x="3402447" y="3883188"/>
              <a:ext cx="1646759" cy="997033"/>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1" fmla="*/ 0 w 2727503"/>
                <a:gd name="connsiteY0-2" fmla="*/ 0 h 1414156"/>
                <a:gd name="connsiteX1-3" fmla="*/ 2419494 w 2727503"/>
                <a:gd name="connsiteY1-4" fmla="*/ 0 h 1414156"/>
                <a:gd name="connsiteX2-5" fmla="*/ 2727503 w 2727503"/>
                <a:gd name="connsiteY2-6" fmla="*/ 1414156 h 1414156"/>
                <a:gd name="connsiteX3-7" fmla="*/ 0 w 2727503"/>
                <a:gd name="connsiteY3-8" fmla="*/ 605633 h 1414156"/>
                <a:gd name="connsiteX4-9" fmla="*/ 0 w 2727503"/>
                <a:gd name="connsiteY4-10" fmla="*/ 0 h 1414156"/>
                <a:gd name="connsiteX0-11" fmla="*/ 0 w 2737127"/>
                <a:gd name="connsiteY0-12" fmla="*/ 0 h 1414156"/>
                <a:gd name="connsiteX1-13" fmla="*/ 2737127 w 2737127"/>
                <a:gd name="connsiteY1-14" fmla="*/ 981777 h 1414156"/>
                <a:gd name="connsiteX2-15" fmla="*/ 2727503 w 2737127"/>
                <a:gd name="connsiteY2-16" fmla="*/ 1414156 h 1414156"/>
                <a:gd name="connsiteX3-17" fmla="*/ 0 w 2737127"/>
                <a:gd name="connsiteY3-18" fmla="*/ 605633 h 1414156"/>
                <a:gd name="connsiteX4-19" fmla="*/ 0 w 2737127"/>
                <a:gd name="connsiteY4-20" fmla="*/ 0 h 1414156"/>
                <a:gd name="connsiteX0-21" fmla="*/ 0 w 2737127"/>
                <a:gd name="connsiteY0-22" fmla="*/ 0 h 1414156"/>
                <a:gd name="connsiteX1-23" fmla="*/ 2737127 w 2737127"/>
                <a:gd name="connsiteY1-24" fmla="*/ 596766 h 1414156"/>
                <a:gd name="connsiteX2-25" fmla="*/ 2727503 w 2737127"/>
                <a:gd name="connsiteY2-26" fmla="*/ 1414156 h 1414156"/>
                <a:gd name="connsiteX3-27" fmla="*/ 0 w 2737127"/>
                <a:gd name="connsiteY3-28" fmla="*/ 605633 h 1414156"/>
                <a:gd name="connsiteX4-29" fmla="*/ 0 w 2737127"/>
                <a:gd name="connsiteY4-30" fmla="*/ 0 h 1414156"/>
                <a:gd name="connsiteX0-31" fmla="*/ 0 w 2753637"/>
                <a:gd name="connsiteY0-32" fmla="*/ 0 h 961768"/>
                <a:gd name="connsiteX1-33" fmla="*/ 2737127 w 2753637"/>
                <a:gd name="connsiteY1-34" fmla="*/ 596766 h 961768"/>
                <a:gd name="connsiteX2-35" fmla="*/ 2753637 w 2753637"/>
                <a:gd name="connsiteY2-36" fmla="*/ 961768 h 961768"/>
                <a:gd name="connsiteX3-37" fmla="*/ 0 w 2753637"/>
                <a:gd name="connsiteY3-38" fmla="*/ 605633 h 961768"/>
                <a:gd name="connsiteX4-39" fmla="*/ 0 w 2753637"/>
                <a:gd name="connsiteY4-40" fmla="*/ 0 h 961768"/>
                <a:gd name="connsiteX0-41" fmla="*/ 0 w 2737127"/>
                <a:gd name="connsiteY0-42" fmla="*/ 0 h 952243"/>
                <a:gd name="connsiteX1-43" fmla="*/ 2737127 w 2737127"/>
                <a:gd name="connsiteY1-44" fmla="*/ 596766 h 952243"/>
                <a:gd name="connsiteX2-45" fmla="*/ 2734242 w 2737127"/>
                <a:gd name="connsiteY2-46" fmla="*/ 952243 h 952243"/>
                <a:gd name="connsiteX3-47" fmla="*/ 0 w 2737127"/>
                <a:gd name="connsiteY3-48" fmla="*/ 605633 h 952243"/>
                <a:gd name="connsiteX4-49" fmla="*/ 0 w 2737127"/>
                <a:gd name="connsiteY4-50" fmla="*/ 0 h 952243"/>
                <a:gd name="connsiteX0-51" fmla="*/ 0 w 2750715"/>
                <a:gd name="connsiteY0-52" fmla="*/ 0 h 952243"/>
                <a:gd name="connsiteX1-53" fmla="*/ 2750715 w 2750715"/>
                <a:gd name="connsiteY1-54" fmla="*/ 429126 h 952243"/>
                <a:gd name="connsiteX2-55" fmla="*/ 2734242 w 2750715"/>
                <a:gd name="connsiteY2-56" fmla="*/ 952243 h 952243"/>
                <a:gd name="connsiteX3-57" fmla="*/ 0 w 2750715"/>
                <a:gd name="connsiteY3-58" fmla="*/ 605633 h 952243"/>
                <a:gd name="connsiteX4-59" fmla="*/ 0 w 2750715"/>
                <a:gd name="connsiteY4-60" fmla="*/ 0 h 952243"/>
                <a:gd name="connsiteX0-61" fmla="*/ 0 w 2750715"/>
                <a:gd name="connsiteY0-62" fmla="*/ 0 h 723643"/>
                <a:gd name="connsiteX1-63" fmla="*/ 2750715 w 2750715"/>
                <a:gd name="connsiteY1-64" fmla="*/ 429126 h 723643"/>
                <a:gd name="connsiteX2-65" fmla="*/ 2747830 w 2750715"/>
                <a:gd name="connsiteY2-66" fmla="*/ 723643 h 723643"/>
                <a:gd name="connsiteX3-67" fmla="*/ 0 w 2750715"/>
                <a:gd name="connsiteY3-68" fmla="*/ 605633 h 723643"/>
                <a:gd name="connsiteX4-69" fmla="*/ 0 w 2750715"/>
                <a:gd name="connsiteY4-70" fmla="*/ 0 h 723643"/>
                <a:gd name="connsiteX0-71" fmla="*/ 0 w 2750715"/>
                <a:gd name="connsiteY0-72" fmla="*/ 0 h 723643"/>
                <a:gd name="connsiteX1-73" fmla="*/ 2750715 w 2750715"/>
                <a:gd name="connsiteY1-74" fmla="*/ 391026 h 723643"/>
                <a:gd name="connsiteX2-75" fmla="*/ 2747830 w 2750715"/>
                <a:gd name="connsiteY2-76" fmla="*/ 723643 h 723643"/>
                <a:gd name="connsiteX3-77" fmla="*/ 0 w 2750715"/>
                <a:gd name="connsiteY3-78" fmla="*/ 605633 h 723643"/>
                <a:gd name="connsiteX4-79" fmla="*/ 0 w 2750715"/>
                <a:gd name="connsiteY4-80" fmla="*/ 0 h 723643"/>
                <a:gd name="connsiteX0-81" fmla="*/ 0 w 2752254"/>
                <a:gd name="connsiteY0-82" fmla="*/ 0 h 742693"/>
                <a:gd name="connsiteX1-83" fmla="*/ 2750715 w 2752254"/>
                <a:gd name="connsiteY1-84" fmla="*/ 391026 h 742693"/>
                <a:gd name="connsiteX2-85" fmla="*/ 2752076 w 2752254"/>
                <a:gd name="connsiteY2-86" fmla="*/ 742693 h 742693"/>
                <a:gd name="connsiteX3-87" fmla="*/ 0 w 2752254"/>
                <a:gd name="connsiteY3-88" fmla="*/ 605633 h 742693"/>
                <a:gd name="connsiteX4-89" fmla="*/ 0 w 2752254"/>
                <a:gd name="connsiteY4-90" fmla="*/ 0 h 742693"/>
                <a:gd name="connsiteX0-91" fmla="*/ 0 w 2760622"/>
                <a:gd name="connsiteY0-92" fmla="*/ 0 h 642680"/>
                <a:gd name="connsiteX1-93" fmla="*/ 2750715 w 2760622"/>
                <a:gd name="connsiteY1-94" fmla="*/ 391026 h 642680"/>
                <a:gd name="connsiteX2-95" fmla="*/ 2760567 w 2760622"/>
                <a:gd name="connsiteY2-96" fmla="*/ 642680 h 642680"/>
                <a:gd name="connsiteX3-97" fmla="*/ 0 w 2760622"/>
                <a:gd name="connsiteY3-98" fmla="*/ 605633 h 642680"/>
                <a:gd name="connsiteX4-99" fmla="*/ 0 w 2760622"/>
                <a:gd name="connsiteY4-100" fmla="*/ 0 h 642680"/>
                <a:gd name="connsiteX0-101" fmla="*/ 0 w 2752252"/>
                <a:gd name="connsiteY0-102" fmla="*/ 0 h 747455"/>
                <a:gd name="connsiteX1-103" fmla="*/ 2750715 w 2752252"/>
                <a:gd name="connsiteY1-104" fmla="*/ 391026 h 747455"/>
                <a:gd name="connsiteX2-105" fmla="*/ 2752074 w 2752252"/>
                <a:gd name="connsiteY2-106" fmla="*/ 747455 h 747455"/>
                <a:gd name="connsiteX3-107" fmla="*/ 0 w 2752252"/>
                <a:gd name="connsiteY3-108" fmla="*/ 605633 h 747455"/>
                <a:gd name="connsiteX4-109" fmla="*/ 0 w 2752252"/>
                <a:gd name="connsiteY4-110" fmla="*/ 0 h 747455"/>
                <a:gd name="connsiteX0-111" fmla="*/ 0 w 2752252"/>
                <a:gd name="connsiteY0-112" fmla="*/ 0 h 747455"/>
                <a:gd name="connsiteX1-113" fmla="*/ 2750715 w 2752252"/>
                <a:gd name="connsiteY1-114" fmla="*/ 282677 h 747455"/>
                <a:gd name="connsiteX2-115" fmla="*/ 2752074 w 2752252"/>
                <a:gd name="connsiteY2-116" fmla="*/ 747455 h 747455"/>
                <a:gd name="connsiteX3-117" fmla="*/ 0 w 2752252"/>
                <a:gd name="connsiteY3-118" fmla="*/ 605633 h 747455"/>
                <a:gd name="connsiteX4-119" fmla="*/ 0 w 2752252"/>
                <a:gd name="connsiteY4-120" fmla="*/ 0 h 747455"/>
                <a:gd name="connsiteX0-121" fmla="*/ 0 w 2752252"/>
                <a:gd name="connsiteY0-122" fmla="*/ 0 h 648135"/>
                <a:gd name="connsiteX1-123" fmla="*/ 2750715 w 2752252"/>
                <a:gd name="connsiteY1-124" fmla="*/ 282677 h 648135"/>
                <a:gd name="connsiteX2-125" fmla="*/ 2752074 w 2752252"/>
                <a:gd name="connsiteY2-126" fmla="*/ 648135 h 648135"/>
                <a:gd name="connsiteX3-127" fmla="*/ 0 w 2752252"/>
                <a:gd name="connsiteY3-128" fmla="*/ 605633 h 648135"/>
                <a:gd name="connsiteX4-129" fmla="*/ 0 w 2752252"/>
                <a:gd name="connsiteY4-130" fmla="*/ 0 h 648135"/>
                <a:gd name="connsiteX0-131" fmla="*/ 0 w 2752252"/>
                <a:gd name="connsiteY0-132" fmla="*/ 0 h 618791"/>
                <a:gd name="connsiteX1-133" fmla="*/ 2750715 w 2752252"/>
                <a:gd name="connsiteY1-134" fmla="*/ 282677 h 618791"/>
                <a:gd name="connsiteX2-135" fmla="*/ 2752074 w 2752252"/>
                <a:gd name="connsiteY2-136" fmla="*/ 618791 h 618791"/>
                <a:gd name="connsiteX3-137" fmla="*/ 0 w 2752252"/>
                <a:gd name="connsiteY3-138" fmla="*/ 605633 h 618791"/>
                <a:gd name="connsiteX4-139" fmla="*/ 0 w 2752252"/>
                <a:gd name="connsiteY4-140" fmla="*/ 0 h 618791"/>
                <a:gd name="connsiteX0-141" fmla="*/ 0 w 2752252"/>
                <a:gd name="connsiteY0-142" fmla="*/ 0 h 634592"/>
                <a:gd name="connsiteX1-143" fmla="*/ 2750715 w 2752252"/>
                <a:gd name="connsiteY1-144" fmla="*/ 282677 h 634592"/>
                <a:gd name="connsiteX2-145" fmla="*/ 2752074 w 2752252"/>
                <a:gd name="connsiteY2-146" fmla="*/ 634592 h 634592"/>
                <a:gd name="connsiteX3-147" fmla="*/ 0 w 2752252"/>
                <a:gd name="connsiteY3-148" fmla="*/ 605633 h 634592"/>
                <a:gd name="connsiteX4-149" fmla="*/ 0 w 2752252"/>
                <a:gd name="connsiteY4-150" fmla="*/ 0 h 634592"/>
                <a:gd name="connsiteX0-151" fmla="*/ 0 w 2750715"/>
                <a:gd name="connsiteY0-152" fmla="*/ 0 h 634592"/>
                <a:gd name="connsiteX1-153" fmla="*/ 2750715 w 2750715"/>
                <a:gd name="connsiteY1-154" fmla="*/ 282677 h 634592"/>
                <a:gd name="connsiteX2-155" fmla="*/ 2747826 w 2750715"/>
                <a:gd name="connsiteY2-156" fmla="*/ 634592 h 634592"/>
                <a:gd name="connsiteX3-157" fmla="*/ 0 w 2750715"/>
                <a:gd name="connsiteY3-158" fmla="*/ 605633 h 634592"/>
                <a:gd name="connsiteX4-159" fmla="*/ 0 w 2750715"/>
                <a:gd name="connsiteY4-160" fmla="*/ 0 h 634592"/>
                <a:gd name="connsiteX0-161" fmla="*/ 0 w 2750715"/>
                <a:gd name="connsiteY0-162" fmla="*/ 0 h 636849"/>
                <a:gd name="connsiteX1-163" fmla="*/ 2750715 w 2750715"/>
                <a:gd name="connsiteY1-164" fmla="*/ 282677 h 636849"/>
                <a:gd name="connsiteX2-165" fmla="*/ 2743581 w 2750715"/>
                <a:gd name="connsiteY2-166" fmla="*/ 636849 h 636849"/>
                <a:gd name="connsiteX3-167" fmla="*/ 0 w 2750715"/>
                <a:gd name="connsiteY3-168" fmla="*/ 605633 h 636849"/>
                <a:gd name="connsiteX4-169" fmla="*/ 0 w 2750715"/>
                <a:gd name="connsiteY4-170" fmla="*/ 0 h 636849"/>
                <a:gd name="connsiteX0-171" fmla="*/ 0 w 2752252"/>
                <a:gd name="connsiteY0-172" fmla="*/ 0 h 636849"/>
                <a:gd name="connsiteX1-173" fmla="*/ 2750715 w 2752252"/>
                <a:gd name="connsiteY1-174" fmla="*/ 282677 h 636849"/>
                <a:gd name="connsiteX2-175" fmla="*/ 2752074 w 2752252"/>
                <a:gd name="connsiteY2-176" fmla="*/ 636849 h 636849"/>
                <a:gd name="connsiteX3-177" fmla="*/ 0 w 2752252"/>
                <a:gd name="connsiteY3-178" fmla="*/ 605633 h 636849"/>
                <a:gd name="connsiteX4-179" fmla="*/ 0 w 2752252"/>
                <a:gd name="connsiteY4-180" fmla="*/ 0 h 63684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7" name="Rectangle 44"/>
            <p:cNvSpPr/>
            <p:nvPr/>
          </p:nvSpPr>
          <p:spPr>
            <a:xfrm>
              <a:off x="3411483" y="1916832"/>
              <a:ext cx="1637707" cy="1413185"/>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1" fmla="*/ 0 w 2727503"/>
                <a:gd name="connsiteY0-2" fmla="*/ 0 h 1414156"/>
                <a:gd name="connsiteX1-3" fmla="*/ 2419494 w 2727503"/>
                <a:gd name="connsiteY1-4" fmla="*/ 0 h 1414156"/>
                <a:gd name="connsiteX2-5" fmla="*/ 2727503 w 2727503"/>
                <a:gd name="connsiteY2-6" fmla="*/ 1414156 h 1414156"/>
                <a:gd name="connsiteX3-7" fmla="*/ 0 w 2727503"/>
                <a:gd name="connsiteY3-8" fmla="*/ 605633 h 1414156"/>
                <a:gd name="connsiteX4-9" fmla="*/ 0 w 2727503"/>
                <a:gd name="connsiteY4-10" fmla="*/ 0 h 1414156"/>
                <a:gd name="connsiteX0-11" fmla="*/ 0 w 2737127"/>
                <a:gd name="connsiteY0-12" fmla="*/ 0 h 1414156"/>
                <a:gd name="connsiteX1-13" fmla="*/ 2737127 w 2737127"/>
                <a:gd name="connsiteY1-14" fmla="*/ 981777 h 1414156"/>
                <a:gd name="connsiteX2-15" fmla="*/ 2727503 w 2737127"/>
                <a:gd name="connsiteY2-16" fmla="*/ 1414156 h 1414156"/>
                <a:gd name="connsiteX3-17" fmla="*/ 0 w 2737127"/>
                <a:gd name="connsiteY3-18" fmla="*/ 605633 h 1414156"/>
                <a:gd name="connsiteX4-19" fmla="*/ 0 w 2737127"/>
                <a:gd name="connsiteY4-20" fmla="*/ 0 h 1414156"/>
                <a:gd name="connsiteX0-21" fmla="*/ 0 w 2737127"/>
                <a:gd name="connsiteY0-22" fmla="*/ 0 h 1414156"/>
                <a:gd name="connsiteX1-23" fmla="*/ 2737127 w 2737127"/>
                <a:gd name="connsiteY1-24" fmla="*/ 596766 h 1414156"/>
                <a:gd name="connsiteX2-25" fmla="*/ 2727503 w 2737127"/>
                <a:gd name="connsiteY2-26" fmla="*/ 1414156 h 1414156"/>
                <a:gd name="connsiteX3-27" fmla="*/ 0 w 2737127"/>
                <a:gd name="connsiteY3-28" fmla="*/ 605633 h 1414156"/>
                <a:gd name="connsiteX4-29" fmla="*/ 0 w 2737127"/>
                <a:gd name="connsiteY4-30" fmla="*/ 0 h 1414156"/>
                <a:gd name="connsiteX0-31" fmla="*/ 0 w 2753637"/>
                <a:gd name="connsiteY0-32" fmla="*/ 0 h 961768"/>
                <a:gd name="connsiteX1-33" fmla="*/ 2737127 w 2753637"/>
                <a:gd name="connsiteY1-34" fmla="*/ 596766 h 961768"/>
                <a:gd name="connsiteX2-35" fmla="*/ 2753637 w 2753637"/>
                <a:gd name="connsiteY2-36" fmla="*/ 961768 h 961768"/>
                <a:gd name="connsiteX3-37" fmla="*/ 0 w 2753637"/>
                <a:gd name="connsiteY3-38" fmla="*/ 605633 h 961768"/>
                <a:gd name="connsiteX4-39" fmla="*/ 0 w 2753637"/>
                <a:gd name="connsiteY4-40" fmla="*/ 0 h 961768"/>
                <a:gd name="connsiteX0-41" fmla="*/ 0 w 2737127"/>
                <a:gd name="connsiteY0-42" fmla="*/ 0 h 952243"/>
                <a:gd name="connsiteX1-43" fmla="*/ 2737127 w 2737127"/>
                <a:gd name="connsiteY1-44" fmla="*/ 596766 h 952243"/>
                <a:gd name="connsiteX2-45" fmla="*/ 2734242 w 2737127"/>
                <a:gd name="connsiteY2-46" fmla="*/ 952243 h 952243"/>
                <a:gd name="connsiteX3-47" fmla="*/ 0 w 2737127"/>
                <a:gd name="connsiteY3-48" fmla="*/ 605633 h 952243"/>
                <a:gd name="connsiteX4-49" fmla="*/ 0 w 2737127"/>
                <a:gd name="connsiteY4-50" fmla="*/ 0 h 95224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8" name="Rectangle 44"/>
            <p:cNvSpPr/>
            <p:nvPr/>
          </p:nvSpPr>
          <p:spPr>
            <a:xfrm>
              <a:off x="3402447" y="2888159"/>
              <a:ext cx="1646759" cy="997033"/>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1" fmla="*/ 0 w 2727503"/>
                <a:gd name="connsiteY0-2" fmla="*/ 0 h 1414156"/>
                <a:gd name="connsiteX1-3" fmla="*/ 2419494 w 2727503"/>
                <a:gd name="connsiteY1-4" fmla="*/ 0 h 1414156"/>
                <a:gd name="connsiteX2-5" fmla="*/ 2727503 w 2727503"/>
                <a:gd name="connsiteY2-6" fmla="*/ 1414156 h 1414156"/>
                <a:gd name="connsiteX3-7" fmla="*/ 0 w 2727503"/>
                <a:gd name="connsiteY3-8" fmla="*/ 605633 h 1414156"/>
                <a:gd name="connsiteX4-9" fmla="*/ 0 w 2727503"/>
                <a:gd name="connsiteY4-10" fmla="*/ 0 h 1414156"/>
                <a:gd name="connsiteX0-11" fmla="*/ 0 w 2737127"/>
                <a:gd name="connsiteY0-12" fmla="*/ 0 h 1414156"/>
                <a:gd name="connsiteX1-13" fmla="*/ 2737127 w 2737127"/>
                <a:gd name="connsiteY1-14" fmla="*/ 981777 h 1414156"/>
                <a:gd name="connsiteX2-15" fmla="*/ 2727503 w 2737127"/>
                <a:gd name="connsiteY2-16" fmla="*/ 1414156 h 1414156"/>
                <a:gd name="connsiteX3-17" fmla="*/ 0 w 2737127"/>
                <a:gd name="connsiteY3-18" fmla="*/ 605633 h 1414156"/>
                <a:gd name="connsiteX4-19" fmla="*/ 0 w 2737127"/>
                <a:gd name="connsiteY4-20" fmla="*/ 0 h 1414156"/>
                <a:gd name="connsiteX0-21" fmla="*/ 0 w 2737127"/>
                <a:gd name="connsiteY0-22" fmla="*/ 0 h 1414156"/>
                <a:gd name="connsiteX1-23" fmla="*/ 2737127 w 2737127"/>
                <a:gd name="connsiteY1-24" fmla="*/ 596766 h 1414156"/>
                <a:gd name="connsiteX2-25" fmla="*/ 2727503 w 2737127"/>
                <a:gd name="connsiteY2-26" fmla="*/ 1414156 h 1414156"/>
                <a:gd name="connsiteX3-27" fmla="*/ 0 w 2737127"/>
                <a:gd name="connsiteY3-28" fmla="*/ 605633 h 1414156"/>
                <a:gd name="connsiteX4-29" fmla="*/ 0 w 2737127"/>
                <a:gd name="connsiteY4-30" fmla="*/ 0 h 1414156"/>
                <a:gd name="connsiteX0-31" fmla="*/ 0 w 2753637"/>
                <a:gd name="connsiteY0-32" fmla="*/ 0 h 961768"/>
                <a:gd name="connsiteX1-33" fmla="*/ 2737127 w 2753637"/>
                <a:gd name="connsiteY1-34" fmla="*/ 596766 h 961768"/>
                <a:gd name="connsiteX2-35" fmla="*/ 2753637 w 2753637"/>
                <a:gd name="connsiteY2-36" fmla="*/ 961768 h 961768"/>
                <a:gd name="connsiteX3-37" fmla="*/ 0 w 2753637"/>
                <a:gd name="connsiteY3-38" fmla="*/ 605633 h 961768"/>
                <a:gd name="connsiteX4-39" fmla="*/ 0 w 2753637"/>
                <a:gd name="connsiteY4-40" fmla="*/ 0 h 961768"/>
                <a:gd name="connsiteX0-41" fmla="*/ 0 w 2737127"/>
                <a:gd name="connsiteY0-42" fmla="*/ 0 h 952243"/>
                <a:gd name="connsiteX1-43" fmla="*/ 2737127 w 2737127"/>
                <a:gd name="connsiteY1-44" fmla="*/ 596766 h 952243"/>
                <a:gd name="connsiteX2-45" fmla="*/ 2734242 w 2737127"/>
                <a:gd name="connsiteY2-46" fmla="*/ 952243 h 952243"/>
                <a:gd name="connsiteX3-47" fmla="*/ 0 w 2737127"/>
                <a:gd name="connsiteY3-48" fmla="*/ 605633 h 952243"/>
                <a:gd name="connsiteX4-49" fmla="*/ 0 w 2737127"/>
                <a:gd name="connsiteY4-50" fmla="*/ 0 h 952243"/>
                <a:gd name="connsiteX0-51" fmla="*/ 0 w 2750715"/>
                <a:gd name="connsiteY0-52" fmla="*/ 0 h 952243"/>
                <a:gd name="connsiteX1-53" fmla="*/ 2750715 w 2750715"/>
                <a:gd name="connsiteY1-54" fmla="*/ 429126 h 952243"/>
                <a:gd name="connsiteX2-55" fmla="*/ 2734242 w 2750715"/>
                <a:gd name="connsiteY2-56" fmla="*/ 952243 h 952243"/>
                <a:gd name="connsiteX3-57" fmla="*/ 0 w 2750715"/>
                <a:gd name="connsiteY3-58" fmla="*/ 605633 h 952243"/>
                <a:gd name="connsiteX4-59" fmla="*/ 0 w 2750715"/>
                <a:gd name="connsiteY4-60" fmla="*/ 0 h 952243"/>
                <a:gd name="connsiteX0-61" fmla="*/ 0 w 2750715"/>
                <a:gd name="connsiteY0-62" fmla="*/ 0 h 723643"/>
                <a:gd name="connsiteX1-63" fmla="*/ 2750715 w 2750715"/>
                <a:gd name="connsiteY1-64" fmla="*/ 429126 h 723643"/>
                <a:gd name="connsiteX2-65" fmla="*/ 2747830 w 2750715"/>
                <a:gd name="connsiteY2-66" fmla="*/ 723643 h 723643"/>
                <a:gd name="connsiteX3-67" fmla="*/ 0 w 2750715"/>
                <a:gd name="connsiteY3-68" fmla="*/ 605633 h 723643"/>
                <a:gd name="connsiteX4-69" fmla="*/ 0 w 2750715"/>
                <a:gd name="connsiteY4-70" fmla="*/ 0 h 723643"/>
                <a:gd name="connsiteX0-71" fmla="*/ 0 w 2750715"/>
                <a:gd name="connsiteY0-72" fmla="*/ 0 h 723643"/>
                <a:gd name="connsiteX1-73" fmla="*/ 2750715 w 2750715"/>
                <a:gd name="connsiteY1-74" fmla="*/ 391026 h 723643"/>
                <a:gd name="connsiteX2-75" fmla="*/ 2747830 w 2750715"/>
                <a:gd name="connsiteY2-76" fmla="*/ 723643 h 723643"/>
                <a:gd name="connsiteX3-77" fmla="*/ 0 w 2750715"/>
                <a:gd name="connsiteY3-78" fmla="*/ 605633 h 723643"/>
                <a:gd name="connsiteX4-79" fmla="*/ 0 w 2750715"/>
                <a:gd name="connsiteY4-80" fmla="*/ 0 h 723643"/>
                <a:gd name="connsiteX0-81" fmla="*/ 0 w 2752254"/>
                <a:gd name="connsiteY0-82" fmla="*/ 0 h 742693"/>
                <a:gd name="connsiteX1-83" fmla="*/ 2750715 w 2752254"/>
                <a:gd name="connsiteY1-84" fmla="*/ 391026 h 742693"/>
                <a:gd name="connsiteX2-85" fmla="*/ 2752076 w 2752254"/>
                <a:gd name="connsiteY2-86" fmla="*/ 742693 h 742693"/>
                <a:gd name="connsiteX3-87" fmla="*/ 0 w 2752254"/>
                <a:gd name="connsiteY3-88" fmla="*/ 605633 h 742693"/>
                <a:gd name="connsiteX4-89" fmla="*/ 0 w 2752254"/>
                <a:gd name="connsiteY4-90" fmla="*/ 0 h 742693"/>
                <a:gd name="connsiteX0-91" fmla="*/ 0 w 2760622"/>
                <a:gd name="connsiteY0-92" fmla="*/ 0 h 642680"/>
                <a:gd name="connsiteX1-93" fmla="*/ 2750715 w 2760622"/>
                <a:gd name="connsiteY1-94" fmla="*/ 391026 h 642680"/>
                <a:gd name="connsiteX2-95" fmla="*/ 2760567 w 2760622"/>
                <a:gd name="connsiteY2-96" fmla="*/ 642680 h 642680"/>
                <a:gd name="connsiteX3-97" fmla="*/ 0 w 2760622"/>
                <a:gd name="connsiteY3-98" fmla="*/ 605633 h 642680"/>
                <a:gd name="connsiteX4-99" fmla="*/ 0 w 2760622"/>
                <a:gd name="connsiteY4-100" fmla="*/ 0 h 642680"/>
                <a:gd name="connsiteX0-101" fmla="*/ 0 w 2752252"/>
                <a:gd name="connsiteY0-102" fmla="*/ 0 h 747455"/>
                <a:gd name="connsiteX1-103" fmla="*/ 2750715 w 2752252"/>
                <a:gd name="connsiteY1-104" fmla="*/ 391026 h 747455"/>
                <a:gd name="connsiteX2-105" fmla="*/ 2752074 w 2752252"/>
                <a:gd name="connsiteY2-106" fmla="*/ 747455 h 747455"/>
                <a:gd name="connsiteX3-107" fmla="*/ 0 w 2752252"/>
                <a:gd name="connsiteY3-108" fmla="*/ 605633 h 747455"/>
                <a:gd name="connsiteX4-109" fmla="*/ 0 w 2752252"/>
                <a:gd name="connsiteY4-110" fmla="*/ 0 h 747455"/>
                <a:gd name="connsiteX0-111" fmla="*/ 0 w 2752252"/>
                <a:gd name="connsiteY0-112" fmla="*/ 0 h 747455"/>
                <a:gd name="connsiteX1-113" fmla="*/ 2750715 w 2752252"/>
                <a:gd name="connsiteY1-114" fmla="*/ 282677 h 747455"/>
                <a:gd name="connsiteX2-115" fmla="*/ 2752074 w 2752252"/>
                <a:gd name="connsiteY2-116" fmla="*/ 747455 h 747455"/>
                <a:gd name="connsiteX3-117" fmla="*/ 0 w 2752252"/>
                <a:gd name="connsiteY3-118" fmla="*/ 605633 h 747455"/>
                <a:gd name="connsiteX4-119" fmla="*/ 0 w 2752252"/>
                <a:gd name="connsiteY4-120" fmla="*/ 0 h 747455"/>
                <a:gd name="connsiteX0-121" fmla="*/ 0 w 2752252"/>
                <a:gd name="connsiteY0-122" fmla="*/ 0 h 648135"/>
                <a:gd name="connsiteX1-123" fmla="*/ 2750715 w 2752252"/>
                <a:gd name="connsiteY1-124" fmla="*/ 282677 h 648135"/>
                <a:gd name="connsiteX2-125" fmla="*/ 2752074 w 2752252"/>
                <a:gd name="connsiteY2-126" fmla="*/ 648135 h 648135"/>
                <a:gd name="connsiteX3-127" fmla="*/ 0 w 2752252"/>
                <a:gd name="connsiteY3-128" fmla="*/ 605633 h 648135"/>
                <a:gd name="connsiteX4-129" fmla="*/ 0 w 2752252"/>
                <a:gd name="connsiteY4-130" fmla="*/ 0 h 648135"/>
                <a:gd name="connsiteX0-131" fmla="*/ 0 w 2752252"/>
                <a:gd name="connsiteY0-132" fmla="*/ 0 h 618791"/>
                <a:gd name="connsiteX1-133" fmla="*/ 2750715 w 2752252"/>
                <a:gd name="connsiteY1-134" fmla="*/ 282677 h 618791"/>
                <a:gd name="connsiteX2-135" fmla="*/ 2752074 w 2752252"/>
                <a:gd name="connsiteY2-136" fmla="*/ 618791 h 618791"/>
                <a:gd name="connsiteX3-137" fmla="*/ 0 w 2752252"/>
                <a:gd name="connsiteY3-138" fmla="*/ 605633 h 618791"/>
                <a:gd name="connsiteX4-139" fmla="*/ 0 w 2752252"/>
                <a:gd name="connsiteY4-140" fmla="*/ 0 h 618791"/>
                <a:gd name="connsiteX0-141" fmla="*/ 0 w 2752252"/>
                <a:gd name="connsiteY0-142" fmla="*/ 0 h 634592"/>
                <a:gd name="connsiteX1-143" fmla="*/ 2750715 w 2752252"/>
                <a:gd name="connsiteY1-144" fmla="*/ 282677 h 634592"/>
                <a:gd name="connsiteX2-145" fmla="*/ 2752074 w 2752252"/>
                <a:gd name="connsiteY2-146" fmla="*/ 634592 h 634592"/>
                <a:gd name="connsiteX3-147" fmla="*/ 0 w 2752252"/>
                <a:gd name="connsiteY3-148" fmla="*/ 605633 h 634592"/>
                <a:gd name="connsiteX4-149" fmla="*/ 0 w 2752252"/>
                <a:gd name="connsiteY4-150" fmla="*/ 0 h 634592"/>
                <a:gd name="connsiteX0-151" fmla="*/ 0 w 2750715"/>
                <a:gd name="connsiteY0-152" fmla="*/ 0 h 634592"/>
                <a:gd name="connsiteX1-153" fmla="*/ 2750715 w 2750715"/>
                <a:gd name="connsiteY1-154" fmla="*/ 282677 h 634592"/>
                <a:gd name="connsiteX2-155" fmla="*/ 2747826 w 2750715"/>
                <a:gd name="connsiteY2-156" fmla="*/ 634592 h 634592"/>
                <a:gd name="connsiteX3-157" fmla="*/ 0 w 2750715"/>
                <a:gd name="connsiteY3-158" fmla="*/ 605633 h 634592"/>
                <a:gd name="connsiteX4-159" fmla="*/ 0 w 2750715"/>
                <a:gd name="connsiteY4-160" fmla="*/ 0 h 634592"/>
                <a:gd name="connsiteX0-161" fmla="*/ 0 w 2750715"/>
                <a:gd name="connsiteY0-162" fmla="*/ 0 h 636849"/>
                <a:gd name="connsiteX1-163" fmla="*/ 2750715 w 2750715"/>
                <a:gd name="connsiteY1-164" fmla="*/ 282677 h 636849"/>
                <a:gd name="connsiteX2-165" fmla="*/ 2743581 w 2750715"/>
                <a:gd name="connsiteY2-166" fmla="*/ 636849 h 636849"/>
                <a:gd name="connsiteX3-167" fmla="*/ 0 w 2750715"/>
                <a:gd name="connsiteY3-168" fmla="*/ 605633 h 636849"/>
                <a:gd name="connsiteX4-169" fmla="*/ 0 w 2750715"/>
                <a:gd name="connsiteY4-170" fmla="*/ 0 h 636849"/>
                <a:gd name="connsiteX0-171" fmla="*/ 0 w 2752252"/>
                <a:gd name="connsiteY0-172" fmla="*/ 0 h 636849"/>
                <a:gd name="connsiteX1-173" fmla="*/ 2750715 w 2752252"/>
                <a:gd name="connsiteY1-174" fmla="*/ 282677 h 636849"/>
                <a:gd name="connsiteX2-175" fmla="*/ 2752074 w 2752252"/>
                <a:gd name="connsiteY2-176" fmla="*/ 636849 h 636849"/>
                <a:gd name="connsiteX3-177" fmla="*/ 0 w 2752252"/>
                <a:gd name="connsiteY3-178" fmla="*/ 605633 h 636849"/>
                <a:gd name="connsiteX4-179" fmla="*/ 0 w 2752252"/>
                <a:gd name="connsiteY4-180" fmla="*/ 0 h 63684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grpSp>
      <p:sp>
        <p:nvSpPr>
          <p:cNvPr id="19" name="Rectangle 17"/>
          <p:cNvSpPr/>
          <p:nvPr/>
        </p:nvSpPr>
        <p:spPr>
          <a:xfrm>
            <a:off x="4765865" y="3146203"/>
            <a:ext cx="244624" cy="557557"/>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0" name="Isosceles Triangle 104"/>
          <p:cNvSpPr/>
          <p:nvPr/>
        </p:nvSpPr>
        <p:spPr>
          <a:xfrm rot="5400000" flipH="1">
            <a:off x="4429808" y="3200659"/>
            <a:ext cx="2164018" cy="1001801"/>
          </a:xfrm>
          <a:prstGeom prst="triangle">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1" name="矩形 20"/>
          <p:cNvSpPr/>
          <p:nvPr/>
        </p:nvSpPr>
        <p:spPr>
          <a:xfrm>
            <a:off x="2249891" y="3746644"/>
            <a:ext cx="1826141" cy="801803"/>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行业合伙人整合</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2" name="矩形 21"/>
          <p:cNvSpPr/>
          <p:nvPr/>
        </p:nvSpPr>
        <p:spPr>
          <a:xfrm>
            <a:off x="2292473" y="1806081"/>
            <a:ext cx="1756082" cy="854672"/>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顶层设计</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3" name="矩形 22"/>
          <p:cNvSpPr/>
          <p:nvPr/>
        </p:nvSpPr>
        <p:spPr>
          <a:xfrm>
            <a:off x="2243271" y="2706159"/>
            <a:ext cx="1805283" cy="944772"/>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产业互联网</a:t>
            </a:r>
            <a:endParaRPr lang="en-US" altLang="zh-CN"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平台模式</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4" name="矩形 23"/>
          <p:cNvSpPr/>
          <p:nvPr/>
        </p:nvSpPr>
        <p:spPr>
          <a:xfrm>
            <a:off x="2249892" y="4784847"/>
            <a:ext cx="1798662" cy="797268"/>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数字化运营</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7" name="矩形 26"/>
          <p:cNvSpPr/>
          <p:nvPr/>
        </p:nvSpPr>
        <p:spPr>
          <a:xfrm>
            <a:off x="6323281" y="4002322"/>
            <a:ext cx="1727967" cy="523220"/>
          </a:xfrm>
          <a:prstGeom prst="rect">
            <a:avLst/>
          </a:prstGeom>
        </p:spPr>
        <p:txBody>
          <a:bodyPr wrap="square">
            <a:spAutoFit/>
          </a:bodyPr>
          <a:lstStyle/>
          <a:p>
            <a:pPr>
              <a:defRPr/>
            </a:pPr>
            <a:r>
              <a:rPr lang="zh-CN" altLang="en-US"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金融资本</a:t>
            </a:r>
            <a:endParaRPr lang="en-US" altLang="zh-CN"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28" name="加号 27"/>
          <p:cNvSpPr/>
          <p:nvPr/>
        </p:nvSpPr>
        <p:spPr>
          <a:xfrm>
            <a:off x="6840308" y="3268748"/>
            <a:ext cx="575989" cy="575989"/>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Calibri" panose="020F0502020204030204"/>
              <a:ea typeface="微软雅黑" panose="020B0503020204020204" pitchFamily="34" charset="-122"/>
              <a:cs typeface="+mn-cs"/>
            </a:endParaRPr>
          </a:p>
        </p:txBody>
      </p:sp>
      <p:sp>
        <p:nvSpPr>
          <p:cNvPr id="29" name="燕尾形箭头 62"/>
          <p:cNvSpPr/>
          <p:nvPr/>
        </p:nvSpPr>
        <p:spPr>
          <a:xfrm rot="1358312">
            <a:off x="7897473" y="1616983"/>
            <a:ext cx="2204241" cy="935982"/>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资源共享，筛选光伏厂商</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31" name="椭圆 30"/>
          <p:cNvSpPr/>
          <p:nvPr/>
        </p:nvSpPr>
        <p:spPr>
          <a:xfrm>
            <a:off x="10289297" y="2844508"/>
            <a:ext cx="1727968" cy="1723975"/>
          </a:xfrm>
          <a:prstGeom prst="ellipse">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解决产业</a:t>
            </a:r>
            <a:endParaRPr lang="en-US" altLang="zh-CN"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a:p>
            <a:pPr algn="ctr"/>
            <a:r>
              <a:rPr lang="zh-CN" altLang="en-US"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痛点</a:t>
            </a:r>
            <a:endParaRPr lang="zh-CN" altLang="en-US"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32" name="矩形 31"/>
          <p:cNvSpPr/>
          <p:nvPr/>
        </p:nvSpPr>
        <p:spPr>
          <a:xfrm>
            <a:off x="6350220" y="2527702"/>
            <a:ext cx="162095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鸿茂科技</a:t>
            </a:r>
            <a:endParaRPr lang="zh-CN" altLang="en-US" sz="28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33" name="燕尾形箭头 62"/>
          <p:cNvSpPr/>
          <p:nvPr/>
        </p:nvSpPr>
        <p:spPr>
          <a:xfrm rot="820892">
            <a:off x="7986676" y="2621422"/>
            <a:ext cx="2223474" cy="935982"/>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多方整合，提高协同效率</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34" name="燕尾形箭头 62"/>
          <p:cNvSpPr/>
          <p:nvPr/>
        </p:nvSpPr>
        <p:spPr>
          <a:xfrm rot="20480631">
            <a:off x="8030929" y="3908377"/>
            <a:ext cx="2202776" cy="935982"/>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平台模式，创造数据价值</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35" name="燕尾形箭头 62"/>
          <p:cNvSpPr/>
          <p:nvPr/>
        </p:nvSpPr>
        <p:spPr>
          <a:xfrm rot="20203911">
            <a:off x="7802252" y="4796671"/>
            <a:ext cx="2320633" cy="935982"/>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专业对接，保障后期收益</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1"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flipH="1">
            <a:off x="826112" y="258301"/>
            <a:ext cx="7738016"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核心竞争力（一）：</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多重价值赋能光伏电站</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7" name="object 5"/>
          <p:cNvSpPr txBox="1"/>
          <p:nvPr/>
        </p:nvSpPr>
        <p:spPr>
          <a:xfrm>
            <a:off x="3441093" y="3289031"/>
            <a:ext cx="1764789" cy="754630"/>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marR="0" lvl="0" indent="0" algn="ctr" fontAlgn="auto">
              <a:lnSpc>
                <a:spcPct val="100000"/>
              </a:lnSpc>
              <a:spcBef>
                <a:spcPts val="0"/>
              </a:spcBef>
              <a:spcAft>
                <a:spcPts val="0"/>
              </a:spcAft>
              <a:buClrTx/>
              <a:buSzTx/>
              <a:buFontTx/>
              <a:buNone/>
              <a:defRPr kumimoji="0" b="0" i="0" u="none" strike="noStrike" kern="0" cap="none" spc="0" normalizeH="0" baseline="0">
                <a:ln>
                  <a:noFill/>
                </a:ln>
                <a:effectLst/>
                <a:uLnTx/>
                <a:uFillTx/>
                <a:latin typeface="微软雅黑" panose="020B0503020204020204" pitchFamily="34" charset="-122"/>
                <a:ea typeface="微软雅黑" panose="020B0503020204020204" pitchFamily="34" charset="-122"/>
              </a:defRPr>
            </a:lvl1pPr>
          </a:lstStyle>
          <a:p>
            <a:r>
              <a:rPr lang="zh-CN" altLang="en-US" sz="1600" kern="1200" dirty="0">
                <a:latin typeface="华文楷体" panose="02010600040101010101" pitchFamily="2" charset="-122"/>
                <a:ea typeface="华文楷体" panose="02010600040101010101" pitchFamily="2" charset="-122"/>
                <a:cs typeface="Liberation Sans" panose="020B0604020202020204" pitchFamily="34" charset="0"/>
              </a:rPr>
              <a:t>数字化</a:t>
            </a:r>
            <a:endParaRPr lang="en-US" altLang="zh-CN" sz="1600" kern="1200" dirty="0">
              <a:latin typeface="华文楷体" panose="02010600040101010101" pitchFamily="2" charset="-122"/>
              <a:ea typeface="华文楷体" panose="02010600040101010101" pitchFamily="2" charset="-122"/>
              <a:cs typeface="Liberation Sans" panose="020B0604020202020204" pitchFamily="34" charset="0"/>
            </a:endParaRPr>
          </a:p>
          <a:p>
            <a:r>
              <a:rPr lang="zh-CN" altLang="en-US" sz="1600" kern="1200" dirty="0">
                <a:latin typeface="华文楷体" panose="02010600040101010101" pitchFamily="2" charset="-122"/>
                <a:ea typeface="华文楷体" panose="02010600040101010101" pitchFamily="2" charset="-122"/>
                <a:cs typeface="Liberation Sans" panose="020B0604020202020204" pitchFamily="34" charset="0"/>
              </a:rPr>
              <a:t>平台模式</a:t>
            </a:r>
            <a:endParaRPr lang="zh-CN" altLang="en-US" sz="1600" kern="12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8" name="object 12"/>
          <p:cNvSpPr/>
          <p:nvPr/>
        </p:nvSpPr>
        <p:spPr>
          <a:xfrm>
            <a:off x="4149889" y="2585886"/>
            <a:ext cx="49326" cy="686898"/>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1600">
              <a:latin typeface="华文楷体" panose="02010600040101010101" pitchFamily="2" charset="-122"/>
              <a:ea typeface="华文楷体" panose="02010600040101010101" pitchFamily="2" charset="-122"/>
            </a:endParaRPr>
          </a:p>
        </p:txBody>
      </p:sp>
      <p:sp>
        <p:nvSpPr>
          <p:cNvPr id="10" name="object 14"/>
          <p:cNvSpPr/>
          <p:nvPr/>
        </p:nvSpPr>
        <p:spPr>
          <a:xfrm>
            <a:off x="8128676" y="2585885"/>
            <a:ext cx="45719" cy="703145"/>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1600">
              <a:latin typeface="华文楷体" panose="02010600040101010101" pitchFamily="2" charset="-122"/>
              <a:ea typeface="华文楷体" panose="02010600040101010101" pitchFamily="2" charset="-122"/>
            </a:endParaRPr>
          </a:p>
        </p:txBody>
      </p:sp>
      <p:sp>
        <p:nvSpPr>
          <p:cNvPr id="11" name="object 15"/>
          <p:cNvSpPr/>
          <p:nvPr/>
        </p:nvSpPr>
        <p:spPr>
          <a:xfrm>
            <a:off x="6194823" y="2585886"/>
            <a:ext cx="49326" cy="661728"/>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1600">
              <a:latin typeface="华文楷体" panose="02010600040101010101" pitchFamily="2" charset="-122"/>
              <a:ea typeface="华文楷体" panose="02010600040101010101" pitchFamily="2" charset="-122"/>
            </a:endParaRPr>
          </a:p>
        </p:txBody>
      </p:sp>
      <p:sp>
        <p:nvSpPr>
          <p:cNvPr id="12" name="object 20"/>
          <p:cNvSpPr txBox="1"/>
          <p:nvPr/>
        </p:nvSpPr>
        <p:spPr>
          <a:xfrm>
            <a:off x="5832611" y="1444104"/>
            <a:ext cx="2688601" cy="63998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defPPr>
              <a:defRPr lang="zh-CN"/>
            </a:defPPr>
            <a:lvl1pPr marR="0" lvl="0" indent="0" algn="ctr" fontAlgn="auto">
              <a:lnSpc>
                <a:spcPct val="100000"/>
              </a:lnSpc>
              <a:spcBef>
                <a:spcPts val="0"/>
              </a:spcBef>
              <a:spcAft>
                <a:spcPts val="0"/>
              </a:spcAft>
              <a:buClrTx/>
              <a:buSzTx/>
              <a:buFontTx/>
              <a:buNone/>
              <a:defRPr kumimoji="0" b="0" i="0" u="none" strike="noStrike" kern="0" cap="none" spc="0" normalizeH="0" baseline="0">
                <a:ln>
                  <a:noFill/>
                </a:ln>
                <a:solidFill>
                  <a:srgbClr val="EEF2F9"/>
                </a:solidFill>
                <a:effectLst/>
                <a:uLnTx/>
                <a:uFillTx/>
                <a:latin typeface="微软雅黑" panose="020B0503020204020204" pitchFamily="34" charset="-122"/>
                <a:ea typeface="微软雅黑" panose="020B0503020204020204" pitchFamily="34" charset="-122"/>
              </a:defRPr>
            </a:lvl1pPr>
          </a:lstStyle>
          <a:p>
            <a:r>
              <a:rPr lang="zh-CN" altLang="en-US" sz="1600" kern="1200" dirty="0">
                <a:solidFill>
                  <a:schemeClr val="tx1"/>
                </a:solidFill>
                <a:latin typeface="华文楷体" panose="02010600040101010101" pitchFamily="2" charset="-122"/>
                <a:ea typeface="华文楷体" panose="02010600040101010101" pitchFamily="2" charset="-122"/>
                <a:cs typeface="Liberation Sans" panose="020B0604020202020204" pitchFamily="34" charset="0"/>
              </a:rPr>
              <a:t>为什么选择鸿茂科技</a:t>
            </a:r>
            <a:endParaRPr lang="zh-CN" altLang="en-US" sz="1600" kern="1200" dirty="0">
              <a:solidFill>
                <a:schemeClr val="tx1"/>
              </a:solidFill>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3" name="矩形 12"/>
          <p:cNvSpPr/>
          <p:nvPr/>
        </p:nvSpPr>
        <p:spPr>
          <a:xfrm>
            <a:off x="5383013" y="3281751"/>
            <a:ext cx="1631251" cy="754630"/>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资源整合</a:t>
            </a:r>
            <a:endParaRPr lang="en-US" altLang="zh-CN" sz="1600" dirty="0">
              <a:latin typeface="华文楷体" panose="02010600040101010101" pitchFamily="2" charset="-122"/>
              <a:ea typeface="华文楷体" panose="02010600040101010101" pitchFamily="2" charset="-122"/>
              <a:cs typeface="Liberation Sans" panose="020B0604020202020204" pitchFamily="34" charset="0"/>
            </a:endParaRPr>
          </a:p>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项目优势</a:t>
            </a:r>
            <a:endParaRPr lang="zh-CN" altLang="en-US" sz="16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4" name="矩形 13"/>
          <p:cNvSpPr/>
          <p:nvPr/>
        </p:nvSpPr>
        <p:spPr>
          <a:xfrm>
            <a:off x="7338732" y="3272784"/>
            <a:ext cx="1629214" cy="74641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短、中、长期收益优势</a:t>
            </a:r>
            <a:endParaRPr lang="zh-CN" altLang="en-US" sz="16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16" name="object 13"/>
          <p:cNvSpPr/>
          <p:nvPr/>
        </p:nvSpPr>
        <p:spPr>
          <a:xfrm>
            <a:off x="10496009" y="2585886"/>
            <a:ext cx="49326" cy="622678"/>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1600">
              <a:latin typeface="华文楷体" panose="02010600040101010101" pitchFamily="2" charset="-122"/>
              <a:ea typeface="华文楷体" panose="02010600040101010101" pitchFamily="2" charset="-122"/>
            </a:endParaRPr>
          </a:p>
        </p:txBody>
      </p:sp>
      <p:sp>
        <p:nvSpPr>
          <p:cNvPr id="17" name="矩形 16"/>
          <p:cNvSpPr/>
          <p:nvPr/>
        </p:nvSpPr>
        <p:spPr>
          <a:xfrm>
            <a:off x="9597918" y="3252668"/>
            <a:ext cx="1845507" cy="737448"/>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产业整合价值优势</a:t>
            </a:r>
            <a:endParaRPr lang="zh-CN" altLang="en-US" sz="1600" dirty="0">
              <a:latin typeface="华文楷体" panose="02010600040101010101" pitchFamily="2" charset="-122"/>
              <a:ea typeface="华文楷体" panose="02010600040101010101" pitchFamily="2" charset="-122"/>
              <a:cs typeface="Liberation Sans" panose="020B0604020202020204" pitchFamily="34" charset="0"/>
            </a:endParaRPr>
          </a:p>
        </p:txBody>
      </p:sp>
      <p:cxnSp>
        <p:nvCxnSpPr>
          <p:cNvPr id="18" name="直接箭头连接符 17"/>
          <p:cNvCxnSpPr/>
          <p:nvPr/>
        </p:nvCxnSpPr>
        <p:spPr>
          <a:xfrm flipH="1">
            <a:off x="6244149" y="4103953"/>
            <a:ext cx="1445595" cy="7350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直接箭头连接符 18"/>
          <p:cNvCxnSpPr/>
          <p:nvPr/>
        </p:nvCxnSpPr>
        <p:spPr>
          <a:xfrm>
            <a:off x="8128676" y="4103953"/>
            <a:ext cx="1" cy="7350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直接箭头连接符 19"/>
          <p:cNvCxnSpPr/>
          <p:nvPr/>
        </p:nvCxnSpPr>
        <p:spPr>
          <a:xfrm>
            <a:off x="8705284" y="4103953"/>
            <a:ext cx="1493510" cy="7350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 name="矩形 20"/>
          <p:cNvSpPr/>
          <p:nvPr/>
        </p:nvSpPr>
        <p:spPr>
          <a:xfrm>
            <a:off x="5070697" y="4948314"/>
            <a:ext cx="1862656" cy="76078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短期：交易收益、信息服务收益、供应链金融收益</a:t>
            </a:r>
            <a:endParaRPr lang="zh-CN" altLang="en-US" sz="16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2" name="矩形 21"/>
          <p:cNvSpPr/>
          <p:nvPr/>
        </p:nvSpPr>
        <p:spPr>
          <a:xfrm>
            <a:off x="7429753" y="4940594"/>
            <a:ext cx="1565929" cy="76078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中期：项目投资收益、分红收益</a:t>
            </a:r>
            <a:endParaRPr lang="zh-CN" altLang="en-US" sz="16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3" name="矩形 22"/>
          <p:cNvSpPr/>
          <p:nvPr/>
        </p:nvSpPr>
        <p:spPr>
          <a:xfrm>
            <a:off x="9482843" y="4940595"/>
            <a:ext cx="2146796" cy="747076"/>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latin typeface="华文楷体" panose="02010600040101010101" pitchFamily="2" charset="-122"/>
                <a:ea typeface="华文楷体" panose="02010600040101010101" pitchFamily="2" charset="-122"/>
                <a:cs typeface="Liberation Sans" panose="020B0604020202020204" pitchFamily="34" charset="0"/>
              </a:rPr>
              <a:t>长期：数字资产价值、金融资本价值、碳汇价值</a:t>
            </a:r>
            <a:endParaRPr lang="zh-CN" altLang="en-US" sz="1600" dirty="0">
              <a:latin typeface="华文楷体" panose="02010600040101010101" pitchFamily="2" charset="-122"/>
              <a:ea typeface="华文楷体" panose="02010600040101010101" pitchFamily="2" charset="-122"/>
              <a:cs typeface="Liberation Sans" panose="020B0604020202020204" pitchFamily="34" charset="0"/>
            </a:endParaRPr>
          </a:p>
        </p:txBody>
      </p:sp>
      <p:cxnSp>
        <p:nvCxnSpPr>
          <p:cNvPr id="24" name="直接连接符 23"/>
          <p:cNvCxnSpPr/>
          <p:nvPr/>
        </p:nvCxnSpPr>
        <p:spPr>
          <a:xfrm>
            <a:off x="4149889" y="2585887"/>
            <a:ext cx="6346120" cy="8837"/>
          </a:xfrm>
          <a:prstGeom prst="line">
            <a:avLst/>
          </a:prstGeom>
          <a:noFill/>
          <a:ln w="19050" cap="flat" cmpd="sng" algn="ctr">
            <a:solidFill>
              <a:sysClr val="window" lastClr="FFFFFF">
                <a:lumMod val="50000"/>
              </a:sysClr>
            </a:solidFill>
            <a:prstDash val="solid"/>
            <a:miter lim="800000"/>
          </a:ln>
          <a:effectLst/>
        </p:spPr>
      </p:cxnSp>
      <p:sp>
        <p:nvSpPr>
          <p:cNvPr id="28" name="右箭头 2"/>
          <p:cNvSpPr/>
          <p:nvPr/>
        </p:nvSpPr>
        <p:spPr>
          <a:xfrm rot="5400000">
            <a:off x="1647623" y="3447468"/>
            <a:ext cx="686896" cy="567894"/>
          </a:xfrm>
          <a:prstGeom prst="rightArrow">
            <a:avLst/>
          </a:prstGeom>
          <a:noFill/>
          <a:ln w="25400" cap="flat" cmpd="sng" algn="ctr">
            <a:solidFill>
              <a:srgbClr val="E5050A"/>
            </a:solidFill>
            <a:prstDash val="dashDot"/>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9" name="椭圆 28"/>
          <p:cNvSpPr/>
          <p:nvPr/>
        </p:nvSpPr>
        <p:spPr>
          <a:xfrm>
            <a:off x="975958" y="4254266"/>
            <a:ext cx="1900885" cy="1954666"/>
          </a:xfrm>
          <a:prstGeom prst="ellipse">
            <a:avLst/>
          </a:prstGeom>
          <a:solidFill>
            <a:srgbClr val="4F81BD"/>
          </a:solidFill>
          <a:ln w="25400" cap="flat" cmpd="sng" algn="ctr">
            <a:noFill/>
            <a:prstDash val="solid"/>
          </a:ln>
          <a:effectLst/>
        </p:spPr>
        <p:txBody>
          <a:bodyPr rtlCol="0" anchor="ctr"/>
          <a:lstStyle/>
          <a:p>
            <a:pPr marL="0" marR="0" lvl="0" indent="0" algn="ctr" defTabSz="914400" eaLnBrk="1" fontAlgn="auto" latinLnBrk="0" hangingPunct="1">
              <a:lnSpc>
                <a:spcPct val="15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打造新增量经济体</a:t>
            </a:r>
            <a:endPar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30" name="椭圆 29"/>
          <p:cNvSpPr/>
          <p:nvPr/>
        </p:nvSpPr>
        <p:spPr>
          <a:xfrm>
            <a:off x="975958" y="1253898"/>
            <a:ext cx="1900885" cy="1954666"/>
          </a:xfrm>
          <a:prstGeom prst="ellipse">
            <a:avLst/>
          </a:prstGeom>
          <a:solidFill>
            <a:schemeClr val="tx2"/>
          </a:solidFill>
          <a:ln w="25400" cap="flat" cmpd="sng" algn="ctr">
            <a:noFill/>
            <a:prstDash val="solid"/>
          </a:ln>
          <a:effectLst/>
        </p:spPr>
        <p:txBody>
          <a:bodyPr rtlCol="0" anchor="ctr"/>
          <a:lstStyle/>
          <a:p>
            <a:pPr marL="0" marR="0" lvl="0" indent="0" algn="ctr" defTabSz="914400" eaLnBrk="1" fontAlgn="auto" latinLnBrk="0" hangingPunct="1">
              <a:lnSpc>
                <a:spcPct val="150000"/>
              </a:lnSpc>
              <a:spcBef>
                <a:spcPts val="0"/>
              </a:spcBef>
              <a:spcAft>
                <a:spcPts val="0"/>
              </a:spcAft>
              <a:buClrTx/>
              <a:buSzTx/>
              <a:buFontTx/>
              <a:buNone/>
              <a:defRPr/>
            </a:pPr>
            <a:r>
              <a:rPr lang="zh-CN" altLang="en-US" sz="1600" b="1" kern="0" dirty="0">
                <a:solidFill>
                  <a:prstClr val="white"/>
                </a:solidFill>
                <a:latin typeface="微软雅黑" panose="020B0503020204020204" pitchFamily="34" charset="-122"/>
                <a:ea typeface="微软雅黑" panose="020B0503020204020204" pitchFamily="34" charset="-122"/>
              </a:rPr>
              <a:t>平台赋能</a:t>
            </a:r>
            <a:endParaRPr lang="en-US" altLang="zh-CN" sz="1600" b="1" kern="0" dirty="0">
              <a:solidFill>
                <a:prstClr val="white"/>
              </a:solidFill>
              <a:latin typeface="微软雅黑" panose="020B0503020204020204" pitchFamily="34" charset="-122"/>
              <a:ea typeface="微软雅黑" panose="020B0503020204020204" pitchFamily="34" charset="-122"/>
            </a:endParaRPr>
          </a:p>
          <a:p>
            <a:pPr marL="0" marR="0" lvl="0" indent="0" algn="ctr" defTabSz="914400" eaLnBrk="1" fontAlgn="auto" latinLnBrk="0" hangingPunct="1">
              <a:lnSpc>
                <a:spcPct val="150000"/>
              </a:lnSpc>
              <a:spcBef>
                <a:spcPts val="0"/>
              </a:spcBef>
              <a:spcAft>
                <a:spcPts val="0"/>
              </a:spcAft>
              <a:buClrTx/>
              <a:buSzTx/>
              <a:buFontTx/>
              <a:buNone/>
              <a:defRPr/>
            </a:pPr>
            <a:r>
              <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不损害现有企业利益</a:t>
            </a:r>
            <a:endParaRPr kumimoji="0" lang="zh-CN" altLang="en-US" sz="1600" b="1" i="0" u="none" strike="noStrike" kern="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32" name="object 15"/>
          <p:cNvSpPr/>
          <p:nvPr/>
        </p:nvSpPr>
        <p:spPr>
          <a:xfrm>
            <a:off x="7179275" y="2084089"/>
            <a:ext cx="46961" cy="501796"/>
          </a:xfrm>
          <a:custGeom>
            <a:avLst/>
            <a:gdLst/>
            <a:ahLst/>
            <a:cxnLst/>
            <a:rect l="l" t="t" r="r" b="b"/>
            <a:pathLst>
              <a:path h="668020">
                <a:moveTo>
                  <a:pt x="0" y="667692"/>
                </a:moveTo>
                <a:lnTo>
                  <a:pt x="0" y="0"/>
                </a:lnTo>
              </a:path>
            </a:pathLst>
          </a:custGeom>
          <a:ln w="12624">
            <a:solidFill>
              <a:srgbClr val="000000"/>
            </a:solidFill>
          </a:ln>
        </p:spPr>
        <p:txBody>
          <a:bodyPr wrap="square" lIns="0" tIns="0" rIns="0" bIns="0" rtlCol="0"/>
          <a:lstStyle/>
          <a:p>
            <a:endParaRPr sz="1600">
              <a:latin typeface="华文楷体" panose="02010600040101010101" pitchFamily="2" charset="-122"/>
              <a:ea typeface="华文楷体" panose="0201060004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任意多边形: 形状 24"/>
          <p:cNvSpPr/>
          <p:nvPr/>
        </p:nvSpPr>
        <p:spPr>
          <a:xfrm flipH="1">
            <a:off x="0" y="0"/>
            <a:ext cx="2997642" cy="3143250"/>
          </a:xfrm>
          <a:custGeom>
            <a:avLst/>
            <a:gdLst>
              <a:gd name="connsiteX0" fmla="*/ 3037408 w 6540310"/>
              <a:gd name="connsiteY0" fmla="*/ 0 h 6858000"/>
              <a:gd name="connsiteX1" fmla="*/ 6540310 w 6540310"/>
              <a:gd name="connsiteY1" fmla="*/ 0 h 6858000"/>
              <a:gd name="connsiteX2" fmla="*/ 3502902 w 6540310"/>
              <a:gd name="connsiteY2" fmla="*/ 6858000 h 6858000"/>
              <a:gd name="connsiteX3" fmla="*/ 0 w 65403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540310" h="6858000">
                <a:moveTo>
                  <a:pt x="3037408" y="0"/>
                </a:moveTo>
                <a:lnTo>
                  <a:pt x="6540310" y="0"/>
                </a:lnTo>
                <a:lnTo>
                  <a:pt x="3502902" y="6858000"/>
                </a:lnTo>
                <a:lnTo>
                  <a:pt x="0" y="6858000"/>
                </a:lnTo>
                <a:close/>
              </a:path>
            </a:pathLst>
          </a:custGeom>
          <a:gradFill>
            <a:gsLst>
              <a:gs pos="9000">
                <a:srgbClr val="F5F5F5"/>
              </a:gs>
              <a:gs pos="100000">
                <a:srgbClr val="F5F5F5">
                  <a:alpha val="76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p:cNvSpPr/>
          <p:nvPr/>
        </p:nvSpPr>
        <p:spPr>
          <a:xfrm>
            <a:off x="4596032" y="918102"/>
            <a:ext cx="2291866" cy="1451950"/>
          </a:xfrm>
          <a:prstGeom prst="ellipse">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rPr>
              <a:t>鸿茂科技</a:t>
            </a:r>
            <a:endPar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Liberation Sans" panose="020B0604020202020204" pitchFamily="34" charset="0"/>
            </a:endParaRPr>
          </a:p>
        </p:txBody>
      </p:sp>
      <p:sp>
        <p:nvSpPr>
          <p:cNvPr id="101" name="矩形 100"/>
          <p:cNvSpPr/>
          <p:nvPr/>
        </p:nvSpPr>
        <p:spPr>
          <a:xfrm>
            <a:off x="3149368" y="3565648"/>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分布式光伏</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4" name="燕尾形箭头 53"/>
          <p:cNvSpPr/>
          <p:nvPr/>
        </p:nvSpPr>
        <p:spPr>
          <a:xfrm rot="5400000">
            <a:off x="5318099" y="3115461"/>
            <a:ext cx="631278" cy="238449"/>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28" name="矩形 27"/>
          <p:cNvSpPr/>
          <p:nvPr/>
        </p:nvSpPr>
        <p:spPr>
          <a:xfrm>
            <a:off x="4162505" y="2485966"/>
            <a:ext cx="2928073" cy="573495"/>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面向客户提供解决方案和服务</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1" name="文本框 40"/>
          <p:cNvSpPr txBox="1"/>
          <p:nvPr/>
        </p:nvSpPr>
        <p:spPr>
          <a:xfrm flipH="1">
            <a:off x="826112" y="258301"/>
            <a:ext cx="8135560" cy="523220"/>
          </a:xfrm>
          <a:prstGeom prst="rect">
            <a:avLst/>
          </a:prstGeom>
          <a:noFill/>
        </p:spPr>
        <p:txBody>
          <a:bodyPr wrap="none" rtlCol="0">
            <a:spAutoFit/>
            <a:scene3d>
              <a:camera prst="orthographicFront"/>
              <a:lightRig rig="threePt" dir="t"/>
            </a:scene3d>
            <a:sp3d contourW="12700"/>
          </a:bodyPr>
          <a:lstStyle/>
          <a:p>
            <a:r>
              <a:rPr lang="zh-CN" altLang="en-US" sz="2800" spc="300" dirty="0">
                <a:solidFill>
                  <a:srgbClr val="24C6DB"/>
                </a:solidFill>
                <a:latin typeface="华文楷体" panose="02010600040101010101" pitchFamily="2" charset="-122"/>
                <a:ea typeface="华文楷体" panose="02010600040101010101" pitchFamily="2" charset="-122"/>
              </a:rPr>
              <a:t>核心竞争力（二）：</a:t>
            </a:r>
            <a:r>
              <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rPr>
              <a:t>多重赋能提供全方位服务</a:t>
            </a:r>
            <a:endParaRPr lang="zh-CN" altLang="en-US" sz="2800" spc="300" dirty="0">
              <a:solidFill>
                <a:schemeClr val="tx1">
                  <a:lumMod val="85000"/>
                  <a:lumOff val="15000"/>
                </a:schemeClr>
              </a:solidFill>
              <a:latin typeface="华文楷体" panose="02010600040101010101" pitchFamily="2" charset="-122"/>
              <a:ea typeface="华文楷体" panose="02010600040101010101" pitchFamily="2" charset="-122"/>
            </a:endParaRPr>
          </a:p>
        </p:txBody>
      </p:sp>
      <p:sp>
        <p:nvSpPr>
          <p:cNvPr id="44" name="矩形 43"/>
          <p:cNvSpPr/>
          <p:nvPr/>
        </p:nvSpPr>
        <p:spPr>
          <a:xfrm>
            <a:off x="4867179" y="3550326"/>
            <a:ext cx="1518724" cy="626051"/>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智慧储能</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5" name="矩形 44"/>
          <p:cNvSpPr/>
          <p:nvPr/>
        </p:nvSpPr>
        <p:spPr>
          <a:xfrm>
            <a:off x="6584990" y="3553091"/>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光伏综合体</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6" name="矩形 45"/>
          <p:cNvSpPr/>
          <p:nvPr/>
        </p:nvSpPr>
        <p:spPr>
          <a:xfrm>
            <a:off x="2992238" y="4599355"/>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光伏金融</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7" name="矩形 46"/>
          <p:cNvSpPr/>
          <p:nvPr/>
        </p:nvSpPr>
        <p:spPr>
          <a:xfrm>
            <a:off x="4844179" y="4640565"/>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光伏系统解决方案</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8" name="矩形 47"/>
          <p:cNvSpPr/>
          <p:nvPr/>
        </p:nvSpPr>
        <p:spPr>
          <a:xfrm>
            <a:off x="6631441" y="4640565"/>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综合体解决方案</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49" name="燕尾形箭头 53"/>
          <p:cNvSpPr/>
          <p:nvPr/>
        </p:nvSpPr>
        <p:spPr>
          <a:xfrm rot="5400000">
            <a:off x="5340800" y="4239375"/>
            <a:ext cx="631278" cy="238449"/>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0" name="矩形 49"/>
          <p:cNvSpPr/>
          <p:nvPr/>
        </p:nvSpPr>
        <p:spPr>
          <a:xfrm>
            <a:off x="2439522" y="5739311"/>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电站交易</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1" name="燕尾形箭头 53"/>
          <p:cNvSpPr/>
          <p:nvPr/>
        </p:nvSpPr>
        <p:spPr>
          <a:xfrm rot="5400000">
            <a:off x="5454161" y="5345277"/>
            <a:ext cx="437125" cy="205880"/>
          </a:xfrm>
          <a:prstGeom prst="notchedRightArrow">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2" name="矩形 51"/>
          <p:cNvSpPr/>
          <p:nvPr/>
        </p:nvSpPr>
        <p:spPr>
          <a:xfrm>
            <a:off x="4052932" y="5742399"/>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光伏检测</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3" name="矩形 52"/>
          <p:cNvSpPr/>
          <p:nvPr/>
        </p:nvSpPr>
        <p:spPr>
          <a:xfrm>
            <a:off x="5685939" y="5723144"/>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光伏资产证券化</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4" name="矩形 53"/>
          <p:cNvSpPr/>
          <p:nvPr/>
        </p:nvSpPr>
        <p:spPr>
          <a:xfrm>
            <a:off x="7371159" y="5723144"/>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光伏数字化运营</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5" name="矩形 54"/>
          <p:cNvSpPr/>
          <p:nvPr/>
        </p:nvSpPr>
        <p:spPr>
          <a:xfrm>
            <a:off x="9056379" y="5723143"/>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能源回收</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
        <p:nvSpPr>
          <p:cNvPr id="56" name="矩形 55"/>
          <p:cNvSpPr/>
          <p:nvPr/>
        </p:nvSpPr>
        <p:spPr>
          <a:xfrm>
            <a:off x="826112" y="5739311"/>
            <a:ext cx="1518724" cy="611309"/>
          </a:xfrm>
          <a:prstGeom prst="rect">
            <a:avLst/>
          </a:prstGeom>
          <a:gradFill>
            <a:gsLst>
              <a:gs pos="0">
                <a:srgbClr val="FFFFFF"/>
              </a:gs>
              <a:gs pos="70000">
                <a:srgbClr val="EEF2F9"/>
              </a:gs>
            </a:gsLst>
            <a:lin ang="2700000" scaled="0"/>
          </a:gradFill>
          <a:ln w="25400" cap="flat" cmpd="sng" algn="ctr">
            <a:gradFill>
              <a:gsLst>
                <a:gs pos="0">
                  <a:srgbClr val="FFFFFF">
                    <a:lumMod val="95000"/>
                    <a:lumOff val="5000"/>
                    <a:alpha val="50000"/>
                  </a:srgbClr>
                </a:gs>
                <a:gs pos="100000">
                  <a:srgbClr val="CACED4">
                    <a:lumMod val="95000"/>
                    <a:alpha val="50000"/>
                  </a:srgbClr>
                </a:gs>
              </a:gsLst>
              <a:lin ang="2700000" scaled="0"/>
            </a:gradFill>
            <a:prstDash val="solid"/>
            <a:miter lim="800000"/>
          </a:ln>
          <a:effectLst>
            <a:innerShdw blurRad="127000" dist="63500" dir="2700000">
              <a:srgbClr val="CACED4"/>
            </a:innerShdw>
          </a:effectLst>
        </p:spPr>
        <p:txBody>
          <a:bodyPr rtlCol="0" anchor="ctr"/>
          <a:lstStyle/>
          <a:p>
            <a:pPr algn="ctr"/>
            <a:r>
              <a:rPr lang="zh-CN" altLang="en-US" sz="2000" dirty="0">
                <a:latin typeface="华文楷体" panose="02010600040101010101" pitchFamily="2" charset="-122"/>
                <a:ea typeface="华文楷体" panose="02010600040101010101" pitchFamily="2" charset="-122"/>
                <a:cs typeface="Liberation Sans" panose="020B0604020202020204" pitchFamily="34" charset="0"/>
              </a:rPr>
              <a:t>光伏电站</a:t>
            </a:r>
            <a:endParaRPr lang="zh-CN" altLang="en-US" sz="2000" dirty="0">
              <a:latin typeface="华文楷体" panose="02010600040101010101" pitchFamily="2" charset="-122"/>
              <a:ea typeface="华文楷体" panose="02010600040101010101" pitchFamily="2" charset="-122"/>
              <a:cs typeface="Liberation Sans" panose="020B0604020202020204" pitchFamily="34" charset="0"/>
            </a:endParaRPr>
          </a:p>
        </p:txBody>
      </p:sp>
    </p:spTree>
  </p:cSld>
  <p:clrMapOvr>
    <a:masterClrMapping/>
  </p:clrMapOvr>
</p:sld>
</file>

<file path=ppt/tags/tag1.xml><?xml version="1.0" encoding="utf-8"?>
<p:tagLst xmlns:p="http://schemas.openxmlformats.org/presentationml/2006/main">
  <p:tag name="POCKET_APPLY_TIME" val="2019年4月9日"/>
  <p:tag name="POCKET_APPLY_TYPE" val="Slide"/>
  <p:tag name="APPLYTYPE" val="Text"/>
  <p:tag name="APPLYORDER" val="1"/>
</p:tagLst>
</file>

<file path=ppt/tags/tag2.xml><?xml version="1.0" encoding="utf-8"?>
<p:tagLst xmlns:p="http://schemas.openxmlformats.org/presentationml/2006/main">
  <p:tag name="POCKET_APPLY_TIME" val="2019年4月9日"/>
  <p:tag name="POCKET_APPLY_TYPE" val="Slide"/>
  <p:tag name="APPLYTYPE" val="SubTitle"/>
  <p:tag name="APPLYORDER" val="1"/>
</p:tagLst>
</file>

<file path=ppt/tags/tag3.xml><?xml version="1.0" encoding="utf-8"?>
<p:tagLst xmlns:p="http://schemas.openxmlformats.org/presentationml/2006/main">
  <p:tag name="POCKET_APPLY_TIME" val="2019年4月9日"/>
  <p:tag name="POCKET_APPLY_TYPE" val="Slide"/>
  <p:tag name="APPLYTYPE" val="Text"/>
  <p:tag name="APPLYORDER" val="2"/>
</p:tagLst>
</file>

<file path=ppt/tags/tag4.xml><?xml version="1.0" encoding="utf-8"?>
<p:tagLst xmlns:p="http://schemas.openxmlformats.org/presentationml/2006/main">
  <p:tag name="POCKET_APPLY_TIME" val="2019年4月9日"/>
  <p:tag name="POCKET_APPLY_TYPE" val="Slide"/>
  <p:tag name="APPLYTYPE" val="SubTitle"/>
  <p:tag name="APPLYORDER" val="2"/>
</p:tagLst>
</file>

<file path=ppt/tags/tag5.xml><?xml version="1.0" encoding="utf-8"?>
<p:tagLst xmlns:p="http://schemas.openxmlformats.org/presentationml/2006/main">
  <p:tag name="ISPRING_SCORM_RATE_SLIDES" val="0"/>
  <p:tag name="ISPRING_SCORM_RATE_QUIZZES" val="0"/>
  <p:tag name="ISPRING_SCORM_PASSING_SCORE" val="0.000000"/>
  <p:tag name="ISPRING_ULTRA_SCORM_COURSE_ID" val="ACAC585B-CE7A-4C9E-BA1C-9E057EF0E1D9"/>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C:\Users\Administrator\Desktop\9月作品\04"/>
  <p:tag name="ISPRING_PRESENTATION_TITLE" val="蓝色大气项目计划书PPT模板"/>
  <p:tag name="ISPRING_FIRST_PUBLISH" val="1"/>
  <p:tag name="KSO_WPP_MARK_KEY" val="1343b3ba-300e-4ff3-9411-ade22902665a"/>
  <p:tag name="COMMONDATA" val="eyJoZGlkIjoiYTgzODJiZjg0ODEyNzcwMTI0OTM4ZTYwZDIwMzcxM2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3243</Words>
  <Application>WPS 演示</Application>
  <PresentationFormat>宽屏</PresentationFormat>
  <Paragraphs>405</Paragraphs>
  <Slides>15</Slides>
  <Notes>47</Notes>
  <HiddenSlides>0</HiddenSlides>
  <MMClips>0</MMClips>
  <ScaleCrop>false</ScaleCrop>
  <HeadingPairs>
    <vt:vector size="6" baseType="variant">
      <vt:variant>
        <vt:lpstr>已用的字体</vt:lpstr>
      </vt:variant>
      <vt:variant>
        <vt:i4>19</vt:i4>
      </vt:variant>
      <vt:variant>
        <vt:lpstr>主题</vt:lpstr>
      </vt:variant>
      <vt:variant>
        <vt:i4>2</vt:i4>
      </vt:variant>
      <vt:variant>
        <vt:lpstr>幻灯片标题</vt:lpstr>
      </vt:variant>
      <vt:variant>
        <vt:i4>15</vt:i4>
      </vt:variant>
    </vt:vector>
  </HeadingPairs>
  <TitlesOfParts>
    <vt:vector size="36" baseType="lpstr">
      <vt:lpstr>Arial</vt:lpstr>
      <vt:lpstr>宋体</vt:lpstr>
      <vt:lpstr>Wingdings</vt:lpstr>
      <vt:lpstr>华文楷体</vt:lpstr>
      <vt:lpstr>Angsana New</vt:lpstr>
      <vt:lpstr>思源黑体 CN Regular</vt:lpstr>
      <vt:lpstr>黑体</vt:lpstr>
      <vt:lpstr>微软雅黑</vt:lpstr>
      <vt:lpstr>等线</vt:lpstr>
      <vt:lpstr>Arial Unicode MS</vt:lpstr>
      <vt:lpstr>等线 Light</vt:lpstr>
      <vt:lpstr>Liberation Sans</vt:lpstr>
      <vt:lpstr>Vijaya</vt:lpstr>
      <vt:lpstr>Times New Roman</vt:lpstr>
      <vt:lpstr>Calibri</vt:lpstr>
      <vt:lpstr>Wingdings</vt:lpstr>
      <vt:lpstr>微软雅黑 Light</vt:lpstr>
      <vt:lpstr>΢</vt:lpstr>
      <vt:lpstr>Segoe Print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为中华之崛起而学习</cp:lastModifiedBy>
  <cp:revision>139</cp:revision>
  <dcterms:created xsi:type="dcterms:W3CDTF">2019-06-26T07:14:00Z</dcterms:created>
  <dcterms:modified xsi:type="dcterms:W3CDTF">2022-07-11T06:36:35Z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1277C955B92D487994E3289484B14CC9</vt:lpwstr>
  </property>
  <property fmtid="{D5CDD505-2E9C-101B-9397-08002B2CF9AE}" pid="3" name="KSOProductBuildVer">
    <vt:lpwstr>2052-11.1.0.11830</vt:lpwstr>
  </property>
</Properties>
</file>