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620395" y="2148840"/>
            <a:ext cx="10847705" cy="3700091"/>
            <a:chOff x="457535" y="4556406"/>
            <a:chExt cx="3059221" cy="3699642"/>
          </a:xfrm>
        </p:grpSpPr>
        <p:sp>
          <p:nvSpPr>
            <p:cNvPr id="12" name="文本框 11"/>
            <p:cNvSpPr txBox="1"/>
            <p:nvPr/>
          </p:nvSpPr>
          <p:spPr>
            <a:xfrm>
              <a:off x="457535" y="4556406"/>
              <a:ext cx="933269" cy="706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A6A6A6">
                    <a:alpha val="12000"/>
                  </a:srgbClr>
                </a:solidFill>
                <a:effectLst/>
                <a:uLnTx/>
                <a:uFillTx/>
                <a:latin typeface="Roboto Bk" pitchFamily="2" charset="0"/>
                <a:ea typeface="思源黑体 CN Light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86898" y="5271911"/>
              <a:ext cx="3029858" cy="29841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457200" algn="just" defTabSz="914400" rtl="0" fontAlgn="auto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/>
                <a:t> </a:t>
              </a:r>
              <a:r>
                <a:rPr lang="zh-CN" altLang="en-US" sz="1600" b="1"/>
                <a:t> 蓝云百望云数字商业平台由宁波蓝源产城集团与百望股份强强联合，共同发起成立的集业、财、税为一体的总部经济平台。</a:t>
              </a:r>
              <a:endParaRPr lang="zh-CN" altLang="en-US" sz="1600" b="1"/>
            </a:p>
            <a:p>
              <a:pPr marL="0" marR="0" lvl="0" indent="457200" algn="just" defTabSz="914400" rtl="0" fontAlgn="auto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>
                  <a:sym typeface="+mn-ea"/>
                </a:rPr>
                <a:t>基于国家级及各部委的数字资产信创标准，公司结合自主研发的多领域核心技术，打造了具备</a:t>
              </a:r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智能采购、财务供应链协同、数字化票单证、智慧财税、大数据分析</a:t>
              </a:r>
              <a:r>
                <a:rPr lang="zh-CN" altLang="en-US" sz="1600">
                  <a:sym typeface="+mn-ea"/>
                </a:rPr>
                <a:t>等云服务能力的数字商业平台，为各行业、各领域的客户提供数字化转型解决方案。</a:t>
              </a:r>
              <a:endParaRPr lang="zh-CN" altLang="en-US" sz="1600"/>
            </a:p>
            <a:p>
              <a:pPr marL="0" marR="0" lvl="0" indent="457200" algn="just" defTabSz="914400" rtl="0" fontAlgn="auto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>
                  <a:solidFill>
                    <a:srgbClr val="C00000"/>
                  </a:solidFill>
                </a:rPr>
                <a:t>百望股份是国家税务总局增值税发票管理基础设施服务商，科技部4年“独角兽”。</a:t>
              </a:r>
              <a:r>
                <a:rPr lang="zh-CN" altLang="en-US" sz="1600">
                  <a:sym typeface="+mn-ea"/>
                </a:rPr>
                <a:t>蓝源百望云的客户图谱覆盖了15大行业的超过2000+家跨地域多法人的集团型企业及行业大客户，各行业超过1000+万大中小微企业客户。</a:t>
              </a:r>
              <a:endParaRPr lang="zh-CN" altLang="en-US" sz="1600">
                <a:sym typeface="+mn-ea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1195388" y="5153379"/>
              <a:ext cx="1768852" cy="0"/>
            </a:xfrm>
            <a:prstGeom prst="line">
              <a:avLst/>
            </a:prstGeom>
            <a:ln w="63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矩形 14"/>
            <p:cNvSpPr/>
            <p:nvPr/>
          </p:nvSpPr>
          <p:spPr>
            <a:xfrm>
              <a:off x="568325" y="5125850"/>
              <a:ext cx="684000" cy="457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5" name="图片 34"/>
          <p:cNvPicPr/>
          <p:nvPr/>
        </p:nvPicPr>
        <p:blipFill rotWithShape="1">
          <a:blip r:embed="rId1" cstate="screen"/>
          <a:srcRect b="464"/>
          <a:stretch>
            <a:fillRect/>
          </a:stretch>
        </p:blipFill>
        <p:spPr>
          <a:xfrm>
            <a:off x="-57150" y="-15875"/>
            <a:ext cx="12306300" cy="2232025"/>
          </a:xfrm>
          <a:prstGeom prst="rect">
            <a:avLst/>
          </a:prstGeom>
        </p:spPr>
      </p:pic>
      <p:cxnSp>
        <p:nvCxnSpPr>
          <p:cNvPr id="36" name="直接连接符 35"/>
          <p:cNvCxnSpPr/>
          <p:nvPr/>
        </p:nvCxnSpPr>
        <p:spPr>
          <a:xfrm>
            <a:off x="2297062" y="6395720"/>
            <a:ext cx="9894938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 flipH="1">
            <a:off x="-48050" y="6363606"/>
            <a:ext cx="3636000" cy="752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296795" y="658495"/>
            <a:ext cx="791083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宁波蓝源百望云数字科技有限公司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4741863" y="1578888"/>
            <a:ext cx="27670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5615781" y="1556236"/>
            <a:ext cx="960438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gzODJiZjg0ODEyNzcwMTI0OTM4ZTYwZDIwMzcxM2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宋体</vt:lpstr>
      <vt:lpstr>Wingdings</vt:lpstr>
      <vt:lpstr>Arial Unicode MS</vt:lpstr>
      <vt:lpstr>Calibri</vt:lpstr>
      <vt:lpstr>微软雅黑</vt:lpstr>
      <vt:lpstr>Roboto Bk</vt:lpstr>
      <vt:lpstr>Segoe Print</vt:lpstr>
      <vt:lpstr>思源黑体 CN Light</vt:lpstr>
      <vt:lpstr>阿里巴巴普惠体 L</vt:lpstr>
      <vt:lpstr>Roboto Cn</vt:lpstr>
      <vt:lpstr>思源黑体 CN Light</vt:lpstr>
      <vt:lpstr>黑体</vt:lpstr>
      <vt:lpstr>Microsoft YaHei Light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为中华之崛起而学习</cp:lastModifiedBy>
  <cp:revision>5</cp:revision>
  <dcterms:created xsi:type="dcterms:W3CDTF">2022-06-30T01:30:00Z</dcterms:created>
  <dcterms:modified xsi:type="dcterms:W3CDTF">2022-06-30T02:00:58Z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327A2ACE1B744E8F8AD271CA4A41A437</vt:lpwstr>
  </property>
  <property fmtid="{D5CDD505-2E9C-101B-9397-08002B2CF9AE}" pid="3" name="KSOProductBuildVer">
    <vt:lpwstr>2052-11.1.0.11830</vt:lpwstr>
  </property>
</Properties>
</file>