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5" r:id="rId6"/>
    <p:sldId id="266" r:id="rId7"/>
    <p:sldId id="268" r:id="rId8"/>
    <p:sldId id="269" r:id="rId9"/>
    <p:sldId id="270" r:id="rId10"/>
    <p:sldId id="285" r:id="rId11"/>
    <p:sldId id="287" r:id="rId12"/>
  </p:sldIdLst>
  <p:sldSz cx="12192000" cy="6864350"/>
  <p:notesSz cx="12192000" cy="686435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11220" y="513969"/>
            <a:ext cx="636955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4036"/>
            <a:ext cx="8534400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8800"/>
            <a:ext cx="5303520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8800"/>
            <a:ext cx="5303520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23"/>
            <a:ext cx="12190475" cy="6856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5250179"/>
            <a:ext cx="12190730" cy="1609725"/>
          </a:xfrm>
          <a:custGeom>
            <a:avLst/>
            <a:gdLst/>
            <a:ahLst/>
            <a:cxnLst/>
            <a:rect l="l" t="t" r="r" b="b"/>
            <a:pathLst>
              <a:path w="12190730" h="1609725">
                <a:moveTo>
                  <a:pt x="0" y="1609344"/>
                </a:moveTo>
                <a:lnTo>
                  <a:pt x="12190476" y="1609344"/>
                </a:lnTo>
                <a:lnTo>
                  <a:pt x="12190476" y="0"/>
                </a:lnTo>
                <a:lnTo>
                  <a:pt x="0" y="0"/>
                </a:lnTo>
                <a:lnTo>
                  <a:pt x="0" y="1609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366466" y="37093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209" y="0"/>
                </a:moveTo>
                <a:lnTo>
                  <a:pt x="7304" y="0"/>
                </a:lnTo>
                <a:lnTo>
                  <a:pt x="0" y="7236"/>
                </a:lnTo>
                <a:lnTo>
                  <a:pt x="0" y="25203"/>
                </a:lnTo>
                <a:lnTo>
                  <a:pt x="7304" y="32520"/>
                </a:lnTo>
                <a:lnTo>
                  <a:pt x="25209" y="32520"/>
                </a:lnTo>
                <a:lnTo>
                  <a:pt x="32427" y="25203"/>
                </a:lnTo>
                <a:lnTo>
                  <a:pt x="32427" y="7236"/>
                </a:lnTo>
                <a:lnTo>
                  <a:pt x="25209" y="0"/>
                </a:lnTo>
                <a:close/>
              </a:path>
            </a:pathLst>
          </a:custGeom>
          <a:solidFill>
            <a:srgbClr val="18B9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476218" y="254919"/>
            <a:ext cx="138430" cy="148590"/>
          </a:xfrm>
          <a:custGeom>
            <a:avLst/>
            <a:gdLst/>
            <a:ahLst/>
            <a:cxnLst/>
            <a:rect l="l" t="t" r="r" b="b"/>
            <a:pathLst>
              <a:path w="138429" h="148590">
                <a:moveTo>
                  <a:pt x="123042" y="39024"/>
                </a:moveTo>
                <a:lnTo>
                  <a:pt x="11508" y="39024"/>
                </a:lnTo>
                <a:lnTo>
                  <a:pt x="8590" y="41950"/>
                </a:lnTo>
                <a:lnTo>
                  <a:pt x="8590" y="145614"/>
                </a:lnTo>
                <a:lnTo>
                  <a:pt x="11508" y="148540"/>
                </a:lnTo>
                <a:lnTo>
                  <a:pt x="126857" y="148540"/>
                </a:lnTo>
                <a:lnTo>
                  <a:pt x="130747" y="144637"/>
                </a:lnTo>
                <a:lnTo>
                  <a:pt x="130747" y="131142"/>
                </a:lnTo>
                <a:lnTo>
                  <a:pt x="30234" y="131142"/>
                </a:lnTo>
                <a:lnTo>
                  <a:pt x="30234" y="100572"/>
                </a:lnTo>
                <a:lnTo>
                  <a:pt x="32179" y="98620"/>
                </a:lnTo>
                <a:lnTo>
                  <a:pt x="96861" y="98620"/>
                </a:lnTo>
                <a:lnTo>
                  <a:pt x="102620" y="92853"/>
                </a:lnTo>
                <a:lnTo>
                  <a:pt x="102620" y="81788"/>
                </a:lnTo>
                <a:lnTo>
                  <a:pt x="102209" y="81300"/>
                </a:lnTo>
                <a:lnTo>
                  <a:pt x="30234" y="81300"/>
                </a:lnTo>
                <a:lnTo>
                  <a:pt x="30234" y="57242"/>
                </a:lnTo>
                <a:lnTo>
                  <a:pt x="32179" y="55291"/>
                </a:lnTo>
                <a:lnTo>
                  <a:pt x="130747" y="55291"/>
                </a:lnTo>
                <a:lnTo>
                  <a:pt x="130747" y="46751"/>
                </a:lnTo>
                <a:lnTo>
                  <a:pt x="123042" y="39024"/>
                </a:lnTo>
                <a:close/>
              </a:path>
              <a:path w="138429" h="148590">
                <a:moveTo>
                  <a:pt x="130747" y="55291"/>
                </a:moveTo>
                <a:lnTo>
                  <a:pt x="105289" y="55291"/>
                </a:lnTo>
                <a:lnTo>
                  <a:pt x="109103" y="59192"/>
                </a:lnTo>
                <a:lnTo>
                  <a:pt x="109104" y="129190"/>
                </a:lnTo>
                <a:lnTo>
                  <a:pt x="107245" y="131142"/>
                </a:lnTo>
                <a:lnTo>
                  <a:pt x="130747" y="131142"/>
                </a:lnTo>
                <a:lnTo>
                  <a:pt x="130747" y="55291"/>
                </a:lnTo>
                <a:close/>
              </a:path>
              <a:path w="138429" h="148590">
                <a:moveTo>
                  <a:pt x="71251" y="19517"/>
                </a:moveTo>
                <a:lnTo>
                  <a:pt x="49608" y="19517"/>
                </a:lnTo>
                <a:lnTo>
                  <a:pt x="47344" y="27192"/>
                </a:lnTo>
                <a:lnTo>
                  <a:pt x="42626" y="33384"/>
                </a:lnTo>
                <a:lnTo>
                  <a:pt x="36010" y="37519"/>
                </a:lnTo>
                <a:lnTo>
                  <a:pt x="28051" y="39024"/>
                </a:lnTo>
                <a:lnTo>
                  <a:pt x="64768" y="39024"/>
                </a:lnTo>
                <a:lnTo>
                  <a:pt x="68496" y="33335"/>
                </a:lnTo>
                <a:lnTo>
                  <a:pt x="70841" y="26670"/>
                </a:lnTo>
                <a:lnTo>
                  <a:pt x="71251" y="19517"/>
                </a:lnTo>
                <a:close/>
              </a:path>
              <a:path w="138429" h="148590">
                <a:moveTo>
                  <a:pt x="137878" y="0"/>
                </a:moveTo>
                <a:lnTo>
                  <a:pt x="486" y="0"/>
                </a:lnTo>
                <a:lnTo>
                  <a:pt x="0" y="487"/>
                </a:lnTo>
                <a:lnTo>
                  <a:pt x="0" y="13654"/>
                </a:lnTo>
                <a:lnTo>
                  <a:pt x="5759" y="19517"/>
                </a:lnTo>
                <a:lnTo>
                  <a:pt x="132530" y="19517"/>
                </a:lnTo>
                <a:lnTo>
                  <a:pt x="138289" y="13654"/>
                </a:lnTo>
                <a:lnTo>
                  <a:pt x="138289" y="487"/>
                </a:lnTo>
                <a:lnTo>
                  <a:pt x="13787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823951" y="26687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803" y="0"/>
                </a:lnTo>
              </a:path>
            </a:pathLst>
          </a:custGeom>
          <a:ln w="19507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1810413" y="306959"/>
            <a:ext cx="133350" cy="96520"/>
          </a:xfrm>
          <a:custGeom>
            <a:avLst/>
            <a:gdLst/>
            <a:ahLst/>
            <a:cxnLst/>
            <a:rect l="l" t="t" r="r" b="b"/>
            <a:pathLst>
              <a:path w="133350" h="96520">
                <a:moveTo>
                  <a:pt x="51315" y="19507"/>
                </a:moveTo>
                <a:lnTo>
                  <a:pt x="29996" y="19507"/>
                </a:lnTo>
                <a:lnTo>
                  <a:pt x="6969" y="87882"/>
                </a:lnTo>
                <a:lnTo>
                  <a:pt x="5759" y="92191"/>
                </a:lnTo>
                <a:lnTo>
                  <a:pt x="9001" y="96500"/>
                </a:lnTo>
                <a:lnTo>
                  <a:pt x="126371" y="96500"/>
                </a:lnTo>
                <a:lnTo>
                  <a:pt x="130012" y="91459"/>
                </a:lnTo>
                <a:lnTo>
                  <a:pt x="128391" y="86663"/>
                </a:lnTo>
                <a:lnTo>
                  <a:pt x="125775" y="79102"/>
                </a:lnTo>
                <a:lnTo>
                  <a:pt x="35582" y="79102"/>
                </a:lnTo>
                <a:lnTo>
                  <a:pt x="33562" y="76337"/>
                </a:lnTo>
                <a:lnTo>
                  <a:pt x="34286" y="73572"/>
                </a:lnTo>
                <a:lnTo>
                  <a:pt x="51315" y="19507"/>
                </a:lnTo>
                <a:close/>
              </a:path>
              <a:path w="133350" h="96520">
                <a:moveTo>
                  <a:pt x="104489" y="32511"/>
                </a:moveTo>
                <a:lnTo>
                  <a:pt x="89729" y="32511"/>
                </a:lnTo>
                <a:lnTo>
                  <a:pt x="89567" y="32836"/>
                </a:lnTo>
                <a:lnTo>
                  <a:pt x="103917" y="74224"/>
                </a:lnTo>
                <a:lnTo>
                  <a:pt x="104727" y="76662"/>
                </a:lnTo>
                <a:lnTo>
                  <a:pt x="102944" y="79102"/>
                </a:lnTo>
                <a:lnTo>
                  <a:pt x="125775" y="79102"/>
                </a:lnTo>
                <a:lnTo>
                  <a:pt x="114128" y="45442"/>
                </a:lnTo>
                <a:lnTo>
                  <a:pt x="111697" y="37713"/>
                </a:lnTo>
                <a:lnTo>
                  <a:pt x="104489" y="32511"/>
                </a:lnTo>
                <a:close/>
              </a:path>
              <a:path w="133350" h="96520">
                <a:moveTo>
                  <a:pt x="132443" y="0"/>
                </a:moveTo>
                <a:lnTo>
                  <a:pt x="486" y="0"/>
                </a:lnTo>
                <a:lnTo>
                  <a:pt x="0" y="487"/>
                </a:lnTo>
                <a:lnTo>
                  <a:pt x="0" y="15605"/>
                </a:lnTo>
                <a:lnTo>
                  <a:pt x="3890" y="19507"/>
                </a:lnTo>
                <a:lnTo>
                  <a:pt x="129039" y="19507"/>
                </a:lnTo>
                <a:lnTo>
                  <a:pt x="132929" y="15605"/>
                </a:lnTo>
                <a:lnTo>
                  <a:pt x="132929" y="487"/>
                </a:lnTo>
                <a:lnTo>
                  <a:pt x="132443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1649323" y="402126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79" y="0"/>
                </a:lnTo>
              </a:path>
            </a:pathLst>
          </a:custGeom>
          <a:ln w="3815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1647735" y="399582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46" y="0"/>
                </a:lnTo>
              </a:path>
            </a:pathLst>
          </a:custGeom>
          <a:ln w="3175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1647735" y="393223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71" y="0"/>
                </a:lnTo>
              </a:path>
            </a:pathLst>
          </a:custGeom>
          <a:ln w="11446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1703599" y="386227"/>
            <a:ext cx="23495" cy="1270"/>
          </a:xfrm>
          <a:custGeom>
            <a:avLst/>
            <a:gdLst/>
            <a:ahLst/>
            <a:cxnLst/>
            <a:rect l="l" t="t" r="r" b="b"/>
            <a:pathLst>
              <a:path w="23495" h="1270">
                <a:moveTo>
                  <a:pt x="0" y="1271"/>
                </a:moveTo>
                <a:lnTo>
                  <a:pt x="22908" y="1271"/>
                </a:lnTo>
                <a:lnTo>
                  <a:pt x="22908" y="0"/>
                </a:lnTo>
                <a:lnTo>
                  <a:pt x="0" y="0"/>
                </a:lnTo>
                <a:lnTo>
                  <a:pt x="0" y="1271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1704237" y="378596"/>
            <a:ext cx="22225" cy="8255"/>
          </a:xfrm>
          <a:custGeom>
            <a:avLst/>
            <a:gdLst/>
            <a:ahLst/>
            <a:cxnLst/>
            <a:rect l="l" t="t" r="r" b="b"/>
            <a:pathLst>
              <a:path w="22225" h="8254">
                <a:moveTo>
                  <a:pt x="0" y="7631"/>
                </a:moveTo>
                <a:lnTo>
                  <a:pt x="21632" y="7631"/>
                </a:lnTo>
                <a:lnTo>
                  <a:pt x="21632" y="0"/>
                </a:lnTo>
                <a:lnTo>
                  <a:pt x="0" y="0"/>
                </a:lnTo>
                <a:lnTo>
                  <a:pt x="0" y="7631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658318" y="37732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629" y="0"/>
                </a:lnTo>
              </a:path>
            </a:pathLst>
          </a:custGeom>
          <a:ln w="3175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1656649" y="369693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915" y="0"/>
                </a:lnTo>
              </a:path>
            </a:pathLst>
          </a:custGeom>
          <a:ln w="12718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1703861" y="362062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59" h="1270">
                <a:moveTo>
                  <a:pt x="0" y="1271"/>
                </a:moveTo>
                <a:lnTo>
                  <a:pt x="22384" y="1271"/>
                </a:lnTo>
                <a:lnTo>
                  <a:pt x="22384" y="0"/>
                </a:lnTo>
                <a:lnTo>
                  <a:pt x="0" y="0"/>
                </a:lnTo>
                <a:lnTo>
                  <a:pt x="0" y="1271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1704237" y="354431"/>
            <a:ext cx="22225" cy="8255"/>
          </a:xfrm>
          <a:custGeom>
            <a:avLst/>
            <a:gdLst/>
            <a:ahLst/>
            <a:cxnLst/>
            <a:rect l="l" t="t" r="r" b="b"/>
            <a:pathLst>
              <a:path w="22225" h="8254">
                <a:moveTo>
                  <a:pt x="0" y="7631"/>
                </a:moveTo>
                <a:lnTo>
                  <a:pt x="21632" y="7631"/>
                </a:lnTo>
                <a:lnTo>
                  <a:pt x="21632" y="0"/>
                </a:lnTo>
                <a:lnTo>
                  <a:pt x="0" y="0"/>
                </a:lnTo>
                <a:lnTo>
                  <a:pt x="0" y="7631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1653763" y="35315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729" y="0"/>
                </a:lnTo>
              </a:path>
            </a:pathLst>
          </a:custGeom>
          <a:ln w="3175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1652360" y="345528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494" y="0"/>
                </a:lnTo>
              </a:path>
            </a:pathLst>
          </a:custGeom>
          <a:ln w="12718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1652708" y="33853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859" y="0"/>
                </a:lnTo>
              </a:path>
            </a:pathLst>
          </a:custGeom>
          <a:ln w="3175">
            <a:solidFill>
              <a:srgbClr val="3D39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1705210" y="254919"/>
            <a:ext cx="74930" cy="78740"/>
          </a:xfrm>
          <a:custGeom>
            <a:avLst/>
            <a:gdLst/>
            <a:ahLst/>
            <a:cxnLst/>
            <a:rect l="l" t="t" r="r" b="b"/>
            <a:pathLst>
              <a:path w="74929" h="78739">
                <a:moveTo>
                  <a:pt x="70840" y="0"/>
                </a:moveTo>
                <a:lnTo>
                  <a:pt x="5996" y="0"/>
                </a:lnTo>
                <a:lnTo>
                  <a:pt x="5510" y="487"/>
                </a:lnTo>
                <a:lnTo>
                  <a:pt x="5510" y="64557"/>
                </a:lnTo>
                <a:lnTo>
                  <a:pt x="3641" y="69108"/>
                </a:lnTo>
                <a:lnTo>
                  <a:pt x="561" y="72522"/>
                </a:lnTo>
                <a:lnTo>
                  <a:pt x="0" y="73172"/>
                </a:lnTo>
                <a:lnTo>
                  <a:pt x="324" y="74235"/>
                </a:lnTo>
                <a:lnTo>
                  <a:pt x="14425" y="78298"/>
                </a:lnTo>
                <a:lnTo>
                  <a:pt x="18553" y="76023"/>
                </a:lnTo>
                <a:lnTo>
                  <a:pt x="19774" y="72121"/>
                </a:lnTo>
                <a:lnTo>
                  <a:pt x="21070" y="68209"/>
                </a:lnTo>
                <a:lnTo>
                  <a:pt x="21631" y="64557"/>
                </a:lnTo>
                <a:lnTo>
                  <a:pt x="21719" y="58380"/>
                </a:lnTo>
                <a:lnTo>
                  <a:pt x="22691" y="57480"/>
                </a:lnTo>
                <a:lnTo>
                  <a:pt x="48787" y="57480"/>
                </a:lnTo>
                <a:lnTo>
                  <a:pt x="54135" y="52040"/>
                </a:lnTo>
                <a:lnTo>
                  <a:pt x="54135" y="44876"/>
                </a:lnTo>
                <a:lnTo>
                  <a:pt x="53735" y="44475"/>
                </a:lnTo>
                <a:lnTo>
                  <a:pt x="21719" y="44475"/>
                </a:lnTo>
                <a:lnTo>
                  <a:pt x="21719" y="37811"/>
                </a:lnTo>
                <a:lnTo>
                  <a:pt x="22691" y="36835"/>
                </a:lnTo>
                <a:lnTo>
                  <a:pt x="48786" y="36835"/>
                </a:lnTo>
                <a:lnTo>
                  <a:pt x="54135" y="31460"/>
                </a:lnTo>
                <a:lnTo>
                  <a:pt x="54135" y="24307"/>
                </a:lnTo>
                <a:lnTo>
                  <a:pt x="53735" y="23820"/>
                </a:lnTo>
                <a:lnTo>
                  <a:pt x="21719" y="23820"/>
                </a:lnTo>
                <a:lnTo>
                  <a:pt x="21718" y="17242"/>
                </a:lnTo>
                <a:lnTo>
                  <a:pt x="22691" y="16266"/>
                </a:lnTo>
                <a:lnTo>
                  <a:pt x="74644" y="16266"/>
                </a:lnTo>
                <a:lnTo>
                  <a:pt x="74644" y="3901"/>
                </a:lnTo>
                <a:lnTo>
                  <a:pt x="70840" y="0"/>
                </a:lnTo>
                <a:close/>
              </a:path>
              <a:path w="74929" h="78739">
                <a:moveTo>
                  <a:pt x="74644" y="16266"/>
                </a:moveTo>
                <a:lnTo>
                  <a:pt x="56566" y="16266"/>
                </a:lnTo>
                <a:lnTo>
                  <a:pt x="58436" y="18217"/>
                </a:lnTo>
                <a:lnTo>
                  <a:pt x="58436" y="59843"/>
                </a:lnTo>
                <a:lnTo>
                  <a:pt x="56567" y="61793"/>
                </a:lnTo>
                <a:lnTo>
                  <a:pt x="44897" y="61793"/>
                </a:lnTo>
                <a:lnTo>
                  <a:pt x="44410" y="62281"/>
                </a:lnTo>
                <a:lnTo>
                  <a:pt x="44410" y="70897"/>
                </a:lnTo>
                <a:lnTo>
                  <a:pt x="50494" y="76998"/>
                </a:lnTo>
                <a:lnTo>
                  <a:pt x="69058" y="76998"/>
                </a:lnTo>
                <a:lnTo>
                  <a:pt x="74644" y="71308"/>
                </a:lnTo>
                <a:lnTo>
                  <a:pt x="74644" y="16266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11645876" y="247517"/>
            <a:ext cx="59690" cy="84455"/>
          </a:xfrm>
          <a:custGeom>
            <a:avLst/>
            <a:gdLst/>
            <a:ahLst/>
            <a:cxnLst/>
            <a:rect l="l" t="t" r="r" b="b"/>
            <a:pathLst>
              <a:path w="59690" h="84454">
                <a:moveTo>
                  <a:pt x="24636" y="30170"/>
                </a:moveTo>
                <a:lnTo>
                  <a:pt x="5424" y="30170"/>
                </a:lnTo>
                <a:lnTo>
                  <a:pt x="5424" y="78548"/>
                </a:lnTo>
                <a:lnTo>
                  <a:pt x="11183" y="84400"/>
                </a:lnTo>
                <a:lnTo>
                  <a:pt x="31368" y="84400"/>
                </a:lnTo>
                <a:lnTo>
                  <a:pt x="41470" y="82346"/>
                </a:lnTo>
                <a:lnTo>
                  <a:pt x="49712" y="76754"/>
                </a:lnTo>
                <a:lnTo>
                  <a:pt x="55266" y="68480"/>
                </a:lnTo>
                <a:lnTo>
                  <a:pt x="55565" y="66995"/>
                </a:lnTo>
                <a:lnTo>
                  <a:pt x="23664" y="66995"/>
                </a:lnTo>
                <a:lnTo>
                  <a:pt x="22691" y="66020"/>
                </a:lnTo>
                <a:lnTo>
                  <a:pt x="22691" y="32121"/>
                </a:lnTo>
                <a:lnTo>
                  <a:pt x="24636" y="30170"/>
                </a:lnTo>
                <a:close/>
              </a:path>
              <a:path w="59690" h="84454">
                <a:moveTo>
                  <a:pt x="56080" y="51065"/>
                </a:moveTo>
                <a:lnTo>
                  <a:pt x="54870" y="51390"/>
                </a:lnTo>
                <a:lnTo>
                  <a:pt x="40445" y="54966"/>
                </a:lnTo>
                <a:lnTo>
                  <a:pt x="40196" y="55042"/>
                </a:lnTo>
                <a:lnTo>
                  <a:pt x="39959" y="55291"/>
                </a:lnTo>
                <a:lnTo>
                  <a:pt x="39959" y="63094"/>
                </a:lnTo>
                <a:lnTo>
                  <a:pt x="36144" y="66995"/>
                </a:lnTo>
                <a:lnTo>
                  <a:pt x="55565" y="66995"/>
                </a:lnTo>
                <a:lnTo>
                  <a:pt x="57301" y="58380"/>
                </a:lnTo>
                <a:lnTo>
                  <a:pt x="57301" y="51953"/>
                </a:lnTo>
                <a:lnTo>
                  <a:pt x="56080" y="51065"/>
                </a:lnTo>
                <a:close/>
              </a:path>
              <a:path w="59690" h="84454">
                <a:moveTo>
                  <a:pt x="59009" y="13904"/>
                </a:moveTo>
                <a:lnTo>
                  <a:pt x="486" y="13904"/>
                </a:lnTo>
                <a:lnTo>
                  <a:pt x="0" y="14391"/>
                </a:lnTo>
                <a:lnTo>
                  <a:pt x="0" y="29683"/>
                </a:lnTo>
                <a:lnTo>
                  <a:pt x="486" y="30170"/>
                </a:lnTo>
                <a:lnTo>
                  <a:pt x="53649" y="30170"/>
                </a:lnTo>
                <a:lnTo>
                  <a:pt x="59408" y="24318"/>
                </a:lnTo>
                <a:lnTo>
                  <a:pt x="59408" y="14391"/>
                </a:lnTo>
                <a:lnTo>
                  <a:pt x="59009" y="13904"/>
                </a:lnTo>
                <a:close/>
              </a:path>
              <a:path w="59690" h="84454">
                <a:moveTo>
                  <a:pt x="26743" y="0"/>
                </a:moveTo>
                <a:lnTo>
                  <a:pt x="18553" y="0"/>
                </a:lnTo>
                <a:lnTo>
                  <a:pt x="11994" y="6589"/>
                </a:lnTo>
                <a:lnTo>
                  <a:pt x="11507" y="7000"/>
                </a:lnTo>
                <a:lnTo>
                  <a:pt x="11507" y="7726"/>
                </a:lnTo>
                <a:lnTo>
                  <a:pt x="11994" y="8138"/>
                </a:lnTo>
                <a:lnTo>
                  <a:pt x="17742" y="13904"/>
                </a:lnTo>
                <a:lnTo>
                  <a:pt x="40682" y="13904"/>
                </a:lnTo>
                <a:lnTo>
                  <a:pt x="31854" y="5050"/>
                </a:lnTo>
                <a:lnTo>
                  <a:pt x="26743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11575111" y="424029"/>
            <a:ext cx="6985" cy="22860"/>
          </a:xfrm>
          <a:custGeom>
            <a:avLst/>
            <a:gdLst/>
            <a:ahLst/>
            <a:cxnLst/>
            <a:rect l="l" t="t" r="r" b="b"/>
            <a:pathLst>
              <a:path w="6984" h="22859">
                <a:moveTo>
                  <a:pt x="5997" y="0"/>
                </a:moveTo>
                <a:lnTo>
                  <a:pt x="486" y="0"/>
                </a:lnTo>
                <a:lnTo>
                  <a:pt x="0" y="487"/>
                </a:lnTo>
                <a:lnTo>
                  <a:pt x="0" y="22277"/>
                </a:lnTo>
                <a:lnTo>
                  <a:pt x="486" y="22764"/>
                </a:lnTo>
                <a:lnTo>
                  <a:pt x="5997" y="22764"/>
                </a:lnTo>
                <a:lnTo>
                  <a:pt x="6483" y="22277"/>
                </a:lnTo>
                <a:lnTo>
                  <a:pt x="6483" y="487"/>
                </a:lnTo>
                <a:lnTo>
                  <a:pt x="5997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11602752" y="422971"/>
            <a:ext cx="36830" cy="24130"/>
          </a:xfrm>
          <a:custGeom>
            <a:avLst/>
            <a:gdLst/>
            <a:ahLst/>
            <a:cxnLst/>
            <a:rect l="l" t="t" r="r" b="b"/>
            <a:pathLst>
              <a:path w="36829" h="24129">
                <a:moveTo>
                  <a:pt x="5186" y="0"/>
                </a:moveTo>
                <a:lnTo>
                  <a:pt x="237" y="0"/>
                </a:lnTo>
                <a:lnTo>
                  <a:pt x="0" y="326"/>
                </a:lnTo>
                <a:lnTo>
                  <a:pt x="162" y="651"/>
                </a:lnTo>
                <a:lnTo>
                  <a:pt x="7455" y="23659"/>
                </a:lnTo>
                <a:lnTo>
                  <a:pt x="7617" y="23822"/>
                </a:lnTo>
                <a:lnTo>
                  <a:pt x="12729" y="23822"/>
                </a:lnTo>
                <a:lnTo>
                  <a:pt x="12891" y="23659"/>
                </a:lnTo>
                <a:lnTo>
                  <a:pt x="15639" y="15040"/>
                </a:lnTo>
                <a:lnTo>
                  <a:pt x="10049" y="15040"/>
                </a:lnTo>
                <a:lnTo>
                  <a:pt x="10049" y="14878"/>
                </a:lnTo>
                <a:lnTo>
                  <a:pt x="5348" y="82"/>
                </a:lnTo>
                <a:lnTo>
                  <a:pt x="5186" y="0"/>
                </a:lnTo>
                <a:close/>
              </a:path>
              <a:path w="36829" h="24129">
                <a:moveTo>
                  <a:pt x="23778" y="7073"/>
                </a:moveTo>
                <a:lnTo>
                  <a:pt x="18401" y="7073"/>
                </a:lnTo>
                <a:lnTo>
                  <a:pt x="23664" y="23659"/>
                </a:lnTo>
                <a:lnTo>
                  <a:pt x="23826" y="23822"/>
                </a:lnTo>
                <a:lnTo>
                  <a:pt x="28937" y="23822"/>
                </a:lnTo>
                <a:lnTo>
                  <a:pt x="29099" y="23659"/>
                </a:lnTo>
                <a:lnTo>
                  <a:pt x="31831" y="15040"/>
                </a:lnTo>
                <a:lnTo>
                  <a:pt x="26257" y="15040"/>
                </a:lnTo>
                <a:lnTo>
                  <a:pt x="26257" y="14878"/>
                </a:lnTo>
                <a:lnTo>
                  <a:pt x="23778" y="7073"/>
                </a:lnTo>
                <a:close/>
              </a:path>
              <a:path w="36829" h="24129">
                <a:moveTo>
                  <a:pt x="21394" y="0"/>
                </a:moveTo>
                <a:lnTo>
                  <a:pt x="15160" y="0"/>
                </a:lnTo>
                <a:lnTo>
                  <a:pt x="14998" y="82"/>
                </a:lnTo>
                <a:lnTo>
                  <a:pt x="10297" y="14878"/>
                </a:lnTo>
                <a:lnTo>
                  <a:pt x="10297" y="15040"/>
                </a:lnTo>
                <a:lnTo>
                  <a:pt x="15639" y="15040"/>
                </a:lnTo>
                <a:lnTo>
                  <a:pt x="18153" y="7154"/>
                </a:lnTo>
                <a:lnTo>
                  <a:pt x="23778" y="7073"/>
                </a:lnTo>
                <a:lnTo>
                  <a:pt x="21557" y="82"/>
                </a:lnTo>
                <a:lnTo>
                  <a:pt x="21394" y="0"/>
                </a:lnTo>
                <a:close/>
              </a:path>
              <a:path w="36829" h="24129">
                <a:moveTo>
                  <a:pt x="36306" y="0"/>
                </a:moveTo>
                <a:lnTo>
                  <a:pt x="31368" y="0"/>
                </a:lnTo>
                <a:lnTo>
                  <a:pt x="31206" y="82"/>
                </a:lnTo>
                <a:lnTo>
                  <a:pt x="26506" y="14878"/>
                </a:lnTo>
                <a:lnTo>
                  <a:pt x="26506" y="15040"/>
                </a:lnTo>
                <a:lnTo>
                  <a:pt x="31831" y="15040"/>
                </a:lnTo>
                <a:lnTo>
                  <a:pt x="36393" y="651"/>
                </a:lnTo>
                <a:lnTo>
                  <a:pt x="36555" y="326"/>
                </a:lnTo>
                <a:lnTo>
                  <a:pt x="36306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1485381" y="415329"/>
            <a:ext cx="26670" cy="31750"/>
          </a:xfrm>
          <a:custGeom>
            <a:avLst/>
            <a:gdLst/>
            <a:ahLst/>
            <a:cxnLst/>
            <a:rect l="l" t="t" r="r" b="b"/>
            <a:pathLst>
              <a:path w="26670" h="31750">
                <a:moveTo>
                  <a:pt x="5997" y="0"/>
                </a:moveTo>
                <a:lnTo>
                  <a:pt x="486" y="0"/>
                </a:lnTo>
                <a:lnTo>
                  <a:pt x="0" y="488"/>
                </a:lnTo>
                <a:lnTo>
                  <a:pt x="0" y="30977"/>
                </a:lnTo>
                <a:lnTo>
                  <a:pt x="486" y="31464"/>
                </a:lnTo>
                <a:lnTo>
                  <a:pt x="5997" y="31464"/>
                </a:lnTo>
                <a:lnTo>
                  <a:pt x="6483" y="30977"/>
                </a:lnTo>
                <a:lnTo>
                  <a:pt x="6483" y="28212"/>
                </a:lnTo>
                <a:lnTo>
                  <a:pt x="24398" y="28212"/>
                </a:lnTo>
                <a:lnTo>
                  <a:pt x="26506" y="26098"/>
                </a:lnTo>
                <a:lnTo>
                  <a:pt x="9973" y="26016"/>
                </a:lnTo>
                <a:lnTo>
                  <a:pt x="7056" y="23090"/>
                </a:lnTo>
                <a:lnTo>
                  <a:pt x="7056" y="15936"/>
                </a:lnTo>
                <a:lnTo>
                  <a:pt x="9973" y="13009"/>
                </a:lnTo>
                <a:lnTo>
                  <a:pt x="26506" y="13009"/>
                </a:lnTo>
                <a:lnTo>
                  <a:pt x="24366" y="10813"/>
                </a:lnTo>
                <a:lnTo>
                  <a:pt x="6483" y="10813"/>
                </a:lnTo>
                <a:lnTo>
                  <a:pt x="6483" y="488"/>
                </a:lnTo>
                <a:lnTo>
                  <a:pt x="5997" y="0"/>
                </a:lnTo>
                <a:close/>
              </a:path>
              <a:path w="26670" h="31750">
                <a:moveTo>
                  <a:pt x="24398" y="28212"/>
                </a:moveTo>
                <a:lnTo>
                  <a:pt x="6483" y="28212"/>
                </a:lnTo>
                <a:lnTo>
                  <a:pt x="8590" y="30244"/>
                </a:lnTo>
                <a:lnTo>
                  <a:pt x="11432" y="31464"/>
                </a:lnTo>
                <a:lnTo>
                  <a:pt x="21157" y="31464"/>
                </a:lnTo>
                <a:lnTo>
                  <a:pt x="24398" y="28212"/>
                </a:lnTo>
                <a:close/>
              </a:path>
              <a:path w="26670" h="31750">
                <a:moveTo>
                  <a:pt x="26506" y="13009"/>
                </a:moveTo>
                <a:lnTo>
                  <a:pt x="17105" y="13009"/>
                </a:lnTo>
                <a:lnTo>
                  <a:pt x="20022" y="15936"/>
                </a:lnTo>
                <a:lnTo>
                  <a:pt x="20022" y="23090"/>
                </a:lnTo>
                <a:lnTo>
                  <a:pt x="17105" y="26016"/>
                </a:lnTo>
                <a:lnTo>
                  <a:pt x="26506" y="26016"/>
                </a:lnTo>
                <a:lnTo>
                  <a:pt x="26506" y="13009"/>
                </a:lnTo>
                <a:close/>
              </a:path>
              <a:path w="26670" h="31750">
                <a:moveTo>
                  <a:pt x="21157" y="7642"/>
                </a:moveTo>
                <a:lnTo>
                  <a:pt x="11432" y="7642"/>
                </a:lnTo>
                <a:lnTo>
                  <a:pt x="8590" y="8862"/>
                </a:lnTo>
                <a:lnTo>
                  <a:pt x="6483" y="10813"/>
                </a:lnTo>
                <a:lnTo>
                  <a:pt x="24366" y="10813"/>
                </a:lnTo>
                <a:lnTo>
                  <a:pt x="21157" y="7642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11525913" y="422971"/>
            <a:ext cx="26670" cy="24130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5073" y="0"/>
                </a:moveTo>
                <a:lnTo>
                  <a:pt x="5348" y="0"/>
                </a:lnTo>
                <a:lnTo>
                  <a:pt x="0" y="5285"/>
                </a:lnTo>
                <a:lnTo>
                  <a:pt x="0" y="18455"/>
                </a:lnTo>
                <a:lnTo>
                  <a:pt x="5348" y="23822"/>
                </a:lnTo>
                <a:lnTo>
                  <a:pt x="15073" y="23822"/>
                </a:lnTo>
                <a:lnTo>
                  <a:pt x="17904" y="22602"/>
                </a:lnTo>
                <a:lnTo>
                  <a:pt x="20011" y="20570"/>
                </a:lnTo>
                <a:lnTo>
                  <a:pt x="26506" y="20570"/>
                </a:lnTo>
                <a:lnTo>
                  <a:pt x="26506" y="18374"/>
                </a:lnTo>
                <a:lnTo>
                  <a:pt x="9400" y="18374"/>
                </a:lnTo>
                <a:lnTo>
                  <a:pt x="6483" y="15448"/>
                </a:lnTo>
                <a:lnTo>
                  <a:pt x="6483" y="8293"/>
                </a:lnTo>
                <a:lnTo>
                  <a:pt x="9400" y="5366"/>
                </a:lnTo>
                <a:lnTo>
                  <a:pt x="26506" y="5366"/>
                </a:lnTo>
                <a:lnTo>
                  <a:pt x="26506" y="3170"/>
                </a:lnTo>
                <a:lnTo>
                  <a:pt x="20011" y="3170"/>
                </a:lnTo>
                <a:lnTo>
                  <a:pt x="17904" y="1220"/>
                </a:lnTo>
                <a:lnTo>
                  <a:pt x="15073" y="0"/>
                </a:lnTo>
                <a:close/>
              </a:path>
              <a:path w="26670" h="24129">
                <a:moveTo>
                  <a:pt x="26506" y="20570"/>
                </a:moveTo>
                <a:lnTo>
                  <a:pt x="20011" y="20570"/>
                </a:lnTo>
                <a:lnTo>
                  <a:pt x="20011" y="23334"/>
                </a:lnTo>
                <a:lnTo>
                  <a:pt x="20498" y="23822"/>
                </a:lnTo>
                <a:lnTo>
                  <a:pt x="26019" y="23822"/>
                </a:lnTo>
                <a:lnTo>
                  <a:pt x="26506" y="23334"/>
                </a:lnTo>
                <a:lnTo>
                  <a:pt x="26506" y="20570"/>
                </a:lnTo>
                <a:close/>
              </a:path>
              <a:path w="26670" h="24129">
                <a:moveTo>
                  <a:pt x="26506" y="5366"/>
                </a:moveTo>
                <a:lnTo>
                  <a:pt x="16532" y="5366"/>
                </a:lnTo>
                <a:lnTo>
                  <a:pt x="19450" y="8293"/>
                </a:lnTo>
                <a:lnTo>
                  <a:pt x="19450" y="15448"/>
                </a:lnTo>
                <a:lnTo>
                  <a:pt x="16532" y="18374"/>
                </a:lnTo>
                <a:lnTo>
                  <a:pt x="26506" y="18374"/>
                </a:lnTo>
                <a:lnTo>
                  <a:pt x="26506" y="5366"/>
                </a:lnTo>
                <a:close/>
              </a:path>
              <a:path w="26670" h="24129">
                <a:moveTo>
                  <a:pt x="26019" y="0"/>
                </a:moveTo>
                <a:lnTo>
                  <a:pt x="20498" y="0"/>
                </a:lnTo>
                <a:lnTo>
                  <a:pt x="20011" y="407"/>
                </a:lnTo>
                <a:lnTo>
                  <a:pt x="20011" y="3170"/>
                </a:lnTo>
                <a:lnTo>
                  <a:pt x="26506" y="3170"/>
                </a:lnTo>
                <a:lnTo>
                  <a:pt x="26506" y="407"/>
                </a:lnTo>
                <a:lnTo>
                  <a:pt x="26019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11656650" y="422971"/>
            <a:ext cx="26670" cy="24130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5073" y="0"/>
                </a:moveTo>
                <a:lnTo>
                  <a:pt x="5348" y="0"/>
                </a:lnTo>
                <a:lnTo>
                  <a:pt x="0" y="5285"/>
                </a:lnTo>
                <a:lnTo>
                  <a:pt x="0" y="18455"/>
                </a:lnTo>
                <a:lnTo>
                  <a:pt x="5348" y="23822"/>
                </a:lnTo>
                <a:lnTo>
                  <a:pt x="15073" y="23822"/>
                </a:lnTo>
                <a:lnTo>
                  <a:pt x="17915" y="22602"/>
                </a:lnTo>
                <a:lnTo>
                  <a:pt x="20022" y="20570"/>
                </a:lnTo>
                <a:lnTo>
                  <a:pt x="26506" y="20570"/>
                </a:lnTo>
                <a:lnTo>
                  <a:pt x="26506" y="18374"/>
                </a:lnTo>
                <a:lnTo>
                  <a:pt x="9400" y="18374"/>
                </a:lnTo>
                <a:lnTo>
                  <a:pt x="6483" y="15448"/>
                </a:lnTo>
                <a:lnTo>
                  <a:pt x="6483" y="8293"/>
                </a:lnTo>
                <a:lnTo>
                  <a:pt x="9400" y="5366"/>
                </a:lnTo>
                <a:lnTo>
                  <a:pt x="26506" y="5366"/>
                </a:lnTo>
                <a:lnTo>
                  <a:pt x="26506" y="3170"/>
                </a:lnTo>
                <a:lnTo>
                  <a:pt x="20022" y="3170"/>
                </a:lnTo>
                <a:lnTo>
                  <a:pt x="17915" y="1220"/>
                </a:lnTo>
                <a:lnTo>
                  <a:pt x="15073" y="0"/>
                </a:lnTo>
                <a:close/>
              </a:path>
              <a:path w="26670" h="24129">
                <a:moveTo>
                  <a:pt x="26506" y="20570"/>
                </a:moveTo>
                <a:lnTo>
                  <a:pt x="20022" y="20570"/>
                </a:lnTo>
                <a:lnTo>
                  <a:pt x="20022" y="23334"/>
                </a:lnTo>
                <a:lnTo>
                  <a:pt x="20508" y="23822"/>
                </a:lnTo>
                <a:lnTo>
                  <a:pt x="26019" y="23822"/>
                </a:lnTo>
                <a:lnTo>
                  <a:pt x="26506" y="23334"/>
                </a:lnTo>
                <a:lnTo>
                  <a:pt x="26506" y="20570"/>
                </a:lnTo>
                <a:close/>
              </a:path>
              <a:path w="26670" h="24129">
                <a:moveTo>
                  <a:pt x="26506" y="5366"/>
                </a:moveTo>
                <a:lnTo>
                  <a:pt x="16618" y="5366"/>
                </a:lnTo>
                <a:lnTo>
                  <a:pt x="19460" y="8293"/>
                </a:lnTo>
                <a:lnTo>
                  <a:pt x="19460" y="15448"/>
                </a:lnTo>
                <a:lnTo>
                  <a:pt x="16618" y="18374"/>
                </a:lnTo>
                <a:lnTo>
                  <a:pt x="26506" y="18374"/>
                </a:lnTo>
                <a:lnTo>
                  <a:pt x="26506" y="5366"/>
                </a:lnTo>
                <a:close/>
              </a:path>
              <a:path w="26670" h="24129">
                <a:moveTo>
                  <a:pt x="26019" y="0"/>
                </a:moveTo>
                <a:lnTo>
                  <a:pt x="20508" y="0"/>
                </a:lnTo>
                <a:lnTo>
                  <a:pt x="20022" y="407"/>
                </a:lnTo>
                <a:lnTo>
                  <a:pt x="20022" y="3170"/>
                </a:lnTo>
                <a:lnTo>
                  <a:pt x="26506" y="3170"/>
                </a:lnTo>
                <a:lnTo>
                  <a:pt x="26506" y="407"/>
                </a:lnTo>
                <a:lnTo>
                  <a:pt x="26019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11860918" y="422971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18477" y="0"/>
                </a:moveTo>
                <a:lnTo>
                  <a:pt x="5348" y="0"/>
                </a:lnTo>
                <a:lnTo>
                  <a:pt x="0" y="5285"/>
                </a:lnTo>
                <a:lnTo>
                  <a:pt x="0" y="18455"/>
                </a:lnTo>
                <a:lnTo>
                  <a:pt x="5348" y="23822"/>
                </a:lnTo>
                <a:lnTo>
                  <a:pt x="18477" y="23822"/>
                </a:lnTo>
                <a:lnTo>
                  <a:pt x="23826" y="18455"/>
                </a:lnTo>
                <a:lnTo>
                  <a:pt x="8341" y="18374"/>
                </a:lnTo>
                <a:lnTo>
                  <a:pt x="5424" y="15448"/>
                </a:lnTo>
                <a:lnTo>
                  <a:pt x="5424" y="8293"/>
                </a:lnTo>
                <a:lnTo>
                  <a:pt x="8341" y="5366"/>
                </a:lnTo>
                <a:lnTo>
                  <a:pt x="23826" y="5366"/>
                </a:lnTo>
                <a:lnTo>
                  <a:pt x="18477" y="0"/>
                </a:lnTo>
                <a:close/>
              </a:path>
              <a:path w="24129" h="24129">
                <a:moveTo>
                  <a:pt x="23826" y="5366"/>
                </a:moveTo>
                <a:lnTo>
                  <a:pt x="15473" y="5366"/>
                </a:lnTo>
                <a:lnTo>
                  <a:pt x="18391" y="8293"/>
                </a:lnTo>
                <a:lnTo>
                  <a:pt x="18391" y="15448"/>
                </a:lnTo>
                <a:lnTo>
                  <a:pt x="15473" y="18374"/>
                </a:lnTo>
                <a:lnTo>
                  <a:pt x="23826" y="18374"/>
                </a:lnTo>
                <a:lnTo>
                  <a:pt x="23826" y="5366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11746379" y="422971"/>
            <a:ext cx="26670" cy="36195"/>
          </a:xfrm>
          <a:custGeom>
            <a:avLst/>
            <a:gdLst/>
            <a:ahLst/>
            <a:cxnLst/>
            <a:rect l="l" t="t" r="r" b="b"/>
            <a:pathLst>
              <a:path w="26670" h="36195">
                <a:moveTo>
                  <a:pt x="4138" y="25448"/>
                </a:moveTo>
                <a:lnTo>
                  <a:pt x="3890" y="25448"/>
                </a:lnTo>
                <a:lnTo>
                  <a:pt x="3814" y="25610"/>
                </a:lnTo>
                <a:lnTo>
                  <a:pt x="1134" y="30001"/>
                </a:lnTo>
                <a:lnTo>
                  <a:pt x="1053" y="30407"/>
                </a:lnTo>
                <a:lnTo>
                  <a:pt x="3403" y="34228"/>
                </a:lnTo>
                <a:lnTo>
                  <a:pt x="7866" y="35773"/>
                </a:lnTo>
                <a:lnTo>
                  <a:pt x="20509" y="35773"/>
                </a:lnTo>
                <a:lnTo>
                  <a:pt x="26415" y="30488"/>
                </a:lnTo>
                <a:lnTo>
                  <a:pt x="26506" y="30326"/>
                </a:lnTo>
                <a:lnTo>
                  <a:pt x="9487" y="30326"/>
                </a:lnTo>
                <a:lnTo>
                  <a:pt x="5759" y="28293"/>
                </a:lnTo>
                <a:lnTo>
                  <a:pt x="4214" y="25610"/>
                </a:lnTo>
                <a:lnTo>
                  <a:pt x="4138" y="25448"/>
                </a:lnTo>
                <a:close/>
              </a:path>
              <a:path w="26670" h="36195">
                <a:moveTo>
                  <a:pt x="26506" y="20570"/>
                </a:moveTo>
                <a:lnTo>
                  <a:pt x="20022" y="20570"/>
                </a:lnTo>
                <a:lnTo>
                  <a:pt x="20022" y="27399"/>
                </a:lnTo>
                <a:lnTo>
                  <a:pt x="16046" y="30326"/>
                </a:lnTo>
                <a:lnTo>
                  <a:pt x="26506" y="30326"/>
                </a:lnTo>
                <a:lnTo>
                  <a:pt x="26506" y="20570"/>
                </a:lnTo>
                <a:close/>
              </a:path>
              <a:path w="26670" h="36195">
                <a:moveTo>
                  <a:pt x="15073" y="0"/>
                </a:moveTo>
                <a:lnTo>
                  <a:pt x="5348" y="0"/>
                </a:lnTo>
                <a:lnTo>
                  <a:pt x="0" y="5285"/>
                </a:lnTo>
                <a:lnTo>
                  <a:pt x="0" y="18455"/>
                </a:lnTo>
                <a:lnTo>
                  <a:pt x="5348" y="23822"/>
                </a:lnTo>
                <a:lnTo>
                  <a:pt x="15073" y="23822"/>
                </a:lnTo>
                <a:lnTo>
                  <a:pt x="17915" y="22602"/>
                </a:lnTo>
                <a:lnTo>
                  <a:pt x="20022" y="20570"/>
                </a:lnTo>
                <a:lnTo>
                  <a:pt x="26506" y="20570"/>
                </a:lnTo>
                <a:lnTo>
                  <a:pt x="26506" y="18374"/>
                </a:lnTo>
                <a:lnTo>
                  <a:pt x="9400" y="18374"/>
                </a:lnTo>
                <a:lnTo>
                  <a:pt x="6483" y="15448"/>
                </a:lnTo>
                <a:lnTo>
                  <a:pt x="6483" y="8293"/>
                </a:lnTo>
                <a:lnTo>
                  <a:pt x="9400" y="5366"/>
                </a:lnTo>
                <a:lnTo>
                  <a:pt x="26506" y="5366"/>
                </a:lnTo>
                <a:lnTo>
                  <a:pt x="26506" y="3170"/>
                </a:lnTo>
                <a:lnTo>
                  <a:pt x="20022" y="3170"/>
                </a:lnTo>
                <a:lnTo>
                  <a:pt x="17915" y="1220"/>
                </a:lnTo>
                <a:lnTo>
                  <a:pt x="15073" y="0"/>
                </a:lnTo>
                <a:close/>
              </a:path>
              <a:path w="26670" h="36195">
                <a:moveTo>
                  <a:pt x="26506" y="5366"/>
                </a:moveTo>
                <a:lnTo>
                  <a:pt x="16543" y="5366"/>
                </a:lnTo>
                <a:lnTo>
                  <a:pt x="19460" y="8293"/>
                </a:lnTo>
                <a:lnTo>
                  <a:pt x="19460" y="15448"/>
                </a:lnTo>
                <a:lnTo>
                  <a:pt x="16543" y="18374"/>
                </a:lnTo>
                <a:lnTo>
                  <a:pt x="26506" y="18374"/>
                </a:lnTo>
                <a:lnTo>
                  <a:pt x="26506" y="5366"/>
                </a:lnTo>
                <a:close/>
              </a:path>
              <a:path w="26670" h="36195">
                <a:moveTo>
                  <a:pt x="26019" y="0"/>
                </a:moveTo>
                <a:lnTo>
                  <a:pt x="20508" y="0"/>
                </a:lnTo>
                <a:lnTo>
                  <a:pt x="20022" y="407"/>
                </a:lnTo>
                <a:lnTo>
                  <a:pt x="20022" y="3170"/>
                </a:lnTo>
                <a:lnTo>
                  <a:pt x="26506" y="3170"/>
                </a:lnTo>
                <a:lnTo>
                  <a:pt x="26506" y="407"/>
                </a:lnTo>
                <a:lnTo>
                  <a:pt x="26019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11704799" y="422971"/>
            <a:ext cx="23495" cy="24130"/>
          </a:xfrm>
          <a:custGeom>
            <a:avLst/>
            <a:gdLst/>
            <a:ahLst/>
            <a:cxnLst/>
            <a:rect l="l" t="t" r="r" b="b"/>
            <a:pathLst>
              <a:path w="23495" h="24129">
                <a:moveTo>
                  <a:pt x="5997" y="0"/>
                </a:moveTo>
                <a:lnTo>
                  <a:pt x="486" y="0"/>
                </a:lnTo>
                <a:lnTo>
                  <a:pt x="0" y="407"/>
                </a:lnTo>
                <a:lnTo>
                  <a:pt x="0" y="23334"/>
                </a:lnTo>
                <a:lnTo>
                  <a:pt x="486" y="23822"/>
                </a:lnTo>
                <a:lnTo>
                  <a:pt x="5997" y="23822"/>
                </a:lnTo>
                <a:lnTo>
                  <a:pt x="6483" y="23334"/>
                </a:lnTo>
                <a:lnTo>
                  <a:pt x="6483" y="9512"/>
                </a:lnTo>
                <a:lnTo>
                  <a:pt x="7131" y="7073"/>
                </a:lnTo>
                <a:lnTo>
                  <a:pt x="8914" y="5366"/>
                </a:lnTo>
                <a:lnTo>
                  <a:pt x="23264" y="5366"/>
                </a:lnTo>
                <a:lnTo>
                  <a:pt x="21117" y="1951"/>
                </a:lnTo>
                <a:lnTo>
                  <a:pt x="6483" y="1951"/>
                </a:lnTo>
                <a:lnTo>
                  <a:pt x="6483" y="407"/>
                </a:lnTo>
                <a:lnTo>
                  <a:pt x="5997" y="0"/>
                </a:lnTo>
                <a:close/>
              </a:path>
              <a:path w="23495" h="24129">
                <a:moveTo>
                  <a:pt x="23264" y="5366"/>
                </a:moveTo>
                <a:lnTo>
                  <a:pt x="15646" y="5366"/>
                </a:lnTo>
                <a:lnTo>
                  <a:pt x="16370" y="8293"/>
                </a:lnTo>
                <a:lnTo>
                  <a:pt x="16370" y="23334"/>
                </a:lnTo>
                <a:lnTo>
                  <a:pt x="16856" y="23822"/>
                </a:lnTo>
                <a:lnTo>
                  <a:pt x="22778" y="23822"/>
                </a:lnTo>
                <a:lnTo>
                  <a:pt x="23264" y="23334"/>
                </a:lnTo>
                <a:lnTo>
                  <a:pt x="23264" y="5366"/>
                </a:lnTo>
                <a:close/>
              </a:path>
              <a:path w="23495" h="24129">
                <a:moveTo>
                  <a:pt x="19860" y="0"/>
                </a:moveTo>
                <a:lnTo>
                  <a:pt x="10459" y="0"/>
                </a:lnTo>
                <a:lnTo>
                  <a:pt x="8266" y="651"/>
                </a:lnTo>
                <a:lnTo>
                  <a:pt x="6483" y="1951"/>
                </a:lnTo>
                <a:lnTo>
                  <a:pt x="21117" y="1951"/>
                </a:lnTo>
                <a:lnTo>
                  <a:pt x="19860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11905815" y="422971"/>
            <a:ext cx="38735" cy="24130"/>
          </a:xfrm>
          <a:custGeom>
            <a:avLst/>
            <a:gdLst/>
            <a:ahLst/>
            <a:cxnLst/>
            <a:rect l="l" t="t" r="r" b="b"/>
            <a:pathLst>
              <a:path w="38734" h="24129">
                <a:moveTo>
                  <a:pt x="5997" y="0"/>
                </a:moveTo>
                <a:lnTo>
                  <a:pt x="486" y="0"/>
                </a:lnTo>
                <a:lnTo>
                  <a:pt x="0" y="407"/>
                </a:lnTo>
                <a:lnTo>
                  <a:pt x="0" y="23334"/>
                </a:lnTo>
                <a:lnTo>
                  <a:pt x="486" y="23822"/>
                </a:lnTo>
                <a:lnTo>
                  <a:pt x="5997" y="23822"/>
                </a:lnTo>
                <a:lnTo>
                  <a:pt x="6483" y="23334"/>
                </a:lnTo>
                <a:lnTo>
                  <a:pt x="6483" y="8781"/>
                </a:lnTo>
                <a:lnTo>
                  <a:pt x="7218" y="6748"/>
                </a:lnTo>
                <a:lnTo>
                  <a:pt x="8925" y="5366"/>
                </a:lnTo>
                <a:lnTo>
                  <a:pt x="38338" y="5366"/>
                </a:lnTo>
                <a:lnTo>
                  <a:pt x="37658" y="4147"/>
                </a:lnTo>
                <a:lnTo>
                  <a:pt x="20184" y="4147"/>
                </a:lnTo>
                <a:lnTo>
                  <a:pt x="18749" y="1789"/>
                </a:lnTo>
                <a:lnTo>
                  <a:pt x="6483" y="1789"/>
                </a:lnTo>
                <a:lnTo>
                  <a:pt x="6483" y="407"/>
                </a:lnTo>
                <a:lnTo>
                  <a:pt x="5997" y="0"/>
                </a:lnTo>
                <a:close/>
              </a:path>
              <a:path w="38734" h="24129">
                <a:moveTo>
                  <a:pt x="23999" y="5366"/>
                </a:moveTo>
                <a:lnTo>
                  <a:pt x="14922" y="5366"/>
                </a:lnTo>
                <a:lnTo>
                  <a:pt x="15646" y="8293"/>
                </a:lnTo>
                <a:lnTo>
                  <a:pt x="15646" y="23334"/>
                </a:lnTo>
                <a:lnTo>
                  <a:pt x="16132" y="23822"/>
                </a:lnTo>
                <a:lnTo>
                  <a:pt x="21643" y="23822"/>
                </a:lnTo>
                <a:lnTo>
                  <a:pt x="22129" y="23334"/>
                </a:lnTo>
                <a:lnTo>
                  <a:pt x="22129" y="8293"/>
                </a:lnTo>
                <a:lnTo>
                  <a:pt x="23999" y="5366"/>
                </a:lnTo>
                <a:close/>
              </a:path>
              <a:path w="38734" h="24129">
                <a:moveTo>
                  <a:pt x="38338" y="5366"/>
                </a:moveTo>
                <a:lnTo>
                  <a:pt x="31130" y="5366"/>
                </a:lnTo>
                <a:lnTo>
                  <a:pt x="31854" y="8293"/>
                </a:lnTo>
                <a:lnTo>
                  <a:pt x="31854" y="23334"/>
                </a:lnTo>
                <a:lnTo>
                  <a:pt x="32341" y="23822"/>
                </a:lnTo>
                <a:lnTo>
                  <a:pt x="37851" y="23822"/>
                </a:lnTo>
                <a:lnTo>
                  <a:pt x="38338" y="23334"/>
                </a:lnTo>
                <a:lnTo>
                  <a:pt x="38338" y="5366"/>
                </a:lnTo>
                <a:close/>
              </a:path>
              <a:path w="38734" h="24129">
                <a:moveTo>
                  <a:pt x="35182" y="0"/>
                </a:moveTo>
                <a:lnTo>
                  <a:pt x="24971" y="0"/>
                </a:lnTo>
                <a:lnTo>
                  <a:pt x="22129" y="1626"/>
                </a:lnTo>
                <a:lnTo>
                  <a:pt x="20184" y="4147"/>
                </a:lnTo>
                <a:lnTo>
                  <a:pt x="37658" y="4147"/>
                </a:lnTo>
                <a:lnTo>
                  <a:pt x="35182" y="0"/>
                </a:lnTo>
                <a:close/>
              </a:path>
              <a:path w="38734" h="24129">
                <a:moveTo>
                  <a:pt x="16057" y="0"/>
                </a:moveTo>
                <a:lnTo>
                  <a:pt x="10135" y="0"/>
                </a:lnTo>
                <a:lnTo>
                  <a:pt x="8114" y="651"/>
                </a:lnTo>
                <a:lnTo>
                  <a:pt x="6483" y="1789"/>
                </a:lnTo>
                <a:lnTo>
                  <a:pt x="18749" y="1789"/>
                </a:lnTo>
                <a:lnTo>
                  <a:pt x="18650" y="1626"/>
                </a:lnTo>
                <a:lnTo>
                  <a:pt x="16057" y="0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11818031" y="422402"/>
            <a:ext cx="22225" cy="24765"/>
          </a:xfrm>
          <a:custGeom>
            <a:avLst/>
            <a:gdLst/>
            <a:ahLst/>
            <a:cxnLst/>
            <a:rect l="l" t="t" r="r" b="b"/>
            <a:pathLst>
              <a:path w="22225" h="24765">
                <a:moveTo>
                  <a:pt x="15408" y="0"/>
                </a:moveTo>
                <a:lnTo>
                  <a:pt x="5683" y="1382"/>
                </a:lnTo>
                <a:lnTo>
                  <a:pt x="1458" y="5772"/>
                </a:lnTo>
                <a:lnTo>
                  <a:pt x="810" y="11057"/>
                </a:lnTo>
                <a:lnTo>
                  <a:pt x="0" y="18293"/>
                </a:lnTo>
                <a:lnTo>
                  <a:pt x="5597" y="24391"/>
                </a:lnTo>
                <a:lnTo>
                  <a:pt x="16456" y="24391"/>
                </a:lnTo>
                <a:lnTo>
                  <a:pt x="19784" y="22602"/>
                </a:lnTo>
                <a:lnTo>
                  <a:pt x="21967" y="19919"/>
                </a:lnTo>
                <a:lnTo>
                  <a:pt x="21967" y="19676"/>
                </a:lnTo>
                <a:lnTo>
                  <a:pt x="21550" y="19268"/>
                </a:lnTo>
                <a:lnTo>
                  <a:pt x="15160" y="19268"/>
                </a:lnTo>
                <a:lnTo>
                  <a:pt x="12728" y="18862"/>
                </a:lnTo>
                <a:lnTo>
                  <a:pt x="9897" y="18455"/>
                </a:lnTo>
                <a:lnTo>
                  <a:pt x="7628" y="16098"/>
                </a:lnTo>
                <a:lnTo>
                  <a:pt x="7304" y="13252"/>
                </a:lnTo>
                <a:lnTo>
                  <a:pt x="6818" y="9269"/>
                </a:lnTo>
                <a:lnTo>
                  <a:pt x="9897" y="5935"/>
                </a:lnTo>
                <a:lnTo>
                  <a:pt x="21302" y="5935"/>
                </a:lnTo>
                <a:lnTo>
                  <a:pt x="21967" y="5285"/>
                </a:lnTo>
                <a:lnTo>
                  <a:pt x="21967" y="5041"/>
                </a:lnTo>
                <a:lnTo>
                  <a:pt x="19460" y="1870"/>
                </a:lnTo>
                <a:lnTo>
                  <a:pt x="15408" y="0"/>
                </a:lnTo>
                <a:close/>
              </a:path>
              <a:path w="22225" h="24765">
                <a:moveTo>
                  <a:pt x="18888" y="16586"/>
                </a:moveTo>
                <a:lnTo>
                  <a:pt x="18726" y="16586"/>
                </a:lnTo>
                <a:lnTo>
                  <a:pt x="17267" y="18293"/>
                </a:lnTo>
                <a:lnTo>
                  <a:pt x="15160" y="19268"/>
                </a:lnTo>
                <a:lnTo>
                  <a:pt x="21550" y="19268"/>
                </a:lnTo>
                <a:lnTo>
                  <a:pt x="18888" y="16667"/>
                </a:lnTo>
                <a:close/>
              </a:path>
              <a:path w="22225" h="24765">
                <a:moveTo>
                  <a:pt x="21302" y="5935"/>
                </a:moveTo>
                <a:lnTo>
                  <a:pt x="15732" y="5935"/>
                </a:lnTo>
                <a:lnTo>
                  <a:pt x="17515" y="6829"/>
                </a:lnTo>
                <a:lnTo>
                  <a:pt x="18725" y="8293"/>
                </a:lnTo>
                <a:lnTo>
                  <a:pt x="18888" y="8293"/>
                </a:lnTo>
                <a:lnTo>
                  <a:pt x="21302" y="5935"/>
                </a:lnTo>
                <a:close/>
              </a:path>
            </a:pathLst>
          </a:custGeom>
          <a:solidFill>
            <a:srgbClr val="9393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11128247" y="230036"/>
            <a:ext cx="314960" cy="217170"/>
          </a:xfrm>
          <a:custGeom>
            <a:avLst/>
            <a:gdLst/>
            <a:ahLst/>
            <a:cxnLst/>
            <a:rect l="l" t="t" r="r" b="b"/>
            <a:pathLst>
              <a:path w="314959" h="217170">
                <a:moveTo>
                  <a:pt x="162601" y="0"/>
                </a:moveTo>
                <a:lnTo>
                  <a:pt x="126759" y="6088"/>
                </a:lnTo>
                <a:lnTo>
                  <a:pt x="96001" y="22978"/>
                </a:lnTo>
                <a:lnTo>
                  <a:pt x="72402" y="48604"/>
                </a:lnTo>
                <a:lnTo>
                  <a:pt x="58036" y="80899"/>
                </a:lnTo>
                <a:lnTo>
                  <a:pt x="35118" y="88688"/>
                </a:lnTo>
                <a:lnTo>
                  <a:pt x="16707" y="103642"/>
                </a:lnTo>
                <a:lnTo>
                  <a:pt x="4451" y="124115"/>
                </a:lnTo>
                <a:lnTo>
                  <a:pt x="0" y="148463"/>
                </a:lnTo>
                <a:lnTo>
                  <a:pt x="5348" y="175049"/>
                </a:lnTo>
                <a:lnTo>
                  <a:pt x="19929" y="196757"/>
                </a:lnTo>
                <a:lnTo>
                  <a:pt x="41547" y="211391"/>
                </a:lnTo>
                <a:lnTo>
                  <a:pt x="68006" y="216757"/>
                </a:lnTo>
                <a:lnTo>
                  <a:pt x="256059" y="216757"/>
                </a:lnTo>
                <a:lnTo>
                  <a:pt x="256621" y="216676"/>
                </a:lnTo>
                <a:lnTo>
                  <a:pt x="279195" y="211788"/>
                </a:lnTo>
                <a:lnTo>
                  <a:pt x="297559" y="199094"/>
                </a:lnTo>
                <a:lnTo>
                  <a:pt x="307399" y="184236"/>
                </a:lnTo>
                <a:lnTo>
                  <a:pt x="126046" y="184236"/>
                </a:lnTo>
                <a:lnTo>
                  <a:pt x="126899" y="182610"/>
                </a:lnTo>
                <a:lnTo>
                  <a:pt x="68005" y="182610"/>
                </a:lnTo>
                <a:lnTo>
                  <a:pt x="54787" y="179927"/>
                </a:lnTo>
                <a:lnTo>
                  <a:pt x="43963" y="172610"/>
                </a:lnTo>
                <a:lnTo>
                  <a:pt x="36649" y="161756"/>
                </a:lnTo>
                <a:lnTo>
                  <a:pt x="33962" y="148463"/>
                </a:lnTo>
                <a:lnTo>
                  <a:pt x="36649" y="135169"/>
                </a:lnTo>
                <a:lnTo>
                  <a:pt x="43962" y="124313"/>
                </a:lnTo>
                <a:lnTo>
                  <a:pt x="54787" y="116994"/>
                </a:lnTo>
                <a:lnTo>
                  <a:pt x="68005" y="114311"/>
                </a:lnTo>
                <a:lnTo>
                  <a:pt x="126224" y="114311"/>
                </a:lnTo>
                <a:lnTo>
                  <a:pt x="123397" y="108714"/>
                </a:lnTo>
                <a:lnTo>
                  <a:pt x="109111" y="94004"/>
                </a:lnTo>
                <a:lnTo>
                  <a:pt x="90944" y="84151"/>
                </a:lnTo>
                <a:lnTo>
                  <a:pt x="101696" y="63380"/>
                </a:lnTo>
                <a:lnTo>
                  <a:pt x="118049" y="47017"/>
                </a:lnTo>
                <a:lnTo>
                  <a:pt x="138764" y="36294"/>
                </a:lnTo>
                <a:lnTo>
                  <a:pt x="162601" y="32446"/>
                </a:lnTo>
                <a:lnTo>
                  <a:pt x="238746" y="32446"/>
                </a:lnTo>
                <a:lnTo>
                  <a:pt x="236065" y="28845"/>
                </a:lnTo>
                <a:lnTo>
                  <a:pt x="202742" y="7707"/>
                </a:lnTo>
                <a:lnTo>
                  <a:pt x="162601" y="0"/>
                </a:lnTo>
                <a:close/>
              </a:path>
              <a:path w="314959" h="217170">
                <a:moveTo>
                  <a:pt x="238746" y="32446"/>
                </a:moveTo>
                <a:lnTo>
                  <a:pt x="162601" y="32446"/>
                </a:lnTo>
                <a:lnTo>
                  <a:pt x="192058" y="38411"/>
                </a:lnTo>
                <a:lnTo>
                  <a:pt x="216091" y="54672"/>
                </a:lnTo>
                <a:lnTo>
                  <a:pt x="232284" y="78783"/>
                </a:lnTo>
                <a:lnTo>
                  <a:pt x="238219" y="108296"/>
                </a:lnTo>
                <a:lnTo>
                  <a:pt x="238219" y="129682"/>
                </a:lnTo>
                <a:lnTo>
                  <a:pt x="238629" y="130007"/>
                </a:lnTo>
                <a:lnTo>
                  <a:pt x="279968" y="146804"/>
                </a:lnTo>
                <a:lnTo>
                  <a:pt x="281992" y="157081"/>
                </a:lnTo>
                <a:lnTo>
                  <a:pt x="279969" y="167405"/>
                </a:lnTo>
                <a:lnTo>
                  <a:pt x="274435" y="175892"/>
                </a:lnTo>
                <a:lnTo>
                  <a:pt x="266197" y="181742"/>
                </a:lnTo>
                <a:lnTo>
                  <a:pt x="256059" y="184154"/>
                </a:lnTo>
                <a:lnTo>
                  <a:pt x="126046" y="184236"/>
                </a:lnTo>
                <a:lnTo>
                  <a:pt x="307399" y="184236"/>
                </a:lnTo>
                <a:lnTo>
                  <a:pt x="309903" y="180455"/>
                </a:lnTo>
                <a:lnTo>
                  <a:pt x="314344" y="158111"/>
                </a:lnTo>
                <a:lnTo>
                  <a:pt x="314419" y="157081"/>
                </a:lnTo>
                <a:lnTo>
                  <a:pt x="311108" y="137409"/>
                </a:lnTo>
                <a:lnTo>
                  <a:pt x="301913" y="120496"/>
                </a:lnTo>
                <a:lnTo>
                  <a:pt x="287948" y="107485"/>
                </a:lnTo>
                <a:lnTo>
                  <a:pt x="270322" y="99518"/>
                </a:lnTo>
                <a:lnTo>
                  <a:pt x="259587" y="60441"/>
                </a:lnTo>
                <a:lnTo>
                  <a:pt x="238746" y="32446"/>
                </a:lnTo>
                <a:close/>
              </a:path>
              <a:path w="314959" h="217170">
                <a:moveTo>
                  <a:pt x="126224" y="114311"/>
                </a:moveTo>
                <a:lnTo>
                  <a:pt x="68005" y="114311"/>
                </a:lnTo>
                <a:lnTo>
                  <a:pt x="81258" y="116994"/>
                </a:lnTo>
                <a:lnTo>
                  <a:pt x="92079" y="124313"/>
                </a:lnTo>
                <a:lnTo>
                  <a:pt x="99374" y="135169"/>
                </a:lnTo>
                <a:lnTo>
                  <a:pt x="102049" y="148463"/>
                </a:lnTo>
                <a:lnTo>
                  <a:pt x="99374" y="161756"/>
                </a:lnTo>
                <a:lnTo>
                  <a:pt x="92079" y="172610"/>
                </a:lnTo>
                <a:lnTo>
                  <a:pt x="81258" y="179927"/>
                </a:lnTo>
                <a:lnTo>
                  <a:pt x="68005" y="182610"/>
                </a:lnTo>
                <a:lnTo>
                  <a:pt x="126899" y="182610"/>
                </a:lnTo>
                <a:lnTo>
                  <a:pt x="130315" y="176096"/>
                </a:lnTo>
                <a:lnTo>
                  <a:pt x="133470" y="167355"/>
                </a:lnTo>
                <a:lnTo>
                  <a:pt x="135425" y="158111"/>
                </a:lnTo>
                <a:lnTo>
                  <a:pt x="136095" y="148463"/>
                </a:lnTo>
                <a:lnTo>
                  <a:pt x="132744" y="127220"/>
                </a:lnTo>
                <a:lnTo>
                  <a:pt x="126224" y="114311"/>
                </a:lnTo>
                <a:close/>
              </a:path>
            </a:pathLst>
          </a:custGeom>
          <a:solidFill>
            <a:srgbClr val="38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0" y="6787895"/>
            <a:ext cx="12190476" cy="71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1094" y="725804"/>
            <a:ext cx="382981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2470" y="1129944"/>
            <a:ext cx="11167059" cy="385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83845"/>
            <a:ext cx="390144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83845"/>
            <a:ext cx="280416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83845"/>
            <a:ext cx="280416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jpe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3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3.jpe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0.jpeg"/><Relationship Id="rId14" Type="http://schemas.openxmlformats.org/officeDocument/2006/relationships/image" Target="../media/image19.jpeg"/><Relationship Id="rId13" Type="http://schemas.openxmlformats.org/officeDocument/2006/relationships/image" Target="../media/image18.png"/><Relationship Id="rId12" Type="http://schemas.openxmlformats.org/officeDocument/2006/relationships/image" Target="../media/image17.jpe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512" y="340649"/>
            <a:ext cx="858519" cy="1352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</a:t>
            </a:r>
            <a:r>
              <a:rPr sz="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8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047"/>
            <a:ext cx="12190475" cy="685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16246" y="6181750"/>
            <a:ext cx="2159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0" dirty="0">
                <a:solidFill>
                  <a:srgbClr val="0980FA"/>
                </a:solidFill>
                <a:latin typeface="微软雅黑" panose="020B0503020204020204" charset="-122"/>
                <a:cs typeface="微软雅黑" panose="020B0503020204020204" charset="-122"/>
              </a:rPr>
              <a:t>百望股份有限公司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7072" y="1642872"/>
            <a:ext cx="10473055" cy="2418715"/>
          </a:xfrm>
          <a:custGeom>
            <a:avLst/>
            <a:gdLst/>
            <a:ahLst/>
            <a:cxnLst/>
            <a:rect l="l" t="t" r="r" b="b"/>
            <a:pathLst>
              <a:path w="10473055" h="2418715">
                <a:moveTo>
                  <a:pt x="0" y="2418588"/>
                </a:moveTo>
                <a:lnTo>
                  <a:pt x="10472928" y="2418588"/>
                </a:lnTo>
                <a:lnTo>
                  <a:pt x="10472928" y="0"/>
                </a:lnTo>
                <a:lnTo>
                  <a:pt x="0" y="0"/>
                </a:lnTo>
                <a:lnTo>
                  <a:pt x="0" y="2418588"/>
                </a:lnTo>
                <a:close/>
              </a:path>
            </a:pathLst>
          </a:custGeom>
          <a:solidFill>
            <a:srgbClr val="0980FA">
              <a:alpha val="9803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50790" y="1871472"/>
            <a:ext cx="1914525" cy="591820"/>
          </a:xfrm>
          <a:custGeom>
            <a:avLst/>
            <a:gdLst/>
            <a:ahLst/>
            <a:cxnLst/>
            <a:rect l="l" t="t" r="r" b="b"/>
            <a:pathLst>
              <a:path w="1914525" h="591819">
                <a:moveTo>
                  <a:pt x="488061" y="163067"/>
                </a:moveTo>
                <a:lnTo>
                  <a:pt x="7112" y="163067"/>
                </a:lnTo>
                <a:lnTo>
                  <a:pt x="7112" y="583438"/>
                </a:lnTo>
                <a:lnTo>
                  <a:pt x="85725" y="583438"/>
                </a:lnTo>
                <a:lnTo>
                  <a:pt x="85725" y="454787"/>
                </a:lnTo>
                <a:lnTo>
                  <a:pt x="488061" y="454787"/>
                </a:lnTo>
                <a:lnTo>
                  <a:pt x="488061" y="393446"/>
                </a:lnTo>
                <a:lnTo>
                  <a:pt x="85725" y="393446"/>
                </a:lnTo>
                <a:lnTo>
                  <a:pt x="85725" y="342264"/>
                </a:lnTo>
                <a:lnTo>
                  <a:pt x="488061" y="342264"/>
                </a:lnTo>
                <a:lnTo>
                  <a:pt x="488061" y="280924"/>
                </a:lnTo>
                <a:lnTo>
                  <a:pt x="85725" y="280924"/>
                </a:lnTo>
                <a:lnTo>
                  <a:pt x="85725" y="229742"/>
                </a:lnTo>
                <a:lnTo>
                  <a:pt x="488061" y="229742"/>
                </a:lnTo>
                <a:lnTo>
                  <a:pt x="488061" y="163067"/>
                </a:lnTo>
                <a:close/>
              </a:path>
              <a:path w="1914525" h="591819">
                <a:moveTo>
                  <a:pt x="310134" y="507746"/>
                </a:moveTo>
                <a:lnTo>
                  <a:pt x="316376" y="528036"/>
                </a:lnTo>
                <a:lnTo>
                  <a:pt x="321405" y="547195"/>
                </a:lnTo>
                <a:lnTo>
                  <a:pt x="325243" y="565235"/>
                </a:lnTo>
                <a:lnTo>
                  <a:pt x="327913" y="582167"/>
                </a:lnTo>
                <a:lnTo>
                  <a:pt x="349509" y="582283"/>
                </a:lnTo>
                <a:lnTo>
                  <a:pt x="395368" y="581417"/>
                </a:lnTo>
                <a:lnTo>
                  <a:pt x="449591" y="573982"/>
                </a:lnTo>
                <a:lnTo>
                  <a:pt x="483794" y="533544"/>
                </a:lnTo>
                <a:lnTo>
                  <a:pt x="486804" y="509524"/>
                </a:lnTo>
                <a:lnTo>
                  <a:pt x="372618" y="509524"/>
                </a:lnTo>
                <a:lnTo>
                  <a:pt x="326612" y="508492"/>
                </a:lnTo>
                <a:lnTo>
                  <a:pt x="314682" y="508077"/>
                </a:lnTo>
                <a:lnTo>
                  <a:pt x="310134" y="507746"/>
                </a:lnTo>
                <a:close/>
              </a:path>
              <a:path w="1914525" h="591819">
                <a:moveTo>
                  <a:pt x="288036" y="454787"/>
                </a:moveTo>
                <a:lnTo>
                  <a:pt x="209550" y="454787"/>
                </a:lnTo>
                <a:lnTo>
                  <a:pt x="209550" y="576199"/>
                </a:lnTo>
                <a:lnTo>
                  <a:pt x="288036" y="576199"/>
                </a:lnTo>
                <a:lnTo>
                  <a:pt x="288036" y="454787"/>
                </a:lnTo>
                <a:close/>
              </a:path>
              <a:path w="1914525" h="591819">
                <a:moveTo>
                  <a:pt x="488061" y="454787"/>
                </a:moveTo>
                <a:lnTo>
                  <a:pt x="409575" y="454787"/>
                </a:lnTo>
                <a:lnTo>
                  <a:pt x="409575" y="475614"/>
                </a:lnTo>
                <a:lnTo>
                  <a:pt x="407265" y="491164"/>
                </a:lnTo>
                <a:lnTo>
                  <a:pt x="400335" y="501999"/>
                </a:lnTo>
                <a:lnTo>
                  <a:pt x="388786" y="508119"/>
                </a:lnTo>
                <a:lnTo>
                  <a:pt x="372618" y="509524"/>
                </a:lnTo>
                <a:lnTo>
                  <a:pt x="486804" y="509524"/>
                </a:lnTo>
                <a:lnTo>
                  <a:pt x="488061" y="499490"/>
                </a:lnTo>
                <a:lnTo>
                  <a:pt x="488061" y="454787"/>
                </a:lnTo>
                <a:close/>
              </a:path>
              <a:path w="1914525" h="591819">
                <a:moveTo>
                  <a:pt x="288036" y="342264"/>
                </a:moveTo>
                <a:lnTo>
                  <a:pt x="209550" y="342264"/>
                </a:lnTo>
                <a:lnTo>
                  <a:pt x="209550" y="393446"/>
                </a:lnTo>
                <a:lnTo>
                  <a:pt x="288036" y="393446"/>
                </a:lnTo>
                <a:lnTo>
                  <a:pt x="288036" y="342264"/>
                </a:lnTo>
                <a:close/>
              </a:path>
              <a:path w="1914525" h="591819">
                <a:moveTo>
                  <a:pt x="488061" y="342264"/>
                </a:moveTo>
                <a:lnTo>
                  <a:pt x="409575" y="342264"/>
                </a:lnTo>
                <a:lnTo>
                  <a:pt x="409575" y="393446"/>
                </a:lnTo>
                <a:lnTo>
                  <a:pt x="488061" y="393446"/>
                </a:lnTo>
                <a:lnTo>
                  <a:pt x="488061" y="342264"/>
                </a:lnTo>
                <a:close/>
              </a:path>
              <a:path w="1914525" h="591819">
                <a:moveTo>
                  <a:pt x="288036" y="229742"/>
                </a:moveTo>
                <a:lnTo>
                  <a:pt x="209550" y="229742"/>
                </a:lnTo>
                <a:lnTo>
                  <a:pt x="209550" y="280924"/>
                </a:lnTo>
                <a:lnTo>
                  <a:pt x="288036" y="280924"/>
                </a:lnTo>
                <a:lnTo>
                  <a:pt x="288036" y="229742"/>
                </a:lnTo>
                <a:close/>
              </a:path>
              <a:path w="1914525" h="591819">
                <a:moveTo>
                  <a:pt x="488061" y="229742"/>
                </a:moveTo>
                <a:lnTo>
                  <a:pt x="409575" y="229742"/>
                </a:lnTo>
                <a:lnTo>
                  <a:pt x="409575" y="280924"/>
                </a:lnTo>
                <a:lnTo>
                  <a:pt x="488061" y="280924"/>
                </a:lnTo>
                <a:lnTo>
                  <a:pt x="488061" y="229742"/>
                </a:lnTo>
                <a:close/>
              </a:path>
              <a:path w="1914525" h="591819">
                <a:moveTo>
                  <a:pt x="137413" y="85089"/>
                </a:moveTo>
                <a:lnTo>
                  <a:pt x="120776" y="85089"/>
                </a:lnTo>
                <a:lnTo>
                  <a:pt x="73151" y="129159"/>
                </a:lnTo>
                <a:lnTo>
                  <a:pt x="147574" y="163067"/>
                </a:lnTo>
                <a:lnTo>
                  <a:pt x="351789" y="163067"/>
                </a:lnTo>
                <a:lnTo>
                  <a:pt x="391854" y="141604"/>
                </a:lnTo>
                <a:lnTo>
                  <a:pt x="248793" y="141604"/>
                </a:lnTo>
                <a:lnTo>
                  <a:pt x="137413" y="85089"/>
                </a:lnTo>
                <a:close/>
              </a:path>
              <a:path w="1914525" h="591819">
                <a:moveTo>
                  <a:pt x="494030" y="20827"/>
                </a:moveTo>
                <a:lnTo>
                  <a:pt x="0" y="20827"/>
                </a:lnTo>
                <a:lnTo>
                  <a:pt x="0" y="85089"/>
                </a:lnTo>
                <a:lnTo>
                  <a:pt x="357124" y="85089"/>
                </a:lnTo>
                <a:lnTo>
                  <a:pt x="248793" y="141604"/>
                </a:lnTo>
                <a:lnTo>
                  <a:pt x="391854" y="141604"/>
                </a:lnTo>
                <a:lnTo>
                  <a:pt x="494030" y="86867"/>
                </a:lnTo>
                <a:lnTo>
                  <a:pt x="494030" y="20827"/>
                </a:lnTo>
                <a:close/>
              </a:path>
              <a:path w="1914525" h="591819">
                <a:moveTo>
                  <a:pt x="1213231" y="497713"/>
                </a:moveTo>
                <a:lnTo>
                  <a:pt x="652399" y="497713"/>
                </a:lnTo>
                <a:lnTo>
                  <a:pt x="652399" y="570229"/>
                </a:lnTo>
                <a:lnTo>
                  <a:pt x="1213231" y="570229"/>
                </a:lnTo>
                <a:lnTo>
                  <a:pt x="1213231" y="497713"/>
                </a:lnTo>
                <a:close/>
              </a:path>
              <a:path w="1914525" h="591819">
                <a:moveTo>
                  <a:pt x="789939" y="382142"/>
                </a:moveTo>
                <a:lnTo>
                  <a:pt x="720851" y="423799"/>
                </a:lnTo>
                <a:lnTo>
                  <a:pt x="737953" y="444492"/>
                </a:lnTo>
                <a:lnTo>
                  <a:pt x="753459" y="463708"/>
                </a:lnTo>
                <a:lnTo>
                  <a:pt x="767393" y="481449"/>
                </a:lnTo>
                <a:lnTo>
                  <a:pt x="779780" y="497713"/>
                </a:lnTo>
                <a:lnTo>
                  <a:pt x="796417" y="497713"/>
                </a:lnTo>
                <a:lnTo>
                  <a:pt x="854201" y="461390"/>
                </a:lnTo>
                <a:lnTo>
                  <a:pt x="837678" y="440096"/>
                </a:lnTo>
                <a:lnTo>
                  <a:pt x="821451" y="419814"/>
                </a:lnTo>
                <a:lnTo>
                  <a:pt x="805535" y="400508"/>
                </a:lnTo>
                <a:lnTo>
                  <a:pt x="789939" y="382142"/>
                </a:lnTo>
                <a:close/>
              </a:path>
              <a:path w="1914525" h="591819">
                <a:moveTo>
                  <a:pt x="976249" y="381000"/>
                </a:moveTo>
                <a:lnTo>
                  <a:pt x="887602" y="381000"/>
                </a:lnTo>
                <a:lnTo>
                  <a:pt x="887602" y="497713"/>
                </a:lnTo>
                <a:lnTo>
                  <a:pt x="976249" y="497713"/>
                </a:lnTo>
                <a:lnTo>
                  <a:pt x="976249" y="381000"/>
                </a:lnTo>
                <a:close/>
              </a:path>
              <a:path w="1914525" h="591819">
                <a:moveTo>
                  <a:pt x="1075055" y="381000"/>
                </a:moveTo>
                <a:lnTo>
                  <a:pt x="1072134" y="381000"/>
                </a:lnTo>
                <a:lnTo>
                  <a:pt x="1057826" y="402171"/>
                </a:lnTo>
                <a:lnTo>
                  <a:pt x="1042924" y="423402"/>
                </a:lnTo>
                <a:lnTo>
                  <a:pt x="1027449" y="444704"/>
                </a:lnTo>
                <a:lnTo>
                  <a:pt x="1011427" y="466089"/>
                </a:lnTo>
                <a:lnTo>
                  <a:pt x="1068577" y="497713"/>
                </a:lnTo>
                <a:lnTo>
                  <a:pt x="1084580" y="497713"/>
                </a:lnTo>
                <a:lnTo>
                  <a:pt x="1099943" y="479161"/>
                </a:lnTo>
                <a:lnTo>
                  <a:pt x="1115568" y="459882"/>
                </a:lnTo>
                <a:lnTo>
                  <a:pt x="1131478" y="439866"/>
                </a:lnTo>
                <a:lnTo>
                  <a:pt x="1147699" y="419100"/>
                </a:lnTo>
                <a:lnTo>
                  <a:pt x="1075055" y="381000"/>
                </a:lnTo>
                <a:close/>
              </a:path>
              <a:path w="1914525" h="591819">
                <a:moveTo>
                  <a:pt x="1164336" y="308355"/>
                </a:moveTo>
                <a:lnTo>
                  <a:pt x="700024" y="308355"/>
                </a:lnTo>
                <a:lnTo>
                  <a:pt x="700024" y="381000"/>
                </a:lnTo>
                <a:lnTo>
                  <a:pt x="1164336" y="381000"/>
                </a:lnTo>
                <a:lnTo>
                  <a:pt x="1164336" y="308355"/>
                </a:lnTo>
                <a:close/>
              </a:path>
              <a:path w="1914525" h="591819">
                <a:moveTo>
                  <a:pt x="976249" y="258317"/>
                </a:moveTo>
                <a:lnTo>
                  <a:pt x="887602" y="258317"/>
                </a:lnTo>
                <a:lnTo>
                  <a:pt x="887602" y="308355"/>
                </a:lnTo>
                <a:lnTo>
                  <a:pt x="976249" y="308355"/>
                </a:lnTo>
                <a:lnTo>
                  <a:pt x="976249" y="258317"/>
                </a:lnTo>
                <a:close/>
              </a:path>
              <a:path w="1914525" h="591819">
                <a:moveTo>
                  <a:pt x="1016126" y="2921"/>
                </a:moveTo>
                <a:lnTo>
                  <a:pt x="895350" y="2921"/>
                </a:lnTo>
                <a:lnTo>
                  <a:pt x="864860" y="37836"/>
                </a:lnTo>
                <a:lnTo>
                  <a:pt x="829018" y="71082"/>
                </a:lnTo>
                <a:lnTo>
                  <a:pt x="787828" y="102663"/>
                </a:lnTo>
                <a:lnTo>
                  <a:pt x="741294" y="132583"/>
                </a:lnTo>
                <a:lnTo>
                  <a:pt x="689418" y="160844"/>
                </a:lnTo>
                <a:lnTo>
                  <a:pt x="632206" y="187451"/>
                </a:lnTo>
                <a:lnTo>
                  <a:pt x="645783" y="208147"/>
                </a:lnTo>
                <a:lnTo>
                  <a:pt x="658526" y="227949"/>
                </a:lnTo>
                <a:lnTo>
                  <a:pt x="670460" y="246870"/>
                </a:lnTo>
                <a:lnTo>
                  <a:pt x="681609" y="264922"/>
                </a:lnTo>
                <a:lnTo>
                  <a:pt x="705659" y="251420"/>
                </a:lnTo>
                <a:lnTo>
                  <a:pt x="729043" y="237775"/>
                </a:lnTo>
                <a:lnTo>
                  <a:pt x="751760" y="223988"/>
                </a:lnTo>
                <a:lnTo>
                  <a:pt x="773811" y="210057"/>
                </a:lnTo>
                <a:lnTo>
                  <a:pt x="1092962" y="210057"/>
                </a:lnTo>
                <a:lnTo>
                  <a:pt x="1092962" y="207772"/>
                </a:lnTo>
                <a:lnTo>
                  <a:pt x="1212386" y="207772"/>
                </a:lnTo>
                <a:lnTo>
                  <a:pt x="1218757" y="197229"/>
                </a:lnTo>
                <a:lnTo>
                  <a:pt x="1225789" y="185674"/>
                </a:lnTo>
                <a:lnTo>
                  <a:pt x="808989" y="185674"/>
                </a:lnTo>
                <a:lnTo>
                  <a:pt x="843331" y="160408"/>
                </a:lnTo>
                <a:lnTo>
                  <a:pt x="875506" y="134524"/>
                </a:lnTo>
                <a:lnTo>
                  <a:pt x="905537" y="108021"/>
                </a:lnTo>
                <a:lnTo>
                  <a:pt x="933450" y="80899"/>
                </a:lnTo>
                <a:lnTo>
                  <a:pt x="1047480" y="80899"/>
                </a:lnTo>
                <a:lnTo>
                  <a:pt x="1021737" y="60535"/>
                </a:lnTo>
                <a:lnTo>
                  <a:pt x="989330" y="29717"/>
                </a:lnTo>
                <a:lnTo>
                  <a:pt x="1016126" y="2921"/>
                </a:lnTo>
                <a:close/>
              </a:path>
              <a:path w="1914525" h="591819">
                <a:moveTo>
                  <a:pt x="1092962" y="210057"/>
                </a:moveTo>
                <a:lnTo>
                  <a:pt x="773811" y="210057"/>
                </a:lnTo>
                <a:lnTo>
                  <a:pt x="773811" y="258317"/>
                </a:lnTo>
                <a:lnTo>
                  <a:pt x="1092962" y="258317"/>
                </a:lnTo>
                <a:lnTo>
                  <a:pt x="1092962" y="210057"/>
                </a:lnTo>
                <a:close/>
              </a:path>
              <a:path w="1914525" h="591819">
                <a:moveTo>
                  <a:pt x="1212386" y="207772"/>
                </a:moveTo>
                <a:lnTo>
                  <a:pt x="1092962" y="207772"/>
                </a:lnTo>
                <a:lnTo>
                  <a:pt x="1114512" y="220106"/>
                </a:lnTo>
                <a:lnTo>
                  <a:pt x="1136872" y="232156"/>
                </a:lnTo>
                <a:lnTo>
                  <a:pt x="1160041" y="243919"/>
                </a:lnTo>
                <a:lnTo>
                  <a:pt x="1184021" y="255397"/>
                </a:lnTo>
                <a:lnTo>
                  <a:pt x="1194615" y="237388"/>
                </a:lnTo>
                <a:lnTo>
                  <a:pt x="1206198" y="218011"/>
                </a:lnTo>
                <a:lnTo>
                  <a:pt x="1212386" y="207772"/>
                </a:lnTo>
                <a:close/>
              </a:path>
              <a:path w="1914525" h="591819">
                <a:moveTo>
                  <a:pt x="1047480" y="80899"/>
                </a:moveTo>
                <a:lnTo>
                  <a:pt x="933450" y="80899"/>
                </a:lnTo>
                <a:lnTo>
                  <a:pt x="960860" y="108878"/>
                </a:lnTo>
                <a:lnTo>
                  <a:pt x="990711" y="135667"/>
                </a:lnTo>
                <a:lnTo>
                  <a:pt x="1023014" y="161266"/>
                </a:lnTo>
                <a:lnTo>
                  <a:pt x="1057783" y="185674"/>
                </a:lnTo>
                <a:lnTo>
                  <a:pt x="1225789" y="185674"/>
                </a:lnTo>
                <a:lnTo>
                  <a:pt x="1232281" y="175005"/>
                </a:lnTo>
                <a:lnTo>
                  <a:pt x="1183681" y="157417"/>
                </a:lnTo>
                <a:lnTo>
                  <a:pt x="1138333" y="137169"/>
                </a:lnTo>
                <a:lnTo>
                  <a:pt x="1096232" y="114268"/>
                </a:lnTo>
                <a:lnTo>
                  <a:pt x="1057369" y="88721"/>
                </a:lnTo>
                <a:lnTo>
                  <a:pt x="1047480" y="80899"/>
                </a:lnTo>
                <a:close/>
              </a:path>
              <a:path w="1914525" h="591819">
                <a:moveTo>
                  <a:pt x="1400175" y="0"/>
                </a:moveTo>
                <a:lnTo>
                  <a:pt x="1335786" y="42290"/>
                </a:lnTo>
                <a:lnTo>
                  <a:pt x="1354453" y="67863"/>
                </a:lnTo>
                <a:lnTo>
                  <a:pt x="1373489" y="95234"/>
                </a:lnTo>
                <a:lnTo>
                  <a:pt x="1392882" y="124390"/>
                </a:lnTo>
                <a:lnTo>
                  <a:pt x="1412621" y="155321"/>
                </a:lnTo>
                <a:lnTo>
                  <a:pt x="1482852" y="108965"/>
                </a:lnTo>
                <a:lnTo>
                  <a:pt x="1465826" y="84510"/>
                </a:lnTo>
                <a:lnTo>
                  <a:pt x="1446371" y="58197"/>
                </a:lnTo>
                <a:lnTo>
                  <a:pt x="1424487" y="30027"/>
                </a:lnTo>
                <a:lnTo>
                  <a:pt x="1400175" y="0"/>
                </a:lnTo>
                <a:close/>
              </a:path>
              <a:path w="1914525" h="591819">
                <a:moveTo>
                  <a:pt x="1453641" y="208914"/>
                </a:moveTo>
                <a:lnTo>
                  <a:pt x="1326261" y="208914"/>
                </a:lnTo>
                <a:lnTo>
                  <a:pt x="1326261" y="287527"/>
                </a:lnTo>
                <a:lnTo>
                  <a:pt x="1379220" y="287527"/>
                </a:lnTo>
                <a:lnTo>
                  <a:pt x="1379141" y="450663"/>
                </a:lnTo>
                <a:lnTo>
                  <a:pt x="1322070" y="499490"/>
                </a:lnTo>
                <a:lnTo>
                  <a:pt x="1356614" y="591692"/>
                </a:lnTo>
                <a:lnTo>
                  <a:pt x="1421511" y="517271"/>
                </a:lnTo>
                <a:lnTo>
                  <a:pt x="1908138" y="517271"/>
                </a:lnTo>
                <a:lnTo>
                  <a:pt x="1913612" y="503554"/>
                </a:lnTo>
                <a:lnTo>
                  <a:pt x="1714754" y="503554"/>
                </a:lnTo>
                <a:lnTo>
                  <a:pt x="1579880" y="501776"/>
                </a:lnTo>
                <a:lnTo>
                  <a:pt x="1537973" y="498701"/>
                </a:lnTo>
                <a:lnTo>
                  <a:pt x="1502949" y="489457"/>
                </a:lnTo>
                <a:lnTo>
                  <a:pt x="1474831" y="474023"/>
                </a:lnTo>
                <a:lnTo>
                  <a:pt x="1453641" y="452374"/>
                </a:lnTo>
                <a:lnTo>
                  <a:pt x="1453641" y="208914"/>
                </a:lnTo>
                <a:close/>
              </a:path>
              <a:path w="1914525" h="591819">
                <a:moveTo>
                  <a:pt x="1908138" y="517271"/>
                </a:moveTo>
                <a:lnTo>
                  <a:pt x="1421511" y="517271"/>
                </a:lnTo>
                <a:lnTo>
                  <a:pt x="1434064" y="529963"/>
                </a:lnTo>
                <a:lnTo>
                  <a:pt x="1480819" y="559180"/>
                </a:lnTo>
                <a:lnTo>
                  <a:pt x="1521475" y="570769"/>
                </a:lnTo>
                <a:lnTo>
                  <a:pt x="1572133" y="575690"/>
                </a:lnTo>
                <a:lnTo>
                  <a:pt x="1885314" y="577976"/>
                </a:lnTo>
                <a:lnTo>
                  <a:pt x="1891147" y="561597"/>
                </a:lnTo>
                <a:lnTo>
                  <a:pt x="1897967" y="543337"/>
                </a:lnTo>
                <a:lnTo>
                  <a:pt x="1905763" y="523220"/>
                </a:lnTo>
                <a:lnTo>
                  <a:pt x="1908138" y="517271"/>
                </a:lnTo>
                <a:close/>
              </a:path>
              <a:path w="1914525" h="591819">
                <a:moveTo>
                  <a:pt x="1914525" y="501268"/>
                </a:moveTo>
                <a:lnTo>
                  <a:pt x="1714754" y="503554"/>
                </a:lnTo>
                <a:lnTo>
                  <a:pt x="1913612" y="503554"/>
                </a:lnTo>
                <a:lnTo>
                  <a:pt x="1914525" y="501268"/>
                </a:lnTo>
                <a:close/>
              </a:path>
              <a:path w="1914525" h="591819">
                <a:moveTo>
                  <a:pt x="1732914" y="423799"/>
                </a:moveTo>
                <a:lnTo>
                  <a:pt x="1737675" y="440616"/>
                </a:lnTo>
                <a:lnTo>
                  <a:pt x="1741852" y="456422"/>
                </a:lnTo>
                <a:lnTo>
                  <a:pt x="1745434" y="471251"/>
                </a:lnTo>
                <a:lnTo>
                  <a:pt x="1748409" y="485139"/>
                </a:lnTo>
                <a:lnTo>
                  <a:pt x="1779750" y="485235"/>
                </a:lnTo>
                <a:lnTo>
                  <a:pt x="1824239" y="483139"/>
                </a:lnTo>
                <a:lnTo>
                  <a:pt x="1862635" y="467036"/>
                </a:lnTo>
                <a:lnTo>
                  <a:pt x="1879270" y="428287"/>
                </a:lnTo>
                <a:lnTo>
                  <a:pt x="1879414" y="425576"/>
                </a:lnTo>
                <a:lnTo>
                  <a:pt x="1779905" y="425576"/>
                </a:lnTo>
                <a:lnTo>
                  <a:pt x="1770044" y="425477"/>
                </a:lnTo>
                <a:lnTo>
                  <a:pt x="1758934" y="425164"/>
                </a:lnTo>
                <a:lnTo>
                  <a:pt x="1746561" y="424612"/>
                </a:lnTo>
                <a:lnTo>
                  <a:pt x="1732914" y="423799"/>
                </a:lnTo>
                <a:close/>
              </a:path>
              <a:path w="1914525" h="591819">
                <a:moveTo>
                  <a:pt x="1879981" y="158368"/>
                </a:moveTo>
                <a:lnTo>
                  <a:pt x="1500124" y="158368"/>
                </a:lnTo>
                <a:lnTo>
                  <a:pt x="1500124" y="479171"/>
                </a:lnTo>
                <a:lnTo>
                  <a:pt x="1575181" y="479171"/>
                </a:lnTo>
                <a:lnTo>
                  <a:pt x="1575181" y="389254"/>
                </a:lnTo>
                <a:lnTo>
                  <a:pt x="1879981" y="389254"/>
                </a:lnTo>
                <a:lnTo>
                  <a:pt x="1879981" y="336930"/>
                </a:lnTo>
                <a:lnTo>
                  <a:pt x="1575181" y="336930"/>
                </a:lnTo>
                <a:lnTo>
                  <a:pt x="1575181" y="300609"/>
                </a:lnTo>
                <a:lnTo>
                  <a:pt x="1879981" y="300609"/>
                </a:lnTo>
                <a:lnTo>
                  <a:pt x="1879981" y="248157"/>
                </a:lnTo>
                <a:lnTo>
                  <a:pt x="1575181" y="248157"/>
                </a:lnTo>
                <a:lnTo>
                  <a:pt x="1575181" y="211962"/>
                </a:lnTo>
                <a:lnTo>
                  <a:pt x="1879981" y="211962"/>
                </a:lnTo>
                <a:lnTo>
                  <a:pt x="1879981" y="158368"/>
                </a:lnTo>
                <a:close/>
              </a:path>
              <a:path w="1914525" h="591819">
                <a:moveTo>
                  <a:pt x="1724533" y="389254"/>
                </a:moveTo>
                <a:lnTo>
                  <a:pt x="1653159" y="389254"/>
                </a:lnTo>
                <a:lnTo>
                  <a:pt x="1653159" y="478663"/>
                </a:lnTo>
                <a:lnTo>
                  <a:pt x="1724533" y="478663"/>
                </a:lnTo>
                <a:lnTo>
                  <a:pt x="1724533" y="389254"/>
                </a:lnTo>
                <a:close/>
              </a:path>
              <a:path w="1914525" h="591819">
                <a:moveTo>
                  <a:pt x="1879981" y="389254"/>
                </a:moveTo>
                <a:lnTo>
                  <a:pt x="1804924" y="389254"/>
                </a:lnTo>
                <a:lnTo>
                  <a:pt x="1804924" y="399414"/>
                </a:lnTo>
                <a:lnTo>
                  <a:pt x="1803354" y="410896"/>
                </a:lnTo>
                <a:lnTo>
                  <a:pt x="1798653" y="419068"/>
                </a:lnTo>
                <a:lnTo>
                  <a:pt x="1790832" y="423953"/>
                </a:lnTo>
                <a:lnTo>
                  <a:pt x="1779905" y="425576"/>
                </a:lnTo>
                <a:lnTo>
                  <a:pt x="1879414" y="425576"/>
                </a:lnTo>
                <a:lnTo>
                  <a:pt x="1879981" y="414909"/>
                </a:lnTo>
                <a:lnTo>
                  <a:pt x="1879981" y="389254"/>
                </a:lnTo>
                <a:close/>
              </a:path>
              <a:path w="1914525" h="591819">
                <a:moveTo>
                  <a:pt x="1724533" y="300609"/>
                </a:moveTo>
                <a:lnTo>
                  <a:pt x="1653159" y="300609"/>
                </a:lnTo>
                <a:lnTo>
                  <a:pt x="1653159" y="336930"/>
                </a:lnTo>
                <a:lnTo>
                  <a:pt x="1724533" y="336930"/>
                </a:lnTo>
                <a:lnTo>
                  <a:pt x="1724533" y="300609"/>
                </a:lnTo>
                <a:close/>
              </a:path>
              <a:path w="1914525" h="591819">
                <a:moveTo>
                  <a:pt x="1879981" y="300609"/>
                </a:moveTo>
                <a:lnTo>
                  <a:pt x="1804924" y="300609"/>
                </a:lnTo>
                <a:lnTo>
                  <a:pt x="1804924" y="336930"/>
                </a:lnTo>
                <a:lnTo>
                  <a:pt x="1879981" y="336930"/>
                </a:lnTo>
                <a:lnTo>
                  <a:pt x="1879981" y="300609"/>
                </a:lnTo>
                <a:close/>
              </a:path>
              <a:path w="1914525" h="591819">
                <a:moveTo>
                  <a:pt x="1724533" y="211962"/>
                </a:moveTo>
                <a:lnTo>
                  <a:pt x="1653159" y="211962"/>
                </a:lnTo>
                <a:lnTo>
                  <a:pt x="1653159" y="248157"/>
                </a:lnTo>
                <a:lnTo>
                  <a:pt x="1724533" y="248157"/>
                </a:lnTo>
                <a:lnTo>
                  <a:pt x="1724533" y="211962"/>
                </a:lnTo>
                <a:close/>
              </a:path>
              <a:path w="1914525" h="591819">
                <a:moveTo>
                  <a:pt x="1879981" y="211962"/>
                </a:moveTo>
                <a:lnTo>
                  <a:pt x="1804924" y="211962"/>
                </a:lnTo>
                <a:lnTo>
                  <a:pt x="1804924" y="248157"/>
                </a:lnTo>
                <a:lnTo>
                  <a:pt x="1879981" y="248157"/>
                </a:lnTo>
                <a:lnTo>
                  <a:pt x="1879981" y="211962"/>
                </a:lnTo>
                <a:close/>
              </a:path>
              <a:path w="1914525" h="591819">
                <a:moveTo>
                  <a:pt x="1601342" y="83312"/>
                </a:moveTo>
                <a:lnTo>
                  <a:pt x="1579244" y="83312"/>
                </a:lnTo>
                <a:lnTo>
                  <a:pt x="1548891" y="118490"/>
                </a:lnTo>
                <a:lnTo>
                  <a:pt x="1613281" y="158368"/>
                </a:lnTo>
                <a:lnTo>
                  <a:pt x="1755520" y="158368"/>
                </a:lnTo>
                <a:lnTo>
                  <a:pt x="1802386" y="132461"/>
                </a:lnTo>
                <a:lnTo>
                  <a:pt x="1684655" y="132461"/>
                </a:lnTo>
                <a:lnTo>
                  <a:pt x="1640617" y="106171"/>
                </a:lnTo>
                <a:lnTo>
                  <a:pt x="1601342" y="83312"/>
                </a:lnTo>
                <a:close/>
              </a:path>
              <a:path w="1914525" h="591819">
                <a:moveTo>
                  <a:pt x="1879345" y="21462"/>
                </a:moveTo>
                <a:lnTo>
                  <a:pt x="1495425" y="21462"/>
                </a:lnTo>
                <a:lnTo>
                  <a:pt x="1495425" y="83312"/>
                </a:lnTo>
                <a:lnTo>
                  <a:pt x="1776349" y="83312"/>
                </a:lnTo>
                <a:lnTo>
                  <a:pt x="1684655" y="132461"/>
                </a:lnTo>
                <a:lnTo>
                  <a:pt x="1802386" y="132461"/>
                </a:lnTo>
                <a:lnTo>
                  <a:pt x="1879345" y="89915"/>
                </a:lnTo>
                <a:lnTo>
                  <a:pt x="1879345" y="21462"/>
                </a:lnTo>
                <a:close/>
              </a:path>
            </a:pathLst>
          </a:custGeom>
          <a:solidFill>
            <a:srgbClr val="427E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99807" y="2097023"/>
            <a:ext cx="167894" cy="167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2185" y="2599435"/>
            <a:ext cx="8815959" cy="599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30064" y="3333241"/>
            <a:ext cx="2651760" cy="593090"/>
          </a:xfrm>
          <a:custGeom>
            <a:avLst/>
            <a:gdLst/>
            <a:ahLst/>
            <a:cxnLst/>
            <a:rect l="l" t="t" r="r" b="b"/>
            <a:pathLst>
              <a:path w="2651759" h="593089">
                <a:moveTo>
                  <a:pt x="434594" y="264414"/>
                </a:moveTo>
                <a:lnTo>
                  <a:pt x="355981" y="264414"/>
                </a:lnTo>
                <a:lnTo>
                  <a:pt x="353385" y="314731"/>
                </a:lnTo>
                <a:lnTo>
                  <a:pt x="345598" y="358822"/>
                </a:lnTo>
                <a:lnTo>
                  <a:pt x="332620" y="396698"/>
                </a:lnTo>
                <a:lnTo>
                  <a:pt x="289377" y="455039"/>
                </a:lnTo>
                <a:lnTo>
                  <a:pt x="255682" y="477885"/>
                </a:lnTo>
                <a:lnTo>
                  <a:pt x="213367" y="496897"/>
                </a:lnTo>
                <a:lnTo>
                  <a:pt x="162433" y="512064"/>
                </a:lnTo>
                <a:lnTo>
                  <a:pt x="173982" y="530276"/>
                </a:lnTo>
                <a:lnTo>
                  <a:pt x="185388" y="549846"/>
                </a:lnTo>
                <a:lnTo>
                  <a:pt x="196651" y="570749"/>
                </a:lnTo>
                <a:lnTo>
                  <a:pt x="207772" y="592963"/>
                </a:lnTo>
                <a:lnTo>
                  <a:pt x="263493" y="568626"/>
                </a:lnTo>
                <a:lnTo>
                  <a:pt x="311022" y="539623"/>
                </a:lnTo>
                <a:lnTo>
                  <a:pt x="350361" y="505952"/>
                </a:lnTo>
                <a:lnTo>
                  <a:pt x="381508" y="467614"/>
                </a:lnTo>
                <a:lnTo>
                  <a:pt x="511237" y="467614"/>
                </a:lnTo>
                <a:lnTo>
                  <a:pt x="503380" y="462200"/>
                </a:lnTo>
                <a:lnTo>
                  <a:pt x="458027" y="432115"/>
                </a:lnTo>
                <a:lnTo>
                  <a:pt x="412876" y="403352"/>
                </a:lnTo>
                <a:lnTo>
                  <a:pt x="422163" y="372016"/>
                </a:lnTo>
                <a:lnTo>
                  <a:pt x="428878" y="338407"/>
                </a:lnTo>
                <a:lnTo>
                  <a:pt x="433022" y="302535"/>
                </a:lnTo>
                <a:lnTo>
                  <a:pt x="434594" y="264414"/>
                </a:lnTo>
                <a:close/>
              </a:path>
              <a:path w="2651759" h="593089">
                <a:moveTo>
                  <a:pt x="511237" y="467614"/>
                </a:moveTo>
                <a:lnTo>
                  <a:pt x="381508" y="467614"/>
                </a:lnTo>
                <a:lnTo>
                  <a:pt x="428750" y="501663"/>
                </a:lnTo>
                <a:lnTo>
                  <a:pt x="471598" y="533511"/>
                </a:lnTo>
                <a:lnTo>
                  <a:pt x="510041" y="563143"/>
                </a:lnTo>
                <a:lnTo>
                  <a:pt x="544068" y="590550"/>
                </a:lnTo>
                <a:lnTo>
                  <a:pt x="594740" y="526288"/>
                </a:lnTo>
                <a:lnTo>
                  <a:pt x="548947" y="493595"/>
                </a:lnTo>
                <a:lnTo>
                  <a:pt x="511237" y="467614"/>
                </a:lnTo>
                <a:close/>
              </a:path>
              <a:path w="2651759" h="593089">
                <a:moveTo>
                  <a:pt x="141097" y="122682"/>
                </a:moveTo>
                <a:lnTo>
                  <a:pt x="59562" y="122682"/>
                </a:lnTo>
                <a:lnTo>
                  <a:pt x="59562" y="416814"/>
                </a:lnTo>
                <a:lnTo>
                  <a:pt x="0" y="429895"/>
                </a:lnTo>
                <a:lnTo>
                  <a:pt x="16637" y="519176"/>
                </a:lnTo>
                <a:lnTo>
                  <a:pt x="59382" y="506769"/>
                </a:lnTo>
                <a:lnTo>
                  <a:pt x="104187" y="494506"/>
                </a:lnTo>
                <a:lnTo>
                  <a:pt x="151064" y="482385"/>
                </a:lnTo>
                <a:lnTo>
                  <a:pt x="200025" y="470408"/>
                </a:lnTo>
                <a:lnTo>
                  <a:pt x="200124" y="446928"/>
                </a:lnTo>
                <a:lnTo>
                  <a:pt x="200437" y="424116"/>
                </a:lnTo>
                <a:lnTo>
                  <a:pt x="200989" y="401970"/>
                </a:lnTo>
                <a:lnTo>
                  <a:pt x="201182" y="396875"/>
                </a:lnTo>
                <a:lnTo>
                  <a:pt x="141097" y="396875"/>
                </a:lnTo>
                <a:lnTo>
                  <a:pt x="141097" y="122682"/>
                </a:lnTo>
                <a:close/>
              </a:path>
              <a:path w="2651759" h="593089">
                <a:moveTo>
                  <a:pt x="561339" y="156083"/>
                </a:moveTo>
                <a:lnTo>
                  <a:pt x="219075" y="156083"/>
                </a:lnTo>
                <a:lnTo>
                  <a:pt x="219075" y="432308"/>
                </a:lnTo>
                <a:lnTo>
                  <a:pt x="299974" y="432308"/>
                </a:lnTo>
                <a:lnTo>
                  <a:pt x="299974" y="227457"/>
                </a:lnTo>
                <a:lnTo>
                  <a:pt x="561339" y="227457"/>
                </a:lnTo>
                <a:lnTo>
                  <a:pt x="561339" y="156083"/>
                </a:lnTo>
                <a:close/>
              </a:path>
              <a:path w="2651759" h="593089">
                <a:moveTo>
                  <a:pt x="561339" y="227457"/>
                </a:moveTo>
                <a:lnTo>
                  <a:pt x="480440" y="227457"/>
                </a:lnTo>
                <a:lnTo>
                  <a:pt x="480440" y="428117"/>
                </a:lnTo>
                <a:lnTo>
                  <a:pt x="561339" y="428117"/>
                </a:lnTo>
                <a:lnTo>
                  <a:pt x="561339" y="227457"/>
                </a:lnTo>
                <a:close/>
              </a:path>
              <a:path w="2651759" h="593089">
                <a:moveTo>
                  <a:pt x="201802" y="380492"/>
                </a:moveTo>
                <a:lnTo>
                  <a:pt x="141097" y="396875"/>
                </a:lnTo>
                <a:lnTo>
                  <a:pt x="201182" y="396875"/>
                </a:lnTo>
                <a:lnTo>
                  <a:pt x="201802" y="380492"/>
                </a:lnTo>
                <a:close/>
              </a:path>
              <a:path w="2651759" h="593089">
                <a:moveTo>
                  <a:pt x="427100" y="98933"/>
                </a:moveTo>
                <a:lnTo>
                  <a:pt x="337565" y="98933"/>
                </a:lnTo>
                <a:lnTo>
                  <a:pt x="326771" y="156083"/>
                </a:lnTo>
                <a:lnTo>
                  <a:pt x="416433" y="156083"/>
                </a:lnTo>
                <a:lnTo>
                  <a:pt x="427100" y="98933"/>
                </a:lnTo>
                <a:close/>
              </a:path>
              <a:path w="2651759" h="593089">
                <a:moveTo>
                  <a:pt x="198755" y="41148"/>
                </a:moveTo>
                <a:lnTo>
                  <a:pt x="5969" y="41148"/>
                </a:lnTo>
                <a:lnTo>
                  <a:pt x="5969" y="122682"/>
                </a:lnTo>
                <a:lnTo>
                  <a:pt x="198755" y="122682"/>
                </a:lnTo>
                <a:lnTo>
                  <a:pt x="198755" y="41148"/>
                </a:lnTo>
                <a:close/>
              </a:path>
              <a:path w="2651759" h="593089">
                <a:moveTo>
                  <a:pt x="584581" y="25654"/>
                </a:moveTo>
                <a:lnTo>
                  <a:pt x="225044" y="25654"/>
                </a:lnTo>
                <a:lnTo>
                  <a:pt x="225044" y="98933"/>
                </a:lnTo>
                <a:lnTo>
                  <a:pt x="584581" y="98933"/>
                </a:lnTo>
                <a:lnTo>
                  <a:pt x="584581" y="25654"/>
                </a:lnTo>
                <a:close/>
              </a:path>
              <a:path w="2651759" h="593089">
                <a:moveTo>
                  <a:pt x="1216787" y="38100"/>
                </a:moveTo>
                <a:lnTo>
                  <a:pt x="747649" y="38100"/>
                </a:lnTo>
                <a:lnTo>
                  <a:pt x="747649" y="588264"/>
                </a:lnTo>
                <a:lnTo>
                  <a:pt x="832231" y="588264"/>
                </a:lnTo>
                <a:lnTo>
                  <a:pt x="832231" y="547751"/>
                </a:lnTo>
                <a:lnTo>
                  <a:pt x="1216787" y="547751"/>
                </a:lnTo>
                <a:lnTo>
                  <a:pt x="1216787" y="469138"/>
                </a:lnTo>
                <a:lnTo>
                  <a:pt x="832231" y="469138"/>
                </a:lnTo>
                <a:lnTo>
                  <a:pt x="832231" y="400050"/>
                </a:lnTo>
                <a:lnTo>
                  <a:pt x="1216787" y="400050"/>
                </a:lnTo>
                <a:lnTo>
                  <a:pt x="1216787" y="323850"/>
                </a:lnTo>
                <a:lnTo>
                  <a:pt x="832231" y="323850"/>
                </a:lnTo>
                <a:lnTo>
                  <a:pt x="832231" y="258445"/>
                </a:lnTo>
                <a:lnTo>
                  <a:pt x="1216787" y="258445"/>
                </a:lnTo>
                <a:lnTo>
                  <a:pt x="1216787" y="182245"/>
                </a:lnTo>
                <a:lnTo>
                  <a:pt x="832231" y="182245"/>
                </a:lnTo>
                <a:lnTo>
                  <a:pt x="832231" y="116712"/>
                </a:lnTo>
                <a:lnTo>
                  <a:pt x="1216787" y="116712"/>
                </a:lnTo>
                <a:lnTo>
                  <a:pt x="1216787" y="38100"/>
                </a:lnTo>
                <a:close/>
              </a:path>
              <a:path w="2651759" h="593089">
                <a:moveTo>
                  <a:pt x="1216787" y="547751"/>
                </a:moveTo>
                <a:lnTo>
                  <a:pt x="1132205" y="547751"/>
                </a:lnTo>
                <a:lnTo>
                  <a:pt x="1132205" y="588264"/>
                </a:lnTo>
                <a:lnTo>
                  <a:pt x="1216787" y="588264"/>
                </a:lnTo>
                <a:lnTo>
                  <a:pt x="1216787" y="547751"/>
                </a:lnTo>
                <a:close/>
              </a:path>
              <a:path w="2651759" h="593089">
                <a:moveTo>
                  <a:pt x="1216787" y="400050"/>
                </a:moveTo>
                <a:lnTo>
                  <a:pt x="1132205" y="400050"/>
                </a:lnTo>
                <a:lnTo>
                  <a:pt x="1132205" y="469138"/>
                </a:lnTo>
                <a:lnTo>
                  <a:pt x="1216787" y="469138"/>
                </a:lnTo>
                <a:lnTo>
                  <a:pt x="1216787" y="400050"/>
                </a:lnTo>
                <a:close/>
              </a:path>
              <a:path w="2651759" h="593089">
                <a:moveTo>
                  <a:pt x="1216787" y="258445"/>
                </a:moveTo>
                <a:lnTo>
                  <a:pt x="1132205" y="258445"/>
                </a:lnTo>
                <a:lnTo>
                  <a:pt x="1132205" y="323850"/>
                </a:lnTo>
                <a:lnTo>
                  <a:pt x="1216787" y="323850"/>
                </a:lnTo>
                <a:lnTo>
                  <a:pt x="1216787" y="258445"/>
                </a:lnTo>
                <a:close/>
              </a:path>
              <a:path w="2651759" h="593089">
                <a:moveTo>
                  <a:pt x="1216787" y="116712"/>
                </a:moveTo>
                <a:lnTo>
                  <a:pt x="1132205" y="116712"/>
                </a:lnTo>
                <a:lnTo>
                  <a:pt x="1132205" y="182245"/>
                </a:lnTo>
                <a:lnTo>
                  <a:pt x="1216787" y="182245"/>
                </a:lnTo>
                <a:lnTo>
                  <a:pt x="1216787" y="116712"/>
                </a:lnTo>
                <a:close/>
              </a:path>
              <a:path w="2651759" h="593089">
                <a:moveTo>
                  <a:pt x="1712721" y="445389"/>
                </a:moveTo>
                <a:lnTo>
                  <a:pt x="1622171" y="445389"/>
                </a:lnTo>
                <a:lnTo>
                  <a:pt x="1622171" y="590042"/>
                </a:lnTo>
                <a:lnTo>
                  <a:pt x="1712721" y="590042"/>
                </a:lnTo>
                <a:lnTo>
                  <a:pt x="1712721" y="445389"/>
                </a:lnTo>
                <a:close/>
              </a:path>
              <a:path w="2651759" h="593089">
                <a:moveTo>
                  <a:pt x="1926463" y="77470"/>
                </a:moveTo>
                <a:lnTo>
                  <a:pt x="1408430" y="77470"/>
                </a:lnTo>
                <a:lnTo>
                  <a:pt x="1408430" y="472694"/>
                </a:lnTo>
                <a:lnTo>
                  <a:pt x="1491869" y="472694"/>
                </a:lnTo>
                <a:lnTo>
                  <a:pt x="1491869" y="445389"/>
                </a:lnTo>
                <a:lnTo>
                  <a:pt x="1926463" y="445389"/>
                </a:lnTo>
                <a:lnTo>
                  <a:pt x="1926463" y="367919"/>
                </a:lnTo>
                <a:lnTo>
                  <a:pt x="1491869" y="367919"/>
                </a:lnTo>
                <a:lnTo>
                  <a:pt x="1491869" y="300101"/>
                </a:lnTo>
                <a:lnTo>
                  <a:pt x="1926463" y="300101"/>
                </a:lnTo>
                <a:lnTo>
                  <a:pt x="1926463" y="222758"/>
                </a:lnTo>
                <a:lnTo>
                  <a:pt x="1491869" y="222758"/>
                </a:lnTo>
                <a:lnTo>
                  <a:pt x="1491869" y="154812"/>
                </a:lnTo>
                <a:lnTo>
                  <a:pt x="1926463" y="154812"/>
                </a:lnTo>
                <a:lnTo>
                  <a:pt x="1926463" y="77470"/>
                </a:lnTo>
                <a:close/>
              </a:path>
              <a:path w="2651759" h="593089">
                <a:moveTo>
                  <a:pt x="1926463" y="445389"/>
                </a:moveTo>
                <a:lnTo>
                  <a:pt x="1843024" y="445389"/>
                </a:lnTo>
                <a:lnTo>
                  <a:pt x="1843024" y="472694"/>
                </a:lnTo>
                <a:lnTo>
                  <a:pt x="1926463" y="472694"/>
                </a:lnTo>
                <a:lnTo>
                  <a:pt x="1926463" y="445389"/>
                </a:lnTo>
                <a:close/>
              </a:path>
              <a:path w="2651759" h="593089">
                <a:moveTo>
                  <a:pt x="1712721" y="300101"/>
                </a:moveTo>
                <a:lnTo>
                  <a:pt x="1622171" y="300101"/>
                </a:lnTo>
                <a:lnTo>
                  <a:pt x="1622171" y="367919"/>
                </a:lnTo>
                <a:lnTo>
                  <a:pt x="1712721" y="367919"/>
                </a:lnTo>
                <a:lnTo>
                  <a:pt x="1712721" y="300101"/>
                </a:lnTo>
                <a:close/>
              </a:path>
              <a:path w="2651759" h="593089">
                <a:moveTo>
                  <a:pt x="1926463" y="300101"/>
                </a:moveTo>
                <a:lnTo>
                  <a:pt x="1843024" y="300101"/>
                </a:lnTo>
                <a:lnTo>
                  <a:pt x="1843024" y="367919"/>
                </a:lnTo>
                <a:lnTo>
                  <a:pt x="1926463" y="367919"/>
                </a:lnTo>
                <a:lnTo>
                  <a:pt x="1926463" y="300101"/>
                </a:lnTo>
                <a:close/>
              </a:path>
              <a:path w="2651759" h="593089">
                <a:moveTo>
                  <a:pt x="1712721" y="154812"/>
                </a:moveTo>
                <a:lnTo>
                  <a:pt x="1622171" y="154812"/>
                </a:lnTo>
                <a:lnTo>
                  <a:pt x="1622171" y="222758"/>
                </a:lnTo>
                <a:lnTo>
                  <a:pt x="1712721" y="222758"/>
                </a:lnTo>
                <a:lnTo>
                  <a:pt x="1712721" y="154812"/>
                </a:lnTo>
                <a:close/>
              </a:path>
              <a:path w="2651759" h="593089">
                <a:moveTo>
                  <a:pt x="1926463" y="154812"/>
                </a:moveTo>
                <a:lnTo>
                  <a:pt x="1843024" y="154812"/>
                </a:lnTo>
                <a:lnTo>
                  <a:pt x="1843024" y="222758"/>
                </a:lnTo>
                <a:lnTo>
                  <a:pt x="1926463" y="222758"/>
                </a:lnTo>
                <a:lnTo>
                  <a:pt x="1926463" y="154812"/>
                </a:lnTo>
                <a:close/>
              </a:path>
              <a:path w="2651759" h="593089">
                <a:moveTo>
                  <a:pt x="1712721" y="0"/>
                </a:moveTo>
                <a:lnTo>
                  <a:pt x="1622171" y="0"/>
                </a:lnTo>
                <a:lnTo>
                  <a:pt x="1622171" y="77470"/>
                </a:lnTo>
                <a:lnTo>
                  <a:pt x="1712721" y="77470"/>
                </a:lnTo>
                <a:lnTo>
                  <a:pt x="1712721" y="0"/>
                </a:lnTo>
                <a:close/>
              </a:path>
              <a:path w="2651759" h="593089">
                <a:moveTo>
                  <a:pt x="2063877" y="505460"/>
                </a:moveTo>
                <a:lnTo>
                  <a:pt x="2070498" y="529943"/>
                </a:lnTo>
                <a:lnTo>
                  <a:pt x="2076084" y="551592"/>
                </a:lnTo>
                <a:lnTo>
                  <a:pt x="2080646" y="570432"/>
                </a:lnTo>
                <a:lnTo>
                  <a:pt x="2084196" y="586486"/>
                </a:lnTo>
                <a:lnTo>
                  <a:pt x="2121179" y="585321"/>
                </a:lnTo>
                <a:lnTo>
                  <a:pt x="2172475" y="576038"/>
                </a:lnTo>
                <a:lnTo>
                  <a:pt x="2202703" y="544131"/>
                </a:lnTo>
                <a:lnTo>
                  <a:pt x="2208021" y="509651"/>
                </a:lnTo>
                <a:lnTo>
                  <a:pt x="2208021" y="507238"/>
                </a:lnTo>
                <a:lnTo>
                  <a:pt x="2103755" y="507238"/>
                </a:lnTo>
                <a:lnTo>
                  <a:pt x="2095041" y="507120"/>
                </a:lnTo>
                <a:lnTo>
                  <a:pt x="2085482" y="506777"/>
                </a:lnTo>
                <a:lnTo>
                  <a:pt x="2075090" y="506220"/>
                </a:lnTo>
                <a:lnTo>
                  <a:pt x="2063877" y="505460"/>
                </a:lnTo>
                <a:close/>
              </a:path>
              <a:path w="2651759" h="593089">
                <a:moveTo>
                  <a:pt x="2208021" y="373253"/>
                </a:moveTo>
                <a:lnTo>
                  <a:pt x="2131187" y="373253"/>
                </a:lnTo>
                <a:lnTo>
                  <a:pt x="2131187" y="478663"/>
                </a:lnTo>
                <a:lnTo>
                  <a:pt x="2130933" y="489204"/>
                </a:lnTo>
                <a:lnTo>
                  <a:pt x="2129028" y="496570"/>
                </a:lnTo>
                <a:lnTo>
                  <a:pt x="2125217" y="500888"/>
                </a:lnTo>
                <a:lnTo>
                  <a:pt x="2121408" y="505079"/>
                </a:lnTo>
                <a:lnTo>
                  <a:pt x="2114295" y="507238"/>
                </a:lnTo>
                <a:lnTo>
                  <a:pt x="2208021" y="507238"/>
                </a:lnTo>
                <a:lnTo>
                  <a:pt x="2208021" y="373253"/>
                </a:lnTo>
                <a:close/>
              </a:path>
              <a:path w="2651759" h="593089">
                <a:moveTo>
                  <a:pt x="2208021" y="184023"/>
                </a:moveTo>
                <a:lnTo>
                  <a:pt x="2131187" y="184023"/>
                </a:lnTo>
                <a:lnTo>
                  <a:pt x="2131187" y="290576"/>
                </a:lnTo>
                <a:lnTo>
                  <a:pt x="2058542" y="303022"/>
                </a:lnTo>
                <a:lnTo>
                  <a:pt x="2066925" y="389382"/>
                </a:lnTo>
                <a:lnTo>
                  <a:pt x="2131187" y="373253"/>
                </a:lnTo>
                <a:lnTo>
                  <a:pt x="2208021" y="373253"/>
                </a:lnTo>
                <a:lnTo>
                  <a:pt x="2208021" y="354838"/>
                </a:lnTo>
                <a:lnTo>
                  <a:pt x="2267458" y="341122"/>
                </a:lnTo>
                <a:lnTo>
                  <a:pt x="2267406" y="326169"/>
                </a:lnTo>
                <a:lnTo>
                  <a:pt x="2267807" y="307990"/>
                </a:lnTo>
                <a:lnTo>
                  <a:pt x="2268636" y="286597"/>
                </a:lnTo>
                <a:lnTo>
                  <a:pt x="2269201" y="275336"/>
                </a:lnTo>
                <a:lnTo>
                  <a:pt x="2208021" y="275336"/>
                </a:lnTo>
                <a:lnTo>
                  <a:pt x="2208021" y="184023"/>
                </a:lnTo>
                <a:close/>
              </a:path>
              <a:path w="2651759" h="593089">
                <a:moveTo>
                  <a:pt x="2269870" y="262001"/>
                </a:moveTo>
                <a:lnTo>
                  <a:pt x="2239708" y="268763"/>
                </a:lnTo>
                <a:lnTo>
                  <a:pt x="2208021" y="275336"/>
                </a:lnTo>
                <a:lnTo>
                  <a:pt x="2269201" y="275336"/>
                </a:lnTo>
                <a:lnTo>
                  <a:pt x="2269870" y="262001"/>
                </a:lnTo>
                <a:close/>
              </a:path>
              <a:path w="2651759" h="593089">
                <a:moveTo>
                  <a:pt x="2266950" y="106553"/>
                </a:moveTo>
                <a:lnTo>
                  <a:pt x="2066925" y="106553"/>
                </a:lnTo>
                <a:lnTo>
                  <a:pt x="2066925" y="184023"/>
                </a:lnTo>
                <a:lnTo>
                  <a:pt x="2266950" y="184023"/>
                </a:lnTo>
                <a:lnTo>
                  <a:pt x="2266950" y="106553"/>
                </a:lnTo>
                <a:close/>
              </a:path>
              <a:path w="2651759" h="593089">
                <a:moveTo>
                  <a:pt x="2208021" y="1778"/>
                </a:moveTo>
                <a:lnTo>
                  <a:pt x="2131187" y="1778"/>
                </a:lnTo>
                <a:lnTo>
                  <a:pt x="2131187" y="106553"/>
                </a:lnTo>
                <a:lnTo>
                  <a:pt x="2208021" y="106553"/>
                </a:lnTo>
                <a:lnTo>
                  <a:pt x="2208021" y="1778"/>
                </a:lnTo>
                <a:close/>
              </a:path>
              <a:path w="2651759" h="593089">
                <a:moveTo>
                  <a:pt x="2462177" y="540004"/>
                </a:moveTo>
                <a:lnTo>
                  <a:pt x="2360930" y="540004"/>
                </a:lnTo>
                <a:lnTo>
                  <a:pt x="2370286" y="553878"/>
                </a:lnTo>
                <a:lnTo>
                  <a:pt x="2378439" y="566737"/>
                </a:lnTo>
                <a:lnTo>
                  <a:pt x="2385397" y="578526"/>
                </a:lnTo>
                <a:lnTo>
                  <a:pt x="2391283" y="589407"/>
                </a:lnTo>
                <a:lnTo>
                  <a:pt x="2418693" y="572095"/>
                </a:lnTo>
                <a:lnTo>
                  <a:pt x="2444626" y="553813"/>
                </a:lnTo>
                <a:lnTo>
                  <a:pt x="2462177" y="540004"/>
                </a:lnTo>
                <a:close/>
              </a:path>
              <a:path w="2651759" h="593089">
                <a:moveTo>
                  <a:pt x="2647785" y="514731"/>
                </a:moveTo>
                <a:lnTo>
                  <a:pt x="2491613" y="514731"/>
                </a:lnTo>
                <a:lnTo>
                  <a:pt x="2517261" y="536257"/>
                </a:lnTo>
                <a:lnTo>
                  <a:pt x="2544111" y="555879"/>
                </a:lnTo>
                <a:lnTo>
                  <a:pt x="2572176" y="573595"/>
                </a:lnTo>
                <a:lnTo>
                  <a:pt x="2601467" y="589407"/>
                </a:lnTo>
                <a:lnTo>
                  <a:pt x="2615139" y="566658"/>
                </a:lnTo>
                <a:lnTo>
                  <a:pt x="2627963" y="545782"/>
                </a:lnTo>
                <a:lnTo>
                  <a:pt x="2640097" y="526542"/>
                </a:lnTo>
                <a:lnTo>
                  <a:pt x="2647785" y="514731"/>
                </a:lnTo>
                <a:close/>
              </a:path>
              <a:path w="2651759" h="593089">
                <a:moveTo>
                  <a:pt x="2615184" y="24511"/>
                </a:moveTo>
                <a:lnTo>
                  <a:pt x="2282443" y="24511"/>
                </a:lnTo>
                <a:lnTo>
                  <a:pt x="2282443" y="588264"/>
                </a:lnTo>
                <a:lnTo>
                  <a:pt x="2360930" y="588264"/>
                </a:lnTo>
                <a:lnTo>
                  <a:pt x="2360930" y="540004"/>
                </a:lnTo>
                <a:lnTo>
                  <a:pt x="2462177" y="540004"/>
                </a:lnTo>
                <a:lnTo>
                  <a:pt x="2468846" y="534757"/>
                </a:lnTo>
                <a:lnTo>
                  <a:pt x="2491613" y="514731"/>
                </a:lnTo>
                <a:lnTo>
                  <a:pt x="2647785" y="514731"/>
                </a:lnTo>
                <a:lnTo>
                  <a:pt x="2651506" y="509016"/>
                </a:lnTo>
                <a:lnTo>
                  <a:pt x="2636088" y="503428"/>
                </a:lnTo>
                <a:lnTo>
                  <a:pt x="2360930" y="503428"/>
                </a:lnTo>
                <a:lnTo>
                  <a:pt x="2360930" y="308483"/>
                </a:lnTo>
                <a:lnTo>
                  <a:pt x="2621606" y="308483"/>
                </a:lnTo>
                <a:lnTo>
                  <a:pt x="2622931" y="304800"/>
                </a:lnTo>
                <a:lnTo>
                  <a:pt x="2622931" y="238125"/>
                </a:lnTo>
                <a:lnTo>
                  <a:pt x="2360930" y="238125"/>
                </a:lnTo>
                <a:lnTo>
                  <a:pt x="2360930" y="94742"/>
                </a:lnTo>
                <a:lnTo>
                  <a:pt x="2612948" y="94742"/>
                </a:lnTo>
                <a:lnTo>
                  <a:pt x="2613660" y="80216"/>
                </a:lnTo>
                <a:lnTo>
                  <a:pt x="2614564" y="53536"/>
                </a:lnTo>
                <a:lnTo>
                  <a:pt x="2615184" y="24511"/>
                </a:lnTo>
                <a:close/>
              </a:path>
              <a:path w="2651759" h="593089">
                <a:moveTo>
                  <a:pt x="2417571" y="312547"/>
                </a:moveTo>
                <a:lnTo>
                  <a:pt x="2365756" y="350139"/>
                </a:lnTo>
                <a:lnTo>
                  <a:pt x="2382158" y="379307"/>
                </a:lnTo>
                <a:lnTo>
                  <a:pt x="2399538" y="406987"/>
                </a:lnTo>
                <a:lnTo>
                  <a:pt x="2417869" y="433167"/>
                </a:lnTo>
                <a:lnTo>
                  <a:pt x="2437130" y="457835"/>
                </a:lnTo>
                <a:lnTo>
                  <a:pt x="2419794" y="470263"/>
                </a:lnTo>
                <a:lnTo>
                  <a:pt x="2401316" y="482012"/>
                </a:lnTo>
                <a:lnTo>
                  <a:pt x="2381694" y="493071"/>
                </a:lnTo>
                <a:lnTo>
                  <a:pt x="2360930" y="503428"/>
                </a:lnTo>
                <a:lnTo>
                  <a:pt x="2636088" y="503428"/>
                </a:lnTo>
                <a:lnTo>
                  <a:pt x="2622335" y="498443"/>
                </a:lnTo>
                <a:lnTo>
                  <a:pt x="2594641" y="486346"/>
                </a:lnTo>
                <a:lnTo>
                  <a:pt x="2568424" y="472725"/>
                </a:lnTo>
                <a:lnTo>
                  <a:pt x="2543683" y="457581"/>
                </a:lnTo>
                <a:lnTo>
                  <a:pt x="2568424" y="422546"/>
                </a:lnTo>
                <a:lnTo>
                  <a:pt x="2575555" y="410210"/>
                </a:lnTo>
                <a:lnTo>
                  <a:pt x="2486533" y="410210"/>
                </a:lnTo>
                <a:lnTo>
                  <a:pt x="2466721" y="388395"/>
                </a:lnTo>
                <a:lnTo>
                  <a:pt x="2448623" y="364855"/>
                </a:lnTo>
                <a:lnTo>
                  <a:pt x="2432240" y="339576"/>
                </a:lnTo>
                <a:lnTo>
                  <a:pt x="2417571" y="312547"/>
                </a:lnTo>
                <a:close/>
              </a:path>
              <a:path w="2651759" h="593089">
                <a:moveTo>
                  <a:pt x="2621606" y="308483"/>
                </a:moveTo>
                <a:lnTo>
                  <a:pt x="2541396" y="308483"/>
                </a:lnTo>
                <a:lnTo>
                  <a:pt x="2531252" y="336272"/>
                </a:lnTo>
                <a:lnTo>
                  <a:pt x="2518727" y="362489"/>
                </a:lnTo>
                <a:lnTo>
                  <a:pt x="2503820" y="387135"/>
                </a:lnTo>
                <a:lnTo>
                  <a:pt x="2486533" y="410210"/>
                </a:lnTo>
                <a:lnTo>
                  <a:pt x="2575555" y="410210"/>
                </a:lnTo>
                <a:lnTo>
                  <a:pt x="2589879" y="385429"/>
                </a:lnTo>
                <a:lnTo>
                  <a:pt x="2608048" y="346192"/>
                </a:lnTo>
                <a:lnTo>
                  <a:pt x="2621606" y="308483"/>
                </a:lnTo>
                <a:close/>
              </a:path>
              <a:path w="2651759" h="593089">
                <a:moveTo>
                  <a:pt x="2405634" y="138176"/>
                </a:moveTo>
                <a:lnTo>
                  <a:pt x="2410868" y="158607"/>
                </a:lnTo>
                <a:lnTo>
                  <a:pt x="2415328" y="177659"/>
                </a:lnTo>
                <a:lnTo>
                  <a:pt x="2418957" y="195183"/>
                </a:lnTo>
                <a:lnTo>
                  <a:pt x="2421763" y="211328"/>
                </a:lnTo>
                <a:lnTo>
                  <a:pt x="2476103" y="211740"/>
                </a:lnTo>
                <a:lnTo>
                  <a:pt x="2520822" y="211582"/>
                </a:lnTo>
                <a:lnTo>
                  <a:pt x="2571436" y="199044"/>
                </a:lnTo>
                <a:lnTo>
                  <a:pt x="2602690" y="163147"/>
                </a:lnTo>
                <a:lnTo>
                  <a:pt x="2608750" y="141732"/>
                </a:lnTo>
                <a:lnTo>
                  <a:pt x="2490216" y="141732"/>
                </a:lnTo>
                <a:lnTo>
                  <a:pt x="2472499" y="141515"/>
                </a:lnTo>
                <a:lnTo>
                  <a:pt x="2452497" y="140858"/>
                </a:lnTo>
                <a:lnTo>
                  <a:pt x="2430208" y="139749"/>
                </a:lnTo>
                <a:lnTo>
                  <a:pt x="2405634" y="138176"/>
                </a:lnTo>
                <a:close/>
              </a:path>
              <a:path w="2651759" h="593089">
                <a:moveTo>
                  <a:pt x="2612948" y="94742"/>
                </a:moveTo>
                <a:lnTo>
                  <a:pt x="2531871" y="94742"/>
                </a:lnTo>
                <a:lnTo>
                  <a:pt x="2531276" y="108053"/>
                </a:lnTo>
                <a:lnTo>
                  <a:pt x="2529490" y="118840"/>
                </a:lnTo>
                <a:lnTo>
                  <a:pt x="2490216" y="141732"/>
                </a:lnTo>
                <a:lnTo>
                  <a:pt x="2608750" y="141732"/>
                </a:lnTo>
                <a:lnTo>
                  <a:pt x="2610992" y="126492"/>
                </a:lnTo>
                <a:lnTo>
                  <a:pt x="2612469" y="104538"/>
                </a:lnTo>
                <a:lnTo>
                  <a:pt x="2612948" y="94742"/>
                </a:lnTo>
                <a:close/>
              </a:path>
            </a:pathLst>
          </a:custGeom>
          <a:solidFill>
            <a:srgbClr val="427E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23135" y="1719833"/>
            <a:ext cx="88658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spc="600" dirty="0">
                <a:solidFill>
                  <a:srgbClr val="FFFFFF"/>
                </a:solidFill>
              </a:rPr>
              <a:t>甬金</a:t>
            </a:r>
            <a:r>
              <a:rPr sz="4800" spc="595" dirty="0">
                <a:solidFill>
                  <a:srgbClr val="FFFFFF"/>
                </a:solidFill>
              </a:rPr>
              <a:t>通</a:t>
            </a:r>
            <a:r>
              <a:rPr sz="4800" dirty="0">
                <a:solidFill>
                  <a:srgbClr val="FFFFFF"/>
                </a:solidFill>
              </a:rPr>
              <a:t>·</a:t>
            </a:r>
            <a:endParaRPr sz="4800"/>
          </a:p>
          <a:p>
            <a:pPr marL="12065" marR="5080" algn="ctr">
              <a:lnSpc>
                <a:spcPct val="100000"/>
              </a:lnSpc>
            </a:pPr>
            <a:r>
              <a:rPr sz="4800" spc="595" dirty="0">
                <a:solidFill>
                  <a:srgbClr val="FFFFFF"/>
                </a:solidFill>
              </a:rPr>
              <a:t>产业互联网供应链金融风控</a:t>
            </a:r>
            <a:r>
              <a:rPr sz="4800" dirty="0">
                <a:solidFill>
                  <a:srgbClr val="FFFFFF"/>
                </a:solidFill>
              </a:rPr>
              <a:t>云 </a:t>
            </a:r>
            <a:r>
              <a:rPr sz="4800" spc="600" dirty="0">
                <a:solidFill>
                  <a:srgbClr val="FFFFFF"/>
                </a:solidFill>
              </a:rPr>
              <a:t>项目申</a:t>
            </a:r>
            <a:r>
              <a:rPr sz="4800" dirty="0">
                <a:solidFill>
                  <a:srgbClr val="FFFFFF"/>
                </a:solidFill>
              </a:rPr>
              <a:t>报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56582" y="725804"/>
            <a:ext cx="2878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百望云融资服务平台</a:t>
            </a:r>
            <a:endParaRPr spc="95" dirty="0"/>
          </a:p>
        </p:txBody>
      </p:sp>
      <p:sp>
        <p:nvSpPr>
          <p:cNvPr id="5" name="object 5"/>
          <p:cNvSpPr txBox="1"/>
          <p:nvPr/>
        </p:nvSpPr>
        <p:spPr>
          <a:xfrm>
            <a:off x="512470" y="1206753"/>
            <a:ext cx="6146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平台定位——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百望数科构建对接全国百家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商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业银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普惠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金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融服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1533143"/>
            <a:ext cx="12188952" cy="5106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6000" y="1923288"/>
            <a:ext cx="2351531" cy="392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94660" y="3864864"/>
            <a:ext cx="320039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79191" y="1629867"/>
            <a:ext cx="7391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智能推荐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63631" y="1604518"/>
            <a:ext cx="1452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自动化预授信审批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74820" y="1923288"/>
            <a:ext cx="2350007" cy="3925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37176" y="5571744"/>
            <a:ext cx="320039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44411" y="1923288"/>
            <a:ext cx="2351532" cy="3925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70192" y="5486400"/>
            <a:ext cx="321564" cy="58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50935" y="1923288"/>
            <a:ext cx="2351531" cy="3925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38843" y="5266944"/>
            <a:ext cx="321564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785604" y="1930907"/>
            <a:ext cx="2208276" cy="3925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535411" y="4700015"/>
            <a:ext cx="321564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041383" y="1617980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活体识别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6161" y="1603375"/>
            <a:ext cx="2821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9423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企业信息认证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自助认证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1721" y="1930907"/>
            <a:ext cx="2027427" cy="3916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87523" y="1924811"/>
            <a:ext cx="1988820" cy="392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658856" y="2510027"/>
            <a:ext cx="344805" cy="140335"/>
          </a:xfrm>
          <a:custGeom>
            <a:avLst/>
            <a:gdLst/>
            <a:ahLst/>
            <a:cxnLst/>
            <a:rect l="l" t="t" r="r" b="b"/>
            <a:pathLst>
              <a:path w="344804" h="140335">
                <a:moveTo>
                  <a:pt x="172212" y="0"/>
                </a:moveTo>
                <a:lnTo>
                  <a:pt x="105173" y="5506"/>
                </a:lnTo>
                <a:lnTo>
                  <a:pt x="50434" y="20526"/>
                </a:lnTo>
                <a:lnTo>
                  <a:pt x="13531" y="42808"/>
                </a:lnTo>
                <a:lnTo>
                  <a:pt x="0" y="70104"/>
                </a:lnTo>
                <a:lnTo>
                  <a:pt x="13531" y="97399"/>
                </a:lnTo>
                <a:lnTo>
                  <a:pt x="50434" y="119681"/>
                </a:lnTo>
                <a:lnTo>
                  <a:pt x="105173" y="134701"/>
                </a:lnTo>
                <a:lnTo>
                  <a:pt x="172212" y="140208"/>
                </a:lnTo>
                <a:lnTo>
                  <a:pt x="239250" y="134701"/>
                </a:lnTo>
                <a:lnTo>
                  <a:pt x="293989" y="119681"/>
                </a:lnTo>
                <a:lnTo>
                  <a:pt x="330892" y="97399"/>
                </a:lnTo>
                <a:lnTo>
                  <a:pt x="344424" y="70104"/>
                </a:lnTo>
                <a:lnTo>
                  <a:pt x="330892" y="42808"/>
                </a:lnTo>
                <a:lnTo>
                  <a:pt x="293989" y="20526"/>
                </a:lnTo>
                <a:lnTo>
                  <a:pt x="239250" y="5506"/>
                </a:lnTo>
                <a:lnTo>
                  <a:pt x="172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05605" y="717041"/>
            <a:ext cx="4780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百望云，中国领先的数字商业平台</a:t>
            </a:r>
            <a:endParaRPr spc="95" dirty="0"/>
          </a:p>
        </p:txBody>
      </p:sp>
      <p:sp>
        <p:nvSpPr>
          <p:cNvPr id="5" name="object 5"/>
          <p:cNvSpPr/>
          <p:nvPr/>
        </p:nvSpPr>
        <p:spPr>
          <a:xfrm>
            <a:off x="4858511" y="3322318"/>
            <a:ext cx="7168896" cy="3448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51676" y="5564123"/>
            <a:ext cx="214883" cy="21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399776" y="5044439"/>
            <a:ext cx="214883" cy="21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22635" y="3918203"/>
            <a:ext cx="214883" cy="216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396219" y="4141723"/>
            <a:ext cx="25907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AEABAB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800" b="1" spc="-80" dirty="0">
                <a:solidFill>
                  <a:srgbClr val="AEABAB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dirty="0">
                <a:solidFill>
                  <a:srgbClr val="AEABAB"/>
                </a:solidFill>
                <a:latin typeface="微软雅黑" panose="020B0503020204020204" charset="-122"/>
                <a:cs typeface="微软雅黑" panose="020B0503020204020204" charset="-122"/>
              </a:rPr>
              <a:t>国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2400" y="5795264"/>
            <a:ext cx="3321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AEABAB"/>
                </a:solidFill>
                <a:latin typeface="微软雅黑" panose="020B0503020204020204" charset="-122"/>
                <a:cs typeface="微软雅黑" panose="020B0503020204020204" charset="-122"/>
              </a:rPr>
              <a:t>南美洲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38561" y="5287136"/>
            <a:ext cx="3321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AEABAB"/>
                </a:solidFill>
                <a:latin typeface="微软雅黑" panose="020B0503020204020204" charset="-122"/>
                <a:cs typeface="微软雅黑" panose="020B0503020204020204" charset="-122"/>
              </a:rPr>
              <a:t>东南亚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4236" y="3871341"/>
            <a:ext cx="1080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成立于</a:t>
            </a:r>
            <a:r>
              <a:rPr sz="1200" spc="1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201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2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3555" y="5799531"/>
            <a:ext cx="1471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员工人数超过</a:t>
            </a:r>
            <a:r>
              <a:rPr sz="1200" spc="1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60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2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161" y="3827052"/>
            <a:ext cx="245446" cy="282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1491" y="5733620"/>
            <a:ext cx="326025" cy="290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3148" y="4447032"/>
            <a:ext cx="316992" cy="316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54353" y="4517516"/>
            <a:ext cx="5629910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业务范围覆盖中国、南美、东南亚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总部位于北京，目前在上海、深圳</a:t>
            </a:r>
            <a:r>
              <a:rPr sz="1200" spc="10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重庆</a:t>
            </a:r>
            <a:r>
              <a:rPr sz="1200" spc="10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布宜</a:t>
            </a:r>
            <a:r>
              <a:rPr sz="1200" spc="10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诺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斯艾</a:t>
            </a:r>
            <a:r>
              <a:rPr sz="1200" spc="10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斯等</a:t>
            </a:r>
            <a:r>
              <a:rPr sz="1200" spc="10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设有</a:t>
            </a:r>
            <a:r>
              <a:rPr sz="1200" spc="10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支机构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1436" y="5093208"/>
            <a:ext cx="284988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18285" y="2704591"/>
            <a:ext cx="885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智能采购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50158" y="2704591"/>
            <a:ext cx="1099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供应链协同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11871" y="2704591"/>
            <a:ext cx="1099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数字化票据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86873" y="2704591"/>
            <a:ext cx="885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数字科技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95850" y="2575700"/>
            <a:ext cx="2400300" cy="72517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1600" b="1" spc="90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智慧财税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sz="1400" b="1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数字化基础设施及SaaS服务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14571" y="2130551"/>
            <a:ext cx="359663" cy="3398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62971" y="2118359"/>
            <a:ext cx="385572" cy="3855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01311" y="3169919"/>
            <a:ext cx="71627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656576" y="3176016"/>
            <a:ext cx="71627" cy="731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58695" y="2147316"/>
            <a:ext cx="266700" cy="345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29817" y="1759457"/>
            <a:ext cx="4671695" cy="0"/>
          </a:xfrm>
          <a:custGeom>
            <a:avLst/>
            <a:gdLst/>
            <a:ahLst/>
            <a:cxnLst/>
            <a:rect l="l" t="t" r="r" b="b"/>
            <a:pathLst>
              <a:path w="4671695">
                <a:moveTo>
                  <a:pt x="467131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29817" y="1759457"/>
            <a:ext cx="0" cy="1444625"/>
          </a:xfrm>
          <a:custGeom>
            <a:avLst/>
            <a:gdLst/>
            <a:ahLst/>
            <a:cxnLst/>
            <a:rect l="l" t="t" r="r" b="b"/>
            <a:pathLst>
              <a:path h="1444625">
                <a:moveTo>
                  <a:pt x="0" y="0"/>
                </a:moveTo>
                <a:lnTo>
                  <a:pt x="0" y="1444370"/>
                </a:lnTo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29817" y="3202685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99" y="0"/>
                </a:lnTo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700009" y="3205733"/>
            <a:ext cx="3700779" cy="0"/>
          </a:xfrm>
          <a:custGeom>
            <a:avLst/>
            <a:gdLst/>
            <a:ahLst/>
            <a:cxnLst/>
            <a:rect l="l" t="t" r="r" b="b"/>
            <a:pathLst>
              <a:path w="3700779">
                <a:moveTo>
                  <a:pt x="0" y="0"/>
                </a:moveTo>
                <a:lnTo>
                  <a:pt x="3700526" y="0"/>
                </a:lnTo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400281" y="1759457"/>
            <a:ext cx="0" cy="1447165"/>
          </a:xfrm>
          <a:custGeom>
            <a:avLst/>
            <a:gdLst/>
            <a:ahLst/>
            <a:cxnLst/>
            <a:rect l="l" t="t" r="r" b="b"/>
            <a:pathLst>
              <a:path h="1447164">
                <a:moveTo>
                  <a:pt x="0" y="1446911"/>
                </a:moveTo>
                <a:lnTo>
                  <a:pt x="0" y="0"/>
                </a:lnTo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56069" y="1760981"/>
            <a:ext cx="4744720" cy="0"/>
          </a:xfrm>
          <a:custGeom>
            <a:avLst/>
            <a:gdLst/>
            <a:ahLst/>
            <a:cxnLst/>
            <a:rect l="l" t="t" r="r" b="b"/>
            <a:pathLst>
              <a:path w="4744720">
                <a:moveTo>
                  <a:pt x="474472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471159" y="1720595"/>
            <a:ext cx="71627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612635" y="1725167"/>
            <a:ext cx="71628" cy="716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5593460" y="1624330"/>
            <a:ext cx="977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为企业提供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76616" y="2168651"/>
            <a:ext cx="429768" cy="3139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934455" y="2121407"/>
            <a:ext cx="387096" cy="3992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35835" y="2029967"/>
            <a:ext cx="3388360" cy="350520"/>
          </a:xfrm>
          <a:custGeom>
            <a:avLst/>
            <a:gdLst/>
            <a:ahLst/>
            <a:cxnLst/>
            <a:rect l="l" t="t" r="r" b="b"/>
            <a:pathLst>
              <a:path w="3388360" h="350519">
                <a:moveTo>
                  <a:pt x="3329431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19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19"/>
                </a:lnTo>
                <a:lnTo>
                  <a:pt x="3329431" y="350519"/>
                </a:lnTo>
                <a:lnTo>
                  <a:pt x="3352168" y="345928"/>
                </a:lnTo>
                <a:lnTo>
                  <a:pt x="3370738" y="333406"/>
                </a:lnTo>
                <a:lnTo>
                  <a:pt x="3383260" y="314836"/>
                </a:lnTo>
                <a:lnTo>
                  <a:pt x="3387852" y="292100"/>
                </a:lnTo>
                <a:lnTo>
                  <a:pt x="3387852" y="58419"/>
                </a:lnTo>
                <a:lnTo>
                  <a:pt x="3383260" y="35683"/>
                </a:lnTo>
                <a:lnTo>
                  <a:pt x="3370738" y="17113"/>
                </a:lnTo>
                <a:lnTo>
                  <a:pt x="3352168" y="4591"/>
                </a:lnTo>
                <a:lnTo>
                  <a:pt x="3329431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46392" y="2020823"/>
            <a:ext cx="3389629" cy="350520"/>
          </a:xfrm>
          <a:custGeom>
            <a:avLst/>
            <a:gdLst/>
            <a:ahLst/>
            <a:cxnLst/>
            <a:rect l="l" t="t" r="r" b="b"/>
            <a:pathLst>
              <a:path w="3389629" h="350519">
                <a:moveTo>
                  <a:pt x="3330955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20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20"/>
                </a:lnTo>
                <a:lnTo>
                  <a:pt x="3330955" y="350520"/>
                </a:lnTo>
                <a:lnTo>
                  <a:pt x="3353692" y="345928"/>
                </a:lnTo>
                <a:lnTo>
                  <a:pt x="3372262" y="333406"/>
                </a:lnTo>
                <a:lnTo>
                  <a:pt x="3384784" y="314836"/>
                </a:lnTo>
                <a:lnTo>
                  <a:pt x="3389376" y="292100"/>
                </a:lnTo>
                <a:lnTo>
                  <a:pt x="3389376" y="58420"/>
                </a:lnTo>
                <a:lnTo>
                  <a:pt x="3384784" y="35683"/>
                </a:lnTo>
                <a:lnTo>
                  <a:pt x="3372262" y="17113"/>
                </a:lnTo>
                <a:lnTo>
                  <a:pt x="3353692" y="4591"/>
                </a:lnTo>
                <a:lnTo>
                  <a:pt x="3330955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7041" y="2771394"/>
            <a:ext cx="10863580" cy="3246120"/>
          </a:xfrm>
          <a:custGeom>
            <a:avLst/>
            <a:gdLst/>
            <a:ahLst/>
            <a:cxnLst/>
            <a:rect l="l" t="t" r="r" b="b"/>
            <a:pathLst>
              <a:path w="10863580" h="3246120">
                <a:moveTo>
                  <a:pt x="0" y="3246119"/>
                </a:moveTo>
                <a:lnTo>
                  <a:pt x="10863072" y="3246119"/>
                </a:lnTo>
                <a:lnTo>
                  <a:pt x="10863072" y="0"/>
                </a:lnTo>
                <a:lnTo>
                  <a:pt x="0" y="0"/>
                </a:lnTo>
                <a:lnTo>
                  <a:pt x="0" y="3246119"/>
                </a:lnTo>
                <a:close/>
              </a:path>
            </a:pathLst>
          </a:custGeom>
          <a:ln w="1905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4980" y="986408"/>
            <a:ext cx="715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面向企业、政府</a:t>
            </a:r>
            <a:r>
              <a:rPr spc="100" dirty="0"/>
              <a:t>/</a:t>
            </a:r>
            <a:r>
              <a:rPr spc="95" dirty="0"/>
              <a:t>机构，提供数字化</a:t>
            </a:r>
            <a:r>
              <a:rPr spc="105" dirty="0"/>
              <a:t>解</a:t>
            </a:r>
            <a:r>
              <a:rPr spc="95" dirty="0"/>
              <a:t>决方</a:t>
            </a:r>
            <a:r>
              <a:rPr spc="105" dirty="0"/>
              <a:t>案</a:t>
            </a:r>
            <a:r>
              <a:rPr spc="95" dirty="0"/>
              <a:t>和服务</a:t>
            </a:r>
            <a:endParaRPr spc="95" dirty="0"/>
          </a:p>
        </p:txBody>
      </p:sp>
      <p:sp>
        <p:nvSpPr>
          <p:cNvPr id="8" name="object 8"/>
          <p:cNvSpPr txBox="1"/>
          <p:nvPr/>
        </p:nvSpPr>
        <p:spPr>
          <a:xfrm>
            <a:off x="2548254" y="2078862"/>
            <a:ext cx="2120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服务千万企业和行业客户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5150" y="2071497"/>
            <a:ext cx="12649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服务政府</a:t>
            </a:r>
            <a:r>
              <a:rPr sz="1400" b="1" spc="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400" b="1" spc="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60264" y="2607563"/>
            <a:ext cx="1813560" cy="300355"/>
          </a:xfrm>
          <a:custGeom>
            <a:avLst/>
            <a:gdLst/>
            <a:ahLst/>
            <a:cxnLst/>
            <a:rect l="l" t="t" r="r" b="b"/>
            <a:pathLst>
              <a:path w="1813559" h="300355">
                <a:moveTo>
                  <a:pt x="1763521" y="0"/>
                </a:moveTo>
                <a:lnTo>
                  <a:pt x="50037" y="0"/>
                </a:lnTo>
                <a:lnTo>
                  <a:pt x="30539" y="3925"/>
                </a:lnTo>
                <a:lnTo>
                  <a:pt x="14636" y="14636"/>
                </a:lnTo>
                <a:lnTo>
                  <a:pt x="3925" y="30539"/>
                </a:lnTo>
                <a:lnTo>
                  <a:pt x="0" y="50037"/>
                </a:lnTo>
                <a:lnTo>
                  <a:pt x="0" y="250189"/>
                </a:lnTo>
                <a:lnTo>
                  <a:pt x="3925" y="269688"/>
                </a:lnTo>
                <a:lnTo>
                  <a:pt x="14636" y="285591"/>
                </a:lnTo>
                <a:lnTo>
                  <a:pt x="30539" y="296302"/>
                </a:lnTo>
                <a:lnTo>
                  <a:pt x="50037" y="300227"/>
                </a:lnTo>
                <a:lnTo>
                  <a:pt x="1763521" y="300227"/>
                </a:lnTo>
                <a:lnTo>
                  <a:pt x="1783020" y="296302"/>
                </a:lnTo>
                <a:lnTo>
                  <a:pt x="1798923" y="285591"/>
                </a:lnTo>
                <a:lnTo>
                  <a:pt x="1809634" y="269688"/>
                </a:lnTo>
                <a:lnTo>
                  <a:pt x="1813560" y="250189"/>
                </a:lnTo>
                <a:lnTo>
                  <a:pt x="1813560" y="50037"/>
                </a:lnTo>
                <a:lnTo>
                  <a:pt x="1809634" y="30539"/>
                </a:lnTo>
                <a:lnTo>
                  <a:pt x="1798923" y="14636"/>
                </a:lnTo>
                <a:lnTo>
                  <a:pt x="1783020" y="3925"/>
                </a:lnTo>
                <a:lnTo>
                  <a:pt x="1763521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313934" y="2648203"/>
            <a:ext cx="1506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百望云数字商业平台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08091" y="5865876"/>
            <a:ext cx="1489075" cy="300355"/>
          </a:xfrm>
          <a:custGeom>
            <a:avLst/>
            <a:gdLst/>
            <a:ahLst/>
            <a:cxnLst/>
            <a:rect l="l" t="t" r="r" b="b"/>
            <a:pathLst>
              <a:path w="1489075" h="300354">
                <a:moveTo>
                  <a:pt x="1438910" y="0"/>
                </a:moveTo>
                <a:lnTo>
                  <a:pt x="50037" y="0"/>
                </a:lnTo>
                <a:lnTo>
                  <a:pt x="30539" y="3932"/>
                </a:lnTo>
                <a:lnTo>
                  <a:pt x="14636" y="14655"/>
                </a:lnTo>
                <a:lnTo>
                  <a:pt x="3925" y="30560"/>
                </a:lnTo>
                <a:lnTo>
                  <a:pt x="0" y="50038"/>
                </a:lnTo>
                <a:lnTo>
                  <a:pt x="0" y="250190"/>
                </a:lnTo>
                <a:lnTo>
                  <a:pt x="3925" y="269667"/>
                </a:lnTo>
                <a:lnTo>
                  <a:pt x="14636" y="285572"/>
                </a:lnTo>
                <a:lnTo>
                  <a:pt x="30539" y="296295"/>
                </a:lnTo>
                <a:lnTo>
                  <a:pt x="50037" y="300228"/>
                </a:lnTo>
                <a:lnTo>
                  <a:pt x="1438910" y="300228"/>
                </a:lnTo>
                <a:lnTo>
                  <a:pt x="1458408" y="296295"/>
                </a:lnTo>
                <a:lnTo>
                  <a:pt x="1474311" y="285572"/>
                </a:lnTo>
                <a:lnTo>
                  <a:pt x="1485022" y="269667"/>
                </a:lnTo>
                <a:lnTo>
                  <a:pt x="1488948" y="250190"/>
                </a:lnTo>
                <a:lnTo>
                  <a:pt x="1488948" y="50038"/>
                </a:lnTo>
                <a:lnTo>
                  <a:pt x="1485022" y="30560"/>
                </a:lnTo>
                <a:lnTo>
                  <a:pt x="1474311" y="14655"/>
                </a:lnTo>
                <a:lnTo>
                  <a:pt x="1458408" y="3932"/>
                </a:lnTo>
                <a:lnTo>
                  <a:pt x="1438910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712078" y="5907430"/>
            <a:ext cx="683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百望云脑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4571" y="3732276"/>
            <a:ext cx="291465" cy="1537970"/>
          </a:xfrm>
          <a:custGeom>
            <a:avLst/>
            <a:gdLst/>
            <a:ahLst/>
            <a:cxnLst/>
            <a:rect l="l" t="t" r="r" b="b"/>
            <a:pathLst>
              <a:path w="291465" h="1537970">
                <a:moveTo>
                  <a:pt x="242570" y="0"/>
                </a:moveTo>
                <a:lnTo>
                  <a:pt x="48513" y="0"/>
                </a:lnTo>
                <a:lnTo>
                  <a:pt x="29628" y="3811"/>
                </a:lnTo>
                <a:lnTo>
                  <a:pt x="14208" y="14208"/>
                </a:lnTo>
                <a:lnTo>
                  <a:pt x="3811" y="29628"/>
                </a:lnTo>
                <a:lnTo>
                  <a:pt x="0" y="48514"/>
                </a:lnTo>
                <a:lnTo>
                  <a:pt x="0" y="1489202"/>
                </a:lnTo>
                <a:lnTo>
                  <a:pt x="3811" y="1508087"/>
                </a:lnTo>
                <a:lnTo>
                  <a:pt x="14208" y="1523507"/>
                </a:lnTo>
                <a:lnTo>
                  <a:pt x="29628" y="1533904"/>
                </a:lnTo>
                <a:lnTo>
                  <a:pt x="48513" y="1537716"/>
                </a:lnTo>
                <a:lnTo>
                  <a:pt x="242570" y="1537716"/>
                </a:lnTo>
                <a:lnTo>
                  <a:pt x="261455" y="1533904"/>
                </a:lnTo>
                <a:lnTo>
                  <a:pt x="276875" y="1523507"/>
                </a:lnTo>
                <a:lnTo>
                  <a:pt x="287272" y="1508087"/>
                </a:lnTo>
                <a:lnTo>
                  <a:pt x="291083" y="1489202"/>
                </a:lnTo>
                <a:lnTo>
                  <a:pt x="291083" y="48514"/>
                </a:lnTo>
                <a:lnTo>
                  <a:pt x="287272" y="29628"/>
                </a:lnTo>
                <a:lnTo>
                  <a:pt x="276875" y="14208"/>
                </a:lnTo>
                <a:lnTo>
                  <a:pt x="261455" y="3811"/>
                </a:lnTo>
                <a:lnTo>
                  <a:pt x="242570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486133" y="3843019"/>
            <a:ext cx="1778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百 望 云 生 态 伙 伴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9976" y="3732276"/>
            <a:ext cx="292735" cy="1537970"/>
          </a:xfrm>
          <a:custGeom>
            <a:avLst/>
            <a:gdLst/>
            <a:ahLst/>
            <a:cxnLst/>
            <a:rect l="l" t="t" r="r" b="b"/>
            <a:pathLst>
              <a:path w="292734" h="1537970">
                <a:moveTo>
                  <a:pt x="243839" y="0"/>
                </a:moveTo>
                <a:lnTo>
                  <a:pt x="48767" y="0"/>
                </a:lnTo>
                <a:lnTo>
                  <a:pt x="29784" y="3833"/>
                </a:lnTo>
                <a:lnTo>
                  <a:pt x="14282" y="14287"/>
                </a:lnTo>
                <a:lnTo>
                  <a:pt x="3832" y="29789"/>
                </a:lnTo>
                <a:lnTo>
                  <a:pt x="0" y="48768"/>
                </a:lnTo>
                <a:lnTo>
                  <a:pt x="0" y="1488948"/>
                </a:lnTo>
                <a:lnTo>
                  <a:pt x="3832" y="1507926"/>
                </a:lnTo>
                <a:lnTo>
                  <a:pt x="14282" y="1523428"/>
                </a:lnTo>
                <a:lnTo>
                  <a:pt x="29784" y="1533882"/>
                </a:lnTo>
                <a:lnTo>
                  <a:pt x="48767" y="1537716"/>
                </a:lnTo>
                <a:lnTo>
                  <a:pt x="243839" y="1537716"/>
                </a:lnTo>
                <a:lnTo>
                  <a:pt x="262823" y="1533882"/>
                </a:lnTo>
                <a:lnTo>
                  <a:pt x="278325" y="1523428"/>
                </a:lnTo>
                <a:lnTo>
                  <a:pt x="288775" y="1507926"/>
                </a:lnTo>
                <a:lnTo>
                  <a:pt x="292608" y="1488948"/>
                </a:lnTo>
                <a:lnTo>
                  <a:pt x="292608" y="48768"/>
                </a:lnTo>
                <a:lnTo>
                  <a:pt x="288775" y="29789"/>
                </a:lnTo>
                <a:lnTo>
                  <a:pt x="278325" y="14287"/>
                </a:lnTo>
                <a:lnTo>
                  <a:pt x="262823" y="3833"/>
                </a:lnTo>
                <a:lnTo>
                  <a:pt x="243839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0674" y="3843019"/>
            <a:ext cx="1778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百 望 云 开 放 平 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24628" y="2695955"/>
            <a:ext cx="128270" cy="147955"/>
          </a:xfrm>
          <a:custGeom>
            <a:avLst/>
            <a:gdLst/>
            <a:ahLst/>
            <a:cxnLst/>
            <a:rect l="l" t="t" r="r" b="b"/>
            <a:pathLst>
              <a:path w="128270" h="147955">
                <a:moveTo>
                  <a:pt x="0" y="0"/>
                </a:moveTo>
                <a:lnTo>
                  <a:pt x="0" y="147827"/>
                </a:lnTo>
                <a:lnTo>
                  <a:pt x="128016" y="73913"/>
                </a:lnTo>
                <a:lnTo>
                  <a:pt x="0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504676" y="3610355"/>
            <a:ext cx="147955" cy="128270"/>
          </a:xfrm>
          <a:custGeom>
            <a:avLst/>
            <a:gdLst/>
            <a:ahLst/>
            <a:cxnLst/>
            <a:rect l="l" t="t" r="r" b="b"/>
            <a:pathLst>
              <a:path w="147954" h="128270">
                <a:moveTo>
                  <a:pt x="147827" y="0"/>
                </a:moveTo>
                <a:lnTo>
                  <a:pt x="0" y="0"/>
                </a:lnTo>
                <a:lnTo>
                  <a:pt x="73914" y="128016"/>
                </a:lnTo>
                <a:lnTo>
                  <a:pt x="147827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97040" y="5942076"/>
            <a:ext cx="128270" cy="147955"/>
          </a:xfrm>
          <a:custGeom>
            <a:avLst/>
            <a:gdLst/>
            <a:ahLst/>
            <a:cxnLst/>
            <a:rect l="l" t="t" r="r" b="b"/>
            <a:pathLst>
              <a:path w="128270" h="147954">
                <a:moveTo>
                  <a:pt x="128015" y="0"/>
                </a:moveTo>
                <a:lnTo>
                  <a:pt x="0" y="73914"/>
                </a:lnTo>
                <a:lnTo>
                  <a:pt x="128015" y="147828"/>
                </a:lnTo>
                <a:lnTo>
                  <a:pt x="128015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43127" y="5291327"/>
            <a:ext cx="147955" cy="128270"/>
          </a:xfrm>
          <a:custGeom>
            <a:avLst/>
            <a:gdLst/>
            <a:ahLst/>
            <a:cxnLst/>
            <a:rect l="l" t="t" r="r" b="b"/>
            <a:pathLst>
              <a:path w="147954" h="128270">
                <a:moveTo>
                  <a:pt x="73914" y="0"/>
                </a:moveTo>
                <a:lnTo>
                  <a:pt x="0" y="128016"/>
                </a:lnTo>
                <a:lnTo>
                  <a:pt x="147828" y="128016"/>
                </a:lnTo>
                <a:lnTo>
                  <a:pt x="73914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633473" y="3665346"/>
            <a:ext cx="787400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9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智能采购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78105" marR="68580" indent="1270" algn="ctr">
              <a:lnSpc>
                <a:spcPct val="200000"/>
              </a:lnSpc>
              <a:spcBef>
                <a:spcPts val="20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采购寻源 采购优化 供应商推荐 </a:t>
            </a:r>
            <a:r>
              <a:rPr sz="9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交易撮合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48888" y="3665346"/>
            <a:ext cx="977900" cy="163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9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供应链协同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6380" marR="217170" algn="just">
              <a:lnSpc>
                <a:spcPct val="200000"/>
              </a:lnSpc>
              <a:spcBef>
                <a:spcPts val="20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电子合同 电子印章 订单协同 </a:t>
            </a:r>
            <a:r>
              <a:rPr sz="9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发票协同 </a:t>
            </a: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结算协同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38038" y="3665346"/>
            <a:ext cx="911225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9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智慧财税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065" marR="5080" algn="ctr">
              <a:lnSpc>
                <a:spcPct val="200000"/>
              </a:lnSpc>
              <a:spcBef>
                <a:spcPts val="20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进销项发票管理 发票入账报销 税务中台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" algn="ctr">
              <a:lnSpc>
                <a:spcPct val="100000"/>
              </a:lnSpc>
            </a:pPr>
            <a:r>
              <a:rPr sz="9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税务风控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203200" marR="193675" algn="ctr">
              <a:lnSpc>
                <a:spcPct val="200000"/>
              </a:lnSpc>
              <a:spcBef>
                <a:spcPts val="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纳税申报 税务筹划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37526" y="3671442"/>
            <a:ext cx="977900" cy="163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9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数字化票据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33680" marR="229870" algn="ctr">
              <a:lnSpc>
                <a:spcPct val="200000"/>
              </a:lnSpc>
              <a:spcBef>
                <a:spcPts val="15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非税票据 电子回单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5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电子会计档案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9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电子证照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5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电子公文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33331" y="3665346"/>
            <a:ext cx="1098550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100"/>
              </a:spcBef>
            </a:pPr>
            <a:r>
              <a:rPr sz="1400" b="1" spc="9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数字科技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31775" marR="226060" algn="ctr">
              <a:lnSpc>
                <a:spcPct val="200000"/>
              </a:lnSpc>
              <a:spcBef>
                <a:spcPts val="20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金融科技云 金融助贷 供应链金融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5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9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数据增值服务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ct val="200000"/>
              </a:lnSpc>
              <a:spcBef>
                <a:spcPts val="5"/>
              </a:spcBef>
            </a:pP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行业</a:t>
            </a: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900" spc="-17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区域发展指数 商品指数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37488" y="3343655"/>
            <a:ext cx="1582420" cy="2372995"/>
          </a:xfrm>
          <a:custGeom>
            <a:avLst/>
            <a:gdLst/>
            <a:ahLst/>
            <a:cxnLst/>
            <a:rect l="l" t="t" r="r" b="b"/>
            <a:pathLst>
              <a:path w="1582420" h="2372995">
                <a:moveTo>
                  <a:pt x="0" y="68706"/>
                </a:moveTo>
                <a:lnTo>
                  <a:pt x="5400" y="41951"/>
                </a:lnTo>
                <a:lnTo>
                  <a:pt x="20127" y="20113"/>
                </a:lnTo>
                <a:lnTo>
                  <a:pt x="41967" y="5395"/>
                </a:lnTo>
                <a:lnTo>
                  <a:pt x="68706" y="0"/>
                </a:lnTo>
                <a:lnTo>
                  <a:pt x="1513205" y="0"/>
                </a:lnTo>
                <a:lnTo>
                  <a:pt x="1539960" y="5395"/>
                </a:lnTo>
                <a:lnTo>
                  <a:pt x="1561798" y="20113"/>
                </a:lnTo>
                <a:lnTo>
                  <a:pt x="1576516" y="41951"/>
                </a:lnTo>
                <a:lnTo>
                  <a:pt x="1581912" y="68706"/>
                </a:lnTo>
                <a:lnTo>
                  <a:pt x="1581912" y="2304135"/>
                </a:lnTo>
                <a:lnTo>
                  <a:pt x="1576516" y="2330889"/>
                </a:lnTo>
                <a:lnTo>
                  <a:pt x="1561798" y="2352736"/>
                </a:lnTo>
                <a:lnTo>
                  <a:pt x="1539960" y="2367466"/>
                </a:lnTo>
                <a:lnTo>
                  <a:pt x="1513205" y="2372867"/>
                </a:lnTo>
                <a:lnTo>
                  <a:pt x="68706" y="2372867"/>
                </a:lnTo>
                <a:lnTo>
                  <a:pt x="41967" y="2367466"/>
                </a:lnTo>
                <a:lnTo>
                  <a:pt x="20127" y="2352736"/>
                </a:lnTo>
                <a:lnTo>
                  <a:pt x="5400" y="2330889"/>
                </a:lnTo>
                <a:lnTo>
                  <a:pt x="0" y="2304135"/>
                </a:lnTo>
                <a:lnTo>
                  <a:pt x="0" y="68706"/>
                </a:lnTo>
                <a:close/>
              </a:path>
            </a:pathLst>
          </a:custGeom>
          <a:ln w="1270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64792" y="3060191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4" h="520064">
                <a:moveTo>
                  <a:pt x="259841" y="0"/>
                </a:moveTo>
                <a:lnTo>
                  <a:pt x="213134" y="4186"/>
                </a:lnTo>
                <a:lnTo>
                  <a:pt x="169173" y="16255"/>
                </a:lnTo>
                <a:lnTo>
                  <a:pt x="128693" y="35475"/>
                </a:lnTo>
                <a:lnTo>
                  <a:pt x="92427" y="61110"/>
                </a:lnTo>
                <a:lnTo>
                  <a:pt x="61110" y="92427"/>
                </a:lnTo>
                <a:lnTo>
                  <a:pt x="35475" y="128693"/>
                </a:lnTo>
                <a:lnTo>
                  <a:pt x="16256" y="169173"/>
                </a:lnTo>
                <a:lnTo>
                  <a:pt x="4186" y="213134"/>
                </a:lnTo>
                <a:lnTo>
                  <a:pt x="0" y="259842"/>
                </a:lnTo>
                <a:lnTo>
                  <a:pt x="4186" y="306549"/>
                </a:lnTo>
                <a:lnTo>
                  <a:pt x="16256" y="350510"/>
                </a:lnTo>
                <a:lnTo>
                  <a:pt x="35475" y="390990"/>
                </a:lnTo>
                <a:lnTo>
                  <a:pt x="61110" y="427256"/>
                </a:lnTo>
                <a:lnTo>
                  <a:pt x="92427" y="458573"/>
                </a:lnTo>
                <a:lnTo>
                  <a:pt x="128693" y="484208"/>
                </a:lnTo>
                <a:lnTo>
                  <a:pt x="169173" y="503428"/>
                </a:lnTo>
                <a:lnTo>
                  <a:pt x="213134" y="515497"/>
                </a:lnTo>
                <a:lnTo>
                  <a:pt x="259841" y="519684"/>
                </a:lnTo>
                <a:lnTo>
                  <a:pt x="306549" y="515497"/>
                </a:lnTo>
                <a:lnTo>
                  <a:pt x="350510" y="503428"/>
                </a:lnTo>
                <a:lnTo>
                  <a:pt x="390990" y="484208"/>
                </a:lnTo>
                <a:lnTo>
                  <a:pt x="427256" y="458573"/>
                </a:lnTo>
                <a:lnTo>
                  <a:pt x="458573" y="427256"/>
                </a:lnTo>
                <a:lnTo>
                  <a:pt x="484208" y="390990"/>
                </a:lnTo>
                <a:lnTo>
                  <a:pt x="503427" y="350510"/>
                </a:lnTo>
                <a:lnTo>
                  <a:pt x="515497" y="306549"/>
                </a:lnTo>
                <a:lnTo>
                  <a:pt x="519683" y="259842"/>
                </a:lnTo>
                <a:lnTo>
                  <a:pt x="515497" y="213134"/>
                </a:lnTo>
                <a:lnTo>
                  <a:pt x="503427" y="169173"/>
                </a:lnTo>
                <a:lnTo>
                  <a:pt x="484208" y="128693"/>
                </a:lnTo>
                <a:lnTo>
                  <a:pt x="458573" y="92427"/>
                </a:lnTo>
                <a:lnTo>
                  <a:pt x="427256" y="61110"/>
                </a:lnTo>
                <a:lnTo>
                  <a:pt x="390990" y="35475"/>
                </a:lnTo>
                <a:lnTo>
                  <a:pt x="350510" y="16255"/>
                </a:lnTo>
                <a:lnTo>
                  <a:pt x="306549" y="4186"/>
                </a:lnTo>
                <a:lnTo>
                  <a:pt x="259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64792" y="3060191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4" h="520064">
                <a:moveTo>
                  <a:pt x="0" y="259842"/>
                </a:moveTo>
                <a:lnTo>
                  <a:pt x="4186" y="213134"/>
                </a:lnTo>
                <a:lnTo>
                  <a:pt x="16256" y="169173"/>
                </a:lnTo>
                <a:lnTo>
                  <a:pt x="35475" y="128693"/>
                </a:lnTo>
                <a:lnTo>
                  <a:pt x="61110" y="92427"/>
                </a:lnTo>
                <a:lnTo>
                  <a:pt x="92427" y="61110"/>
                </a:lnTo>
                <a:lnTo>
                  <a:pt x="128693" y="35475"/>
                </a:lnTo>
                <a:lnTo>
                  <a:pt x="169173" y="16255"/>
                </a:lnTo>
                <a:lnTo>
                  <a:pt x="213134" y="4186"/>
                </a:lnTo>
                <a:lnTo>
                  <a:pt x="259841" y="0"/>
                </a:lnTo>
                <a:lnTo>
                  <a:pt x="306549" y="4186"/>
                </a:lnTo>
                <a:lnTo>
                  <a:pt x="350510" y="16255"/>
                </a:lnTo>
                <a:lnTo>
                  <a:pt x="390990" y="35475"/>
                </a:lnTo>
                <a:lnTo>
                  <a:pt x="427256" y="61110"/>
                </a:lnTo>
                <a:lnTo>
                  <a:pt x="458573" y="92427"/>
                </a:lnTo>
                <a:lnTo>
                  <a:pt x="484208" y="128693"/>
                </a:lnTo>
                <a:lnTo>
                  <a:pt x="503427" y="169173"/>
                </a:lnTo>
                <a:lnTo>
                  <a:pt x="515497" y="213134"/>
                </a:lnTo>
                <a:lnTo>
                  <a:pt x="519683" y="259842"/>
                </a:lnTo>
                <a:lnTo>
                  <a:pt x="515497" y="306549"/>
                </a:lnTo>
                <a:lnTo>
                  <a:pt x="503427" y="350510"/>
                </a:lnTo>
                <a:lnTo>
                  <a:pt x="484208" y="390990"/>
                </a:lnTo>
                <a:lnTo>
                  <a:pt x="458573" y="427256"/>
                </a:lnTo>
                <a:lnTo>
                  <a:pt x="427256" y="458573"/>
                </a:lnTo>
                <a:lnTo>
                  <a:pt x="390990" y="484208"/>
                </a:lnTo>
                <a:lnTo>
                  <a:pt x="350510" y="503428"/>
                </a:lnTo>
                <a:lnTo>
                  <a:pt x="306549" y="515497"/>
                </a:lnTo>
                <a:lnTo>
                  <a:pt x="259841" y="519684"/>
                </a:lnTo>
                <a:lnTo>
                  <a:pt x="213134" y="515497"/>
                </a:lnTo>
                <a:lnTo>
                  <a:pt x="169173" y="503428"/>
                </a:lnTo>
                <a:lnTo>
                  <a:pt x="128693" y="484208"/>
                </a:lnTo>
                <a:lnTo>
                  <a:pt x="92427" y="458573"/>
                </a:lnTo>
                <a:lnTo>
                  <a:pt x="61110" y="427256"/>
                </a:lnTo>
                <a:lnTo>
                  <a:pt x="35475" y="390990"/>
                </a:lnTo>
                <a:lnTo>
                  <a:pt x="16256" y="350510"/>
                </a:lnTo>
                <a:lnTo>
                  <a:pt x="4186" y="306549"/>
                </a:lnTo>
                <a:lnTo>
                  <a:pt x="0" y="259842"/>
                </a:lnTo>
                <a:close/>
              </a:path>
            </a:pathLst>
          </a:custGeom>
          <a:ln w="12700">
            <a:solidFill>
              <a:srgbClr val="377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43072" y="3343655"/>
            <a:ext cx="1582420" cy="2372995"/>
          </a:xfrm>
          <a:custGeom>
            <a:avLst/>
            <a:gdLst/>
            <a:ahLst/>
            <a:cxnLst/>
            <a:rect l="l" t="t" r="r" b="b"/>
            <a:pathLst>
              <a:path w="1582420" h="2372995">
                <a:moveTo>
                  <a:pt x="0" y="68706"/>
                </a:moveTo>
                <a:lnTo>
                  <a:pt x="5395" y="41951"/>
                </a:lnTo>
                <a:lnTo>
                  <a:pt x="20113" y="20113"/>
                </a:lnTo>
                <a:lnTo>
                  <a:pt x="41951" y="5395"/>
                </a:lnTo>
                <a:lnTo>
                  <a:pt x="68706" y="0"/>
                </a:lnTo>
                <a:lnTo>
                  <a:pt x="1513204" y="0"/>
                </a:lnTo>
                <a:lnTo>
                  <a:pt x="1539960" y="5395"/>
                </a:lnTo>
                <a:lnTo>
                  <a:pt x="1561798" y="20113"/>
                </a:lnTo>
                <a:lnTo>
                  <a:pt x="1576516" y="41951"/>
                </a:lnTo>
                <a:lnTo>
                  <a:pt x="1581912" y="68706"/>
                </a:lnTo>
                <a:lnTo>
                  <a:pt x="1581912" y="2304135"/>
                </a:lnTo>
                <a:lnTo>
                  <a:pt x="1576516" y="2330889"/>
                </a:lnTo>
                <a:lnTo>
                  <a:pt x="1561798" y="2352736"/>
                </a:lnTo>
                <a:lnTo>
                  <a:pt x="1539960" y="2367466"/>
                </a:lnTo>
                <a:lnTo>
                  <a:pt x="1513204" y="2372867"/>
                </a:lnTo>
                <a:lnTo>
                  <a:pt x="68706" y="2372867"/>
                </a:lnTo>
                <a:lnTo>
                  <a:pt x="41951" y="2367466"/>
                </a:lnTo>
                <a:lnTo>
                  <a:pt x="20113" y="2352736"/>
                </a:lnTo>
                <a:lnTo>
                  <a:pt x="5395" y="2330889"/>
                </a:lnTo>
                <a:lnTo>
                  <a:pt x="0" y="2304135"/>
                </a:lnTo>
                <a:lnTo>
                  <a:pt x="0" y="68706"/>
                </a:lnTo>
                <a:close/>
              </a:path>
            </a:pathLst>
          </a:custGeom>
          <a:ln w="1270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70376" y="3060191"/>
            <a:ext cx="521334" cy="520065"/>
          </a:xfrm>
          <a:custGeom>
            <a:avLst/>
            <a:gdLst/>
            <a:ahLst/>
            <a:cxnLst/>
            <a:rect l="l" t="t" r="r" b="b"/>
            <a:pathLst>
              <a:path w="521335" h="520064">
                <a:moveTo>
                  <a:pt x="260603" y="0"/>
                </a:moveTo>
                <a:lnTo>
                  <a:pt x="213769" y="4186"/>
                </a:lnTo>
                <a:lnTo>
                  <a:pt x="169685" y="16255"/>
                </a:lnTo>
                <a:lnTo>
                  <a:pt x="129088" y="35475"/>
                </a:lnTo>
                <a:lnTo>
                  <a:pt x="92715" y="61110"/>
                </a:lnTo>
                <a:lnTo>
                  <a:pt x="61302" y="92427"/>
                </a:lnTo>
                <a:lnTo>
                  <a:pt x="35588" y="128693"/>
                </a:lnTo>
                <a:lnTo>
                  <a:pt x="16308" y="169173"/>
                </a:lnTo>
                <a:lnTo>
                  <a:pt x="4199" y="213134"/>
                </a:lnTo>
                <a:lnTo>
                  <a:pt x="0" y="259842"/>
                </a:lnTo>
                <a:lnTo>
                  <a:pt x="4199" y="306549"/>
                </a:lnTo>
                <a:lnTo>
                  <a:pt x="16308" y="350510"/>
                </a:lnTo>
                <a:lnTo>
                  <a:pt x="35588" y="390990"/>
                </a:lnTo>
                <a:lnTo>
                  <a:pt x="61302" y="427256"/>
                </a:lnTo>
                <a:lnTo>
                  <a:pt x="92715" y="458573"/>
                </a:lnTo>
                <a:lnTo>
                  <a:pt x="129088" y="484208"/>
                </a:lnTo>
                <a:lnTo>
                  <a:pt x="169685" y="503428"/>
                </a:lnTo>
                <a:lnTo>
                  <a:pt x="213769" y="515497"/>
                </a:lnTo>
                <a:lnTo>
                  <a:pt x="260603" y="519684"/>
                </a:lnTo>
                <a:lnTo>
                  <a:pt x="307438" y="515497"/>
                </a:lnTo>
                <a:lnTo>
                  <a:pt x="351522" y="503428"/>
                </a:lnTo>
                <a:lnTo>
                  <a:pt x="392119" y="484208"/>
                </a:lnTo>
                <a:lnTo>
                  <a:pt x="428492" y="458573"/>
                </a:lnTo>
                <a:lnTo>
                  <a:pt x="459905" y="427256"/>
                </a:lnTo>
                <a:lnTo>
                  <a:pt x="485619" y="390990"/>
                </a:lnTo>
                <a:lnTo>
                  <a:pt x="504899" y="350510"/>
                </a:lnTo>
                <a:lnTo>
                  <a:pt x="517008" y="306549"/>
                </a:lnTo>
                <a:lnTo>
                  <a:pt x="521208" y="259842"/>
                </a:lnTo>
                <a:lnTo>
                  <a:pt x="517008" y="213134"/>
                </a:lnTo>
                <a:lnTo>
                  <a:pt x="504899" y="169173"/>
                </a:lnTo>
                <a:lnTo>
                  <a:pt x="485619" y="128693"/>
                </a:lnTo>
                <a:lnTo>
                  <a:pt x="459905" y="92427"/>
                </a:lnTo>
                <a:lnTo>
                  <a:pt x="428492" y="61110"/>
                </a:lnTo>
                <a:lnTo>
                  <a:pt x="392119" y="35475"/>
                </a:lnTo>
                <a:lnTo>
                  <a:pt x="351522" y="16255"/>
                </a:lnTo>
                <a:lnTo>
                  <a:pt x="307438" y="4186"/>
                </a:lnTo>
                <a:lnTo>
                  <a:pt x="260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70376" y="3060191"/>
            <a:ext cx="521334" cy="520065"/>
          </a:xfrm>
          <a:custGeom>
            <a:avLst/>
            <a:gdLst/>
            <a:ahLst/>
            <a:cxnLst/>
            <a:rect l="l" t="t" r="r" b="b"/>
            <a:pathLst>
              <a:path w="521335" h="520064">
                <a:moveTo>
                  <a:pt x="0" y="259842"/>
                </a:moveTo>
                <a:lnTo>
                  <a:pt x="4199" y="213134"/>
                </a:lnTo>
                <a:lnTo>
                  <a:pt x="16308" y="169173"/>
                </a:lnTo>
                <a:lnTo>
                  <a:pt x="35588" y="128693"/>
                </a:lnTo>
                <a:lnTo>
                  <a:pt x="61302" y="92427"/>
                </a:lnTo>
                <a:lnTo>
                  <a:pt x="92715" y="61110"/>
                </a:lnTo>
                <a:lnTo>
                  <a:pt x="129088" y="35475"/>
                </a:lnTo>
                <a:lnTo>
                  <a:pt x="169685" y="16255"/>
                </a:lnTo>
                <a:lnTo>
                  <a:pt x="213769" y="4186"/>
                </a:lnTo>
                <a:lnTo>
                  <a:pt x="260603" y="0"/>
                </a:lnTo>
                <a:lnTo>
                  <a:pt x="307438" y="4186"/>
                </a:lnTo>
                <a:lnTo>
                  <a:pt x="351522" y="16255"/>
                </a:lnTo>
                <a:lnTo>
                  <a:pt x="392119" y="35475"/>
                </a:lnTo>
                <a:lnTo>
                  <a:pt x="428492" y="61110"/>
                </a:lnTo>
                <a:lnTo>
                  <a:pt x="459905" y="92427"/>
                </a:lnTo>
                <a:lnTo>
                  <a:pt x="485619" y="128693"/>
                </a:lnTo>
                <a:lnTo>
                  <a:pt x="504899" y="169173"/>
                </a:lnTo>
                <a:lnTo>
                  <a:pt x="517008" y="213134"/>
                </a:lnTo>
                <a:lnTo>
                  <a:pt x="521208" y="259842"/>
                </a:lnTo>
                <a:lnTo>
                  <a:pt x="517008" y="306549"/>
                </a:lnTo>
                <a:lnTo>
                  <a:pt x="504899" y="350510"/>
                </a:lnTo>
                <a:lnTo>
                  <a:pt x="485619" y="390990"/>
                </a:lnTo>
                <a:lnTo>
                  <a:pt x="459905" y="427256"/>
                </a:lnTo>
                <a:lnTo>
                  <a:pt x="428492" y="458573"/>
                </a:lnTo>
                <a:lnTo>
                  <a:pt x="392119" y="484208"/>
                </a:lnTo>
                <a:lnTo>
                  <a:pt x="351522" y="503428"/>
                </a:lnTo>
                <a:lnTo>
                  <a:pt x="307438" y="515497"/>
                </a:lnTo>
                <a:lnTo>
                  <a:pt x="260603" y="519684"/>
                </a:lnTo>
                <a:lnTo>
                  <a:pt x="213769" y="515497"/>
                </a:lnTo>
                <a:lnTo>
                  <a:pt x="169685" y="503428"/>
                </a:lnTo>
                <a:lnTo>
                  <a:pt x="129088" y="484208"/>
                </a:lnTo>
                <a:lnTo>
                  <a:pt x="92715" y="458573"/>
                </a:lnTo>
                <a:lnTo>
                  <a:pt x="61302" y="427256"/>
                </a:lnTo>
                <a:lnTo>
                  <a:pt x="35588" y="390990"/>
                </a:lnTo>
                <a:lnTo>
                  <a:pt x="16308" y="350510"/>
                </a:lnTo>
                <a:lnTo>
                  <a:pt x="4199" y="306549"/>
                </a:lnTo>
                <a:lnTo>
                  <a:pt x="0" y="259842"/>
                </a:lnTo>
                <a:close/>
              </a:path>
            </a:pathLst>
          </a:custGeom>
          <a:ln w="12700">
            <a:solidFill>
              <a:srgbClr val="377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94376" y="3343655"/>
            <a:ext cx="1580515" cy="2372995"/>
          </a:xfrm>
          <a:custGeom>
            <a:avLst/>
            <a:gdLst/>
            <a:ahLst/>
            <a:cxnLst/>
            <a:rect l="l" t="t" r="r" b="b"/>
            <a:pathLst>
              <a:path w="1580515" h="2372995">
                <a:moveTo>
                  <a:pt x="0" y="68706"/>
                </a:moveTo>
                <a:lnTo>
                  <a:pt x="5395" y="41951"/>
                </a:lnTo>
                <a:lnTo>
                  <a:pt x="20113" y="20113"/>
                </a:lnTo>
                <a:lnTo>
                  <a:pt x="41951" y="5395"/>
                </a:lnTo>
                <a:lnTo>
                  <a:pt x="68707" y="0"/>
                </a:lnTo>
                <a:lnTo>
                  <a:pt x="1511680" y="0"/>
                </a:lnTo>
                <a:lnTo>
                  <a:pt x="1538436" y="5395"/>
                </a:lnTo>
                <a:lnTo>
                  <a:pt x="1560274" y="20113"/>
                </a:lnTo>
                <a:lnTo>
                  <a:pt x="1574992" y="41951"/>
                </a:lnTo>
                <a:lnTo>
                  <a:pt x="1580388" y="68706"/>
                </a:lnTo>
                <a:lnTo>
                  <a:pt x="1580388" y="2304199"/>
                </a:lnTo>
                <a:lnTo>
                  <a:pt x="1574992" y="2330927"/>
                </a:lnTo>
                <a:lnTo>
                  <a:pt x="1560274" y="2352754"/>
                </a:lnTo>
                <a:lnTo>
                  <a:pt x="1538436" y="2367471"/>
                </a:lnTo>
                <a:lnTo>
                  <a:pt x="1511680" y="2372867"/>
                </a:lnTo>
                <a:lnTo>
                  <a:pt x="68707" y="2372867"/>
                </a:lnTo>
                <a:lnTo>
                  <a:pt x="41951" y="2367471"/>
                </a:lnTo>
                <a:lnTo>
                  <a:pt x="20113" y="2352754"/>
                </a:lnTo>
                <a:lnTo>
                  <a:pt x="5395" y="2330927"/>
                </a:lnTo>
                <a:lnTo>
                  <a:pt x="0" y="2304199"/>
                </a:lnTo>
                <a:lnTo>
                  <a:pt x="0" y="68706"/>
                </a:lnTo>
                <a:close/>
              </a:path>
            </a:pathLst>
          </a:custGeom>
          <a:ln w="1270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21679" y="3060191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4" h="520064">
                <a:moveTo>
                  <a:pt x="259842" y="0"/>
                </a:moveTo>
                <a:lnTo>
                  <a:pt x="213134" y="4186"/>
                </a:lnTo>
                <a:lnTo>
                  <a:pt x="169173" y="16255"/>
                </a:lnTo>
                <a:lnTo>
                  <a:pt x="128693" y="35475"/>
                </a:lnTo>
                <a:lnTo>
                  <a:pt x="92427" y="61110"/>
                </a:lnTo>
                <a:lnTo>
                  <a:pt x="61110" y="92427"/>
                </a:lnTo>
                <a:lnTo>
                  <a:pt x="35475" y="128693"/>
                </a:lnTo>
                <a:lnTo>
                  <a:pt x="16255" y="169173"/>
                </a:lnTo>
                <a:lnTo>
                  <a:pt x="4186" y="213134"/>
                </a:lnTo>
                <a:lnTo>
                  <a:pt x="0" y="259842"/>
                </a:lnTo>
                <a:lnTo>
                  <a:pt x="4186" y="306549"/>
                </a:lnTo>
                <a:lnTo>
                  <a:pt x="16255" y="350510"/>
                </a:lnTo>
                <a:lnTo>
                  <a:pt x="35475" y="390990"/>
                </a:lnTo>
                <a:lnTo>
                  <a:pt x="61110" y="427256"/>
                </a:lnTo>
                <a:lnTo>
                  <a:pt x="92427" y="458573"/>
                </a:lnTo>
                <a:lnTo>
                  <a:pt x="128693" y="484208"/>
                </a:lnTo>
                <a:lnTo>
                  <a:pt x="169173" y="503428"/>
                </a:lnTo>
                <a:lnTo>
                  <a:pt x="213134" y="515497"/>
                </a:lnTo>
                <a:lnTo>
                  <a:pt x="259842" y="519684"/>
                </a:lnTo>
                <a:lnTo>
                  <a:pt x="306549" y="515497"/>
                </a:lnTo>
                <a:lnTo>
                  <a:pt x="350510" y="503428"/>
                </a:lnTo>
                <a:lnTo>
                  <a:pt x="390990" y="484208"/>
                </a:lnTo>
                <a:lnTo>
                  <a:pt x="427256" y="458573"/>
                </a:lnTo>
                <a:lnTo>
                  <a:pt x="458573" y="427256"/>
                </a:lnTo>
                <a:lnTo>
                  <a:pt x="484208" y="390990"/>
                </a:lnTo>
                <a:lnTo>
                  <a:pt x="503428" y="350510"/>
                </a:lnTo>
                <a:lnTo>
                  <a:pt x="515497" y="306549"/>
                </a:lnTo>
                <a:lnTo>
                  <a:pt x="519684" y="259842"/>
                </a:lnTo>
                <a:lnTo>
                  <a:pt x="515497" y="213134"/>
                </a:lnTo>
                <a:lnTo>
                  <a:pt x="503428" y="169173"/>
                </a:lnTo>
                <a:lnTo>
                  <a:pt x="484208" y="128693"/>
                </a:lnTo>
                <a:lnTo>
                  <a:pt x="458573" y="92427"/>
                </a:lnTo>
                <a:lnTo>
                  <a:pt x="427256" y="61110"/>
                </a:lnTo>
                <a:lnTo>
                  <a:pt x="390990" y="35475"/>
                </a:lnTo>
                <a:lnTo>
                  <a:pt x="350510" y="16255"/>
                </a:lnTo>
                <a:lnTo>
                  <a:pt x="306549" y="4186"/>
                </a:lnTo>
                <a:lnTo>
                  <a:pt x="259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821679" y="3060191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4" h="520064">
                <a:moveTo>
                  <a:pt x="0" y="259842"/>
                </a:moveTo>
                <a:lnTo>
                  <a:pt x="4186" y="213134"/>
                </a:lnTo>
                <a:lnTo>
                  <a:pt x="16255" y="169173"/>
                </a:lnTo>
                <a:lnTo>
                  <a:pt x="35475" y="128693"/>
                </a:lnTo>
                <a:lnTo>
                  <a:pt x="61110" y="92427"/>
                </a:lnTo>
                <a:lnTo>
                  <a:pt x="92427" y="61110"/>
                </a:lnTo>
                <a:lnTo>
                  <a:pt x="128693" y="35475"/>
                </a:lnTo>
                <a:lnTo>
                  <a:pt x="169173" y="16255"/>
                </a:lnTo>
                <a:lnTo>
                  <a:pt x="213134" y="4186"/>
                </a:lnTo>
                <a:lnTo>
                  <a:pt x="259842" y="0"/>
                </a:lnTo>
                <a:lnTo>
                  <a:pt x="306549" y="4186"/>
                </a:lnTo>
                <a:lnTo>
                  <a:pt x="350510" y="16255"/>
                </a:lnTo>
                <a:lnTo>
                  <a:pt x="390990" y="35475"/>
                </a:lnTo>
                <a:lnTo>
                  <a:pt x="427256" y="61110"/>
                </a:lnTo>
                <a:lnTo>
                  <a:pt x="458573" y="92427"/>
                </a:lnTo>
                <a:lnTo>
                  <a:pt x="484208" y="128693"/>
                </a:lnTo>
                <a:lnTo>
                  <a:pt x="503428" y="169173"/>
                </a:lnTo>
                <a:lnTo>
                  <a:pt x="515497" y="213134"/>
                </a:lnTo>
                <a:lnTo>
                  <a:pt x="519684" y="259842"/>
                </a:lnTo>
                <a:lnTo>
                  <a:pt x="515497" y="306549"/>
                </a:lnTo>
                <a:lnTo>
                  <a:pt x="503428" y="350510"/>
                </a:lnTo>
                <a:lnTo>
                  <a:pt x="484208" y="390990"/>
                </a:lnTo>
                <a:lnTo>
                  <a:pt x="458573" y="427256"/>
                </a:lnTo>
                <a:lnTo>
                  <a:pt x="427256" y="458573"/>
                </a:lnTo>
                <a:lnTo>
                  <a:pt x="390990" y="484208"/>
                </a:lnTo>
                <a:lnTo>
                  <a:pt x="350510" y="503428"/>
                </a:lnTo>
                <a:lnTo>
                  <a:pt x="306549" y="515497"/>
                </a:lnTo>
                <a:lnTo>
                  <a:pt x="259842" y="519684"/>
                </a:lnTo>
                <a:lnTo>
                  <a:pt x="213134" y="515497"/>
                </a:lnTo>
                <a:lnTo>
                  <a:pt x="169173" y="503428"/>
                </a:lnTo>
                <a:lnTo>
                  <a:pt x="128693" y="484208"/>
                </a:lnTo>
                <a:lnTo>
                  <a:pt x="92427" y="458573"/>
                </a:lnTo>
                <a:lnTo>
                  <a:pt x="61110" y="427256"/>
                </a:lnTo>
                <a:lnTo>
                  <a:pt x="35475" y="390990"/>
                </a:lnTo>
                <a:lnTo>
                  <a:pt x="16255" y="350510"/>
                </a:lnTo>
                <a:lnTo>
                  <a:pt x="4186" y="306549"/>
                </a:lnTo>
                <a:lnTo>
                  <a:pt x="0" y="259842"/>
                </a:lnTo>
                <a:close/>
              </a:path>
            </a:pathLst>
          </a:custGeom>
          <a:ln w="12700">
            <a:solidFill>
              <a:srgbClr val="377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338059" y="3343655"/>
            <a:ext cx="1582420" cy="2372995"/>
          </a:xfrm>
          <a:custGeom>
            <a:avLst/>
            <a:gdLst/>
            <a:ahLst/>
            <a:cxnLst/>
            <a:rect l="l" t="t" r="r" b="b"/>
            <a:pathLst>
              <a:path w="1582420" h="2372995">
                <a:moveTo>
                  <a:pt x="0" y="68706"/>
                </a:moveTo>
                <a:lnTo>
                  <a:pt x="5395" y="41951"/>
                </a:lnTo>
                <a:lnTo>
                  <a:pt x="20113" y="20113"/>
                </a:lnTo>
                <a:lnTo>
                  <a:pt x="41951" y="5395"/>
                </a:lnTo>
                <a:lnTo>
                  <a:pt x="68707" y="0"/>
                </a:lnTo>
                <a:lnTo>
                  <a:pt x="1513205" y="0"/>
                </a:lnTo>
                <a:lnTo>
                  <a:pt x="1539960" y="5395"/>
                </a:lnTo>
                <a:lnTo>
                  <a:pt x="1561798" y="20113"/>
                </a:lnTo>
                <a:lnTo>
                  <a:pt x="1576516" y="41951"/>
                </a:lnTo>
                <a:lnTo>
                  <a:pt x="1581912" y="68706"/>
                </a:lnTo>
                <a:lnTo>
                  <a:pt x="1581912" y="2304135"/>
                </a:lnTo>
                <a:lnTo>
                  <a:pt x="1576516" y="2330889"/>
                </a:lnTo>
                <a:lnTo>
                  <a:pt x="1561798" y="2352736"/>
                </a:lnTo>
                <a:lnTo>
                  <a:pt x="1539960" y="2367466"/>
                </a:lnTo>
                <a:lnTo>
                  <a:pt x="1513205" y="2372867"/>
                </a:lnTo>
                <a:lnTo>
                  <a:pt x="68707" y="2372867"/>
                </a:lnTo>
                <a:lnTo>
                  <a:pt x="41951" y="2367466"/>
                </a:lnTo>
                <a:lnTo>
                  <a:pt x="20113" y="2352736"/>
                </a:lnTo>
                <a:lnTo>
                  <a:pt x="5395" y="2330889"/>
                </a:lnTo>
                <a:lnTo>
                  <a:pt x="0" y="2304135"/>
                </a:lnTo>
                <a:lnTo>
                  <a:pt x="0" y="68706"/>
                </a:lnTo>
                <a:close/>
              </a:path>
            </a:pathLst>
          </a:custGeom>
          <a:ln w="1270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865364" y="3060191"/>
            <a:ext cx="521334" cy="520065"/>
          </a:xfrm>
          <a:custGeom>
            <a:avLst/>
            <a:gdLst/>
            <a:ahLst/>
            <a:cxnLst/>
            <a:rect l="l" t="t" r="r" b="b"/>
            <a:pathLst>
              <a:path w="521334" h="520064">
                <a:moveTo>
                  <a:pt x="260603" y="0"/>
                </a:moveTo>
                <a:lnTo>
                  <a:pt x="213769" y="4186"/>
                </a:lnTo>
                <a:lnTo>
                  <a:pt x="169685" y="16255"/>
                </a:lnTo>
                <a:lnTo>
                  <a:pt x="129088" y="35475"/>
                </a:lnTo>
                <a:lnTo>
                  <a:pt x="92715" y="61110"/>
                </a:lnTo>
                <a:lnTo>
                  <a:pt x="61302" y="92427"/>
                </a:lnTo>
                <a:lnTo>
                  <a:pt x="35588" y="128693"/>
                </a:lnTo>
                <a:lnTo>
                  <a:pt x="16308" y="169173"/>
                </a:lnTo>
                <a:lnTo>
                  <a:pt x="4199" y="213134"/>
                </a:lnTo>
                <a:lnTo>
                  <a:pt x="0" y="259842"/>
                </a:lnTo>
                <a:lnTo>
                  <a:pt x="4199" y="306549"/>
                </a:lnTo>
                <a:lnTo>
                  <a:pt x="16308" y="350510"/>
                </a:lnTo>
                <a:lnTo>
                  <a:pt x="35588" y="390990"/>
                </a:lnTo>
                <a:lnTo>
                  <a:pt x="61302" y="427256"/>
                </a:lnTo>
                <a:lnTo>
                  <a:pt x="92715" y="458573"/>
                </a:lnTo>
                <a:lnTo>
                  <a:pt x="129088" y="484208"/>
                </a:lnTo>
                <a:lnTo>
                  <a:pt x="169685" y="503428"/>
                </a:lnTo>
                <a:lnTo>
                  <a:pt x="213769" y="515497"/>
                </a:lnTo>
                <a:lnTo>
                  <a:pt x="260603" y="519684"/>
                </a:lnTo>
                <a:lnTo>
                  <a:pt x="307438" y="515497"/>
                </a:lnTo>
                <a:lnTo>
                  <a:pt x="351522" y="503428"/>
                </a:lnTo>
                <a:lnTo>
                  <a:pt x="392119" y="484208"/>
                </a:lnTo>
                <a:lnTo>
                  <a:pt x="428492" y="458573"/>
                </a:lnTo>
                <a:lnTo>
                  <a:pt x="459905" y="427256"/>
                </a:lnTo>
                <a:lnTo>
                  <a:pt x="485619" y="390990"/>
                </a:lnTo>
                <a:lnTo>
                  <a:pt x="504899" y="350510"/>
                </a:lnTo>
                <a:lnTo>
                  <a:pt x="517008" y="306549"/>
                </a:lnTo>
                <a:lnTo>
                  <a:pt x="521207" y="259842"/>
                </a:lnTo>
                <a:lnTo>
                  <a:pt x="517008" y="213134"/>
                </a:lnTo>
                <a:lnTo>
                  <a:pt x="504899" y="169173"/>
                </a:lnTo>
                <a:lnTo>
                  <a:pt x="485619" y="128693"/>
                </a:lnTo>
                <a:lnTo>
                  <a:pt x="459905" y="92427"/>
                </a:lnTo>
                <a:lnTo>
                  <a:pt x="428492" y="61110"/>
                </a:lnTo>
                <a:lnTo>
                  <a:pt x="392119" y="35475"/>
                </a:lnTo>
                <a:lnTo>
                  <a:pt x="351522" y="16255"/>
                </a:lnTo>
                <a:lnTo>
                  <a:pt x="307438" y="4186"/>
                </a:lnTo>
                <a:lnTo>
                  <a:pt x="260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865364" y="3060191"/>
            <a:ext cx="521334" cy="520065"/>
          </a:xfrm>
          <a:custGeom>
            <a:avLst/>
            <a:gdLst/>
            <a:ahLst/>
            <a:cxnLst/>
            <a:rect l="l" t="t" r="r" b="b"/>
            <a:pathLst>
              <a:path w="521334" h="520064">
                <a:moveTo>
                  <a:pt x="0" y="259842"/>
                </a:moveTo>
                <a:lnTo>
                  <a:pt x="4199" y="213134"/>
                </a:lnTo>
                <a:lnTo>
                  <a:pt x="16308" y="169173"/>
                </a:lnTo>
                <a:lnTo>
                  <a:pt x="35588" y="128693"/>
                </a:lnTo>
                <a:lnTo>
                  <a:pt x="61302" y="92427"/>
                </a:lnTo>
                <a:lnTo>
                  <a:pt x="92715" y="61110"/>
                </a:lnTo>
                <a:lnTo>
                  <a:pt x="129088" y="35475"/>
                </a:lnTo>
                <a:lnTo>
                  <a:pt x="169685" y="16255"/>
                </a:lnTo>
                <a:lnTo>
                  <a:pt x="213769" y="4186"/>
                </a:lnTo>
                <a:lnTo>
                  <a:pt x="260603" y="0"/>
                </a:lnTo>
                <a:lnTo>
                  <a:pt x="307438" y="4186"/>
                </a:lnTo>
                <a:lnTo>
                  <a:pt x="351522" y="16255"/>
                </a:lnTo>
                <a:lnTo>
                  <a:pt x="392119" y="35475"/>
                </a:lnTo>
                <a:lnTo>
                  <a:pt x="428492" y="61110"/>
                </a:lnTo>
                <a:lnTo>
                  <a:pt x="459905" y="92427"/>
                </a:lnTo>
                <a:lnTo>
                  <a:pt x="485619" y="128693"/>
                </a:lnTo>
                <a:lnTo>
                  <a:pt x="504899" y="169173"/>
                </a:lnTo>
                <a:lnTo>
                  <a:pt x="517008" y="213134"/>
                </a:lnTo>
                <a:lnTo>
                  <a:pt x="521207" y="259842"/>
                </a:lnTo>
                <a:lnTo>
                  <a:pt x="517008" y="306549"/>
                </a:lnTo>
                <a:lnTo>
                  <a:pt x="504899" y="350510"/>
                </a:lnTo>
                <a:lnTo>
                  <a:pt x="485619" y="390990"/>
                </a:lnTo>
                <a:lnTo>
                  <a:pt x="459905" y="427256"/>
                </a:lnTo>
                <a:lnTo>
                  <a:pt x="428492" y="458573"/>
                </a:lnTo>
                <a:lnTo>
                  <a:pt x="392119" y="484208"/>
                </a:lnTo>
                <a:lnTo>
                  <a:pt x="351522" y="503428"/>
                </a:lnTo>
                <a:lnTo>
                  <a:pt x="307438" y="515497"/>
                </a:lnTo>
                <a:lnTo>
                  <a:pt x="260603" y="519684"/>
                </a:lnTo>
                <a:lnTo>
                  <a:pt x="213769" y="515497"/>
                </a:lnTo>
                <a:lnTo>
                  <a:pt x="169685" y="503428"/>
                </a:lnTo>
                <a:lnTo>
                  <a:pt x="129088" y="484208"/>
                </a:lnTo>
                <a:lnTo>
                  <a:pt x="92715" y="458573"/>
                </a:lnTo>
                <a:lnTo>
                  <a:pt x="61302" y="427256"/>
                </a:lnTo>
                <a:lnTo>
                  <a:pt x="35588" y="390990"/>
                </a:lnTo>
                <a:lnTo>
                  <a:pt x="16308" y="350510"/>
                </a:lnTo>
                <a:lnTo>
                  <a:pt x="4199" y="306549"/>
                </a:lnTo>
                <a:lnTo>
                  <a:pt x="0" y="259842"/>
                </a:lnTo>
                <a:close/>
              </a:path>
            </a:pathLst>
          </a:custGeom>
          <a:ln w="12700">
            <a:solidFill>
              <a:srgbClr val="377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375647" y="3343655"/>
            <a:ext cx="1580515" cy="2372995"/>
          </a:xfrm>
          <a:custGeom>
            <a:avLst/>
            <a:gdLst/>
            <a:ahLst/>
            <a:cxnLst/>
            <a:rect l="l" t="t" r="r" b="b"/>
            <a:pathLst>
              <a:path w="1580515" h="2372995">
                <a:moveTo>
                  <a:pt x="0" y="68706"/>
                </a:moveTo>
                <a:lnTo>
                  <a:pt x="5395" y="41951"/>
                </a:lnTo>
                <a:lnTo>
                  <a:pt x="20113" y="20113"/>
                </a:lnTo>
                <a:lnTo>
                  <a:pt x="41951" y="5395"/>
                </a:lnTo>
                <a:lnTo>
                  <a:pt x="68706" y="0"/>
                </a:lnTo>
                <a:lnTo>
                  <a:pt x="1511680" y="0"/>
                </a:lnTo>
                <a:lnTo>
                  <a:pt x="1538436" y="5395"/>
                </a:lnTo>
                <a:lnTo>
                  <a:pt x="1560274" y="20113"/>
                </a:lnTo>
                <a:lnTo>
                  <a:pt x="1574992" y="41951"/>
                </a:lnTo>
                <a:lnTo>
                  <a:pt x="1580387" y="68706"/>
                </a:lnTo>
                <a:lnTo>
                  <a:pt x="1580387" y="2304199"/>
                </a:lnTo>
                <a:lnTo>
                  <a:pt x="1574992" y="2330927"/>
                </a:lnTo>
                <a:lnTo>
                  <a:pt x="1560274" y="2352754"/>
                </a:lnTo>
                <a:lnTo>
                  <a:pt x="1538436" y="2367471"/>
                </a:lnTo>
                <a:lnTo>
                  <a:pt x="1511680" y="2372867"/>
                </a:lnTo>
                <a:lnTo>
                  <a:pt x="68706" y="2372867"/>
                </a:lnTo>
                <a:lnTo>
                  <a:pt x="41951" y="2367471"/>
                </a:lnTo>
                <a:lnTo>
                  <a:pt x="20113" y="2352754"/>
                </a:lnTo>
                <a:lnTo>
                  <a:pt x="5395" y="2330927"/>
                </a:lnTo>
                <a:lnTo>
                  <a:pt x="0" y="2304199"/>
                </a:lnTo>
                <a:lnTo>
                  <a:pt x="0" y="68706"/>
                </a:lnTo>
                <a:close/>
              </a:path>
            </a:pathLst>
          </a:custGeom>
          <a:ln w="12700">
            <a:solidFill>
              <a:srgbClr val="377DD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902952" y="3060191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5" h="520064">
                <a:moveTo>
                  <a:pt x="259842" y="0"/>
                </a:moveTo>
                <a:lnTo>
                  <a:pt x="213134" y="4186"/>
                </a:lnTo>
                <a:lnTo>
                  <a:pt x="169173" y="16255"/>
                </a:lnTo>
                <a:lnTo>
                  <a:pt x="128693" y="35475"/>
                </a:lnTo>
                <a:lnTo>
                  <a:pt x="92427" y="61110"/>
                </a:lnTo>
                <a:lnTo>
                  <a:pt x="61110" y="92427"/>
                </a:lnTo>
                <a:lnTo>
                  <a:pt x="35475" y="128693"/>
                </a:lnTo>
                <a:lnTo>
                  <a:pt x="16255" y="169173"/>
                </a:lnTo>
                <a:lnTo>
                  <a:pt x="4186" y="213134"/>
                </a:lnTo>
                <a:lnTo>
                  <a:pt x="0" y="259842"/>
                </a:lnTo>
                <a:lnTo>
                  <a:pt x="4186" y="306549"/>
                </a:lnTo>
                <a:lnTo>
                  <a:pt x="16255" y="350510"/>
                </a:lnTo>
                <a:lnTo>
                  <a:pt x="35475" y="390990"/>
                </a:lnTo>
                <a:lnTo>
                  <a:pt x="61110" y="427256"/>
                </a:lnTo>
                <a:lnTo>
                  <a:pt x="92427" y="458573"/>
                </a:lnTo>
                <a:lnTo>
                  <a:pt x="128693" y="484208"/>
                </a:lnTo>
                <a:lnTo>
                  <a:pt x="169173" y="503428"/>
                </a:lnTo>
                <a:lnTo>
                  <a:pt x="213134" y="515497"/>
                </a:lnTo>
                <a:lnTo>
                  <a:pt x="259842" y="519684"/>
                </a:lnTo>
                <a:lnTo>
                  <a:pt x="306549" y="515497"/>
                </a:lnTo>
                <a:lnTo>
                  <a:pt x="350510" y="503428"/>
                </a:lnTo>
                <a:lnTo>
                  <a:pt x="390990" y="484208"/>
                </a:lnTo>
                <a:lnTo>
                  <a:pt x="427256" y="458573"/>
                </a:lnTo>
                <a:lnTo>
                  <a:pt x="458573" y="427256"/>
                </a:lnTo>
                <a:lnTo>
                  <a:pt x="484208" y="390990"/>
                </a:lnTo>
                <a:lnTo>
                  <a:pt x="503427" y="350510"/>
                </a:lnTo>
                <a:lnTo>
                  <a:pt x="515497" y="306549"/>
                </a:lnTo>
                <a:lnTo>
                  <a:pt x="519683" y="259842"/>
                </a:lnTo>
                <a:lnTo>
                  <a:pt x="515497" y="213134"/>
                </a:lnTo>
                <a:lnTo>
                  <a:pt x="503427" y="169173"/>
                </a:lnTo>
                <a:lnTo>
                  <a:pt x="484208" y="128693"/>
                </a:lnTo>
                <a:lnTo>
                  <a:pt x="458573" y="92427"/>
                </a:lnTo>
                <a:lnTo>
                  <a:pt x="427256" y="61110"/>
                </a:lnTo>
                <a:lnTo>
                  <a:pt x="390990" y="35475"/>
                </a:lnTo>
                <a:lnTo>
                  <a:pt x="350510" y="16255"/>
                </a:lnTo>
                <a:lnTo>
                  <a:pt x="306549" y="4186"/>
                </a:lnTo>
                <a:lnTo>
                  <a:pt x="259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902952" y="3060191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5" h="520064">
                <a:moveTo>
                  <a:pt x="0" y="259842"/>
                </a:moveTo>
                <a:lnTo>
                  <a:pt x="4186" y="213134"/>
                </a:lnTo>
                <a:lnTo>
                  <a:pt x="16255" y="169173"/>
                </a:lnTo>
                <a:lnTo>
                  <a:pt x="35475" y="128693"/>
                </a:lnTo>
                <a:lnTo>
                  <a:pt x="61110" y="92427"/>
                </a:lnTo>
                <a:lnTo>
                  <a:pt x="92427" y="61110"/>
                </a:lnTo>
                <a:lnTo>
                  <a:pt x="128693" y="35475"/>
                </a:lnTo>
                <a:lnTo>
                  <a:pt x="169173" y="16255"/>
                </a:lnTo>
                <a:lnTo>
                  <a:pt x="213134" y="4186"/>
                </a:lnTo>
                <a:lnTo>
                  <a:pt x="259842" y="0"/>
                </a:lnTo>
                <a:lnTo>
                  <a:pt x="306549" y="4186"/>
                </a:lnTo>
                <a:lnTo>
                  <a:pt x="350510" y="16255"/>
                </a:lnTo>
                <a:lnTo>
                  <a:pt x="390990" y="35475"/>
                </a:lnTo>
                <a:lnTo>
                  <a:pt x="427256" y="61110"/>
                </a:lnTo>
                <a:lnTo>
                  <a:pt x="458573" y="92427"/>
                </a:lnTo>
                <a:lnTo>
                  <a:pt x="484208" y="128693"/>
                </a:lnTo>
                <a:lnTo>
                  <a:pt x="503427" y="169173"/>
                </a:lnTo>
                <a:lnTo>
                  <a:pt x="515497" y="213134"/>
                </a:lnTo>
                <a:lnTo>
                  <a:pt x="519683" y="259842"/>
                </a:lnTo>
                <a:lnTo>
                  <a:pt x="515497" y="306549"/>
                </a:lnTo>
                <a:lnTo>
                  <a:pt x="503427" y="350510"/>
                </a:lnTo>
                <a:lnTo>
                  <a:pt x="484208" y="390990"/>
                </a:lnTo>
                <a:lnTo>
                  <a:pt x="458573" y="427256"/>
                </a:lnTo>
                <a:lnTo>
                  <a:pt x="427256" y="458573"/>
                </a:lnTo>
                <a:lnTo>
                  <a:pt x="390990" y="484208"/>
                </a:lnTo>
                <a:lnTo>
                  <a:pt x="350510" y="503428"/>
                </a:lnTo>
                <a:lnTo>
                  <a:pt x="306549" y="515497"/>
                </a:lnTo>
                <a:lnTo>
                  <a:pt x="259842" y="519684"/>
                </a:lnTo>
                <a:lnTo>
                  <a:pt x="213134" y="515497"/>
                </a:lnTo>
                <a:lnTo>
                  <a:pt x="169173" y="503428"/>
                </a:lnTo>
                <a:lnTo>
                  <a:pt x="128693" y="484208"/>
                </a:lnTo>
                <a:lnTo>
                  <a:pt x="92427" y="458573"/>
                </a:lnTo>
                <a:lnTo>
                  <a:pt x="61110" y="427256"/>
                </a:lnTo>
                <a:lnTo>
                  <a:pt x="35475" y="390990"/>
                </a:lnTo>
                <a:lnTo>
                  <a:pt x="16255" y="350510"/>
                </a:lnTo>
                <a:lnTo>
                  <a:pt x="4186" y="306549"/>
                </a:lnTo>
                <a:lnTo>
                  <a:pt x="0" y="259842"/>
                </a:lnTo>
                <a:close/>
              </a:path>
            </a:pathLst>
          </a:custGeom>
          <a:ln w="12700">
            <a:solidFill>
              <a:srgbClr val="377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55064" y="1937003"/>
            <a:ext cx="520065" cy="521334"/>
          </a:xfrm>
          <a:custGeom>
            <a:avLst/>
            <a:gdLst/>
            <a:ahLst/>
            <a:cxnLst/>
            <a:rect l="l" t="t" r="r" b="b"/>
            <a:pathLst>
              <a:path w="520064" h="521335">
                <a:moveTo>
                  <a:pt x="259842" y="0"/>
                </a:moveTo>
                <a:lnTo>
                  <a:pt x="213134" y="4199"/>
                </a:lnTo>
                <a:lnTo>
                  <a:pt x="169173" y="16308"/>
                </a:lnTo>
                <a:lnTo>
                  <a:pt x="128693" y="35588"/>
                </a:lnTo>
                <a:lnTo>
                  <a:pt x="92427" y="61302"/>
                </a:lnTo>
                <a:lnTo>
                  <a:pt x="61110" y="92715"/>
                </a:lnTo>
                <a:lnTo>
                  <a:pt x="35475" y="129088"/>
                </a:lnTo>
                <a:lnTo>
                  <a:pt x="16256" y="169685"/>
                </a:lnTo>
                <a:lnTo>
                  <a:pt x="4186" y="213769"/>
                </a:lnTo>
                <a:lnTo>
                  <a:pt x="0" y="260604"/>
                </a:lnTo>
                <a:lnTo>
                  <a:pt x="4186" y="307438"/>
                </a:lnTo>
                <a:lnTo>
                  <a:pt x="16256" y="351522"/>
                </a:lnTo>
                <a:lnTo>
                  <a:pt x="35475" y="392119"/>
                </a:lnTo>
                <a:lnTo>
                  <a:pt x="61110" y="428492"/>
                </a:lnTo>
                <a:lnTo>
                  <a:pt x="92427" y="459905"/>
                </a:lnTo>
                <a:lnTo>
                  <a:pt x="128693" y="485619"/>
                </a:lnTo>
                <a:lnTo>
                  <a:pt x="169173" y="504899"/>
                </a:lnTo>
                <a:lnTo>
                  <a:pt x="213134" y="517008"/>
                </a:lnTo>
                <a:lnTo>
                  <a:pt x="259842" y="521208"/>
                </a:lnTo>
                <a:lnTo>
                  <a:pt x="306549" y="517008"/>
                </a:lnTo>
                <a:lnTo>
                  <a:pt x="350510" y="504899"/>
                </a:lnTo>
                <a:lnTo>
                  <a:pt x="390990" y="485619"/>
                </a:lnTo>
                <a:lnTo>
                  <a:pt x="427256" y="459905"/>
                </a:lnTo>
                <a:lnTo>
                  <a:pt x="458573" y="428492"/>
                </a:lnTo>
                <a:lnTo>
                  <a:pt x="484208" y="392119"/>
                </a:lnTo>
                <a:lnTo>
                  <a:pt x="503428" y="351522"/>
                </a:lnTo>
                <a:lnTo>
                  <a:pt x="515497" y="307438"/>
                </a:lnTo>
                <a:lnTo>
                  <a:pt x="519684" y="260604"/>
                </a:lnTo>
                <a:lnTo>
                  <a:pt x="515497" y="213769"/>
                </a:lnTo>
                <a:lnTo>
                  <a:pt x="503428" y="169685"/>
                </a:lnTo>
                <a:lnTo>
                  <a:pt x="484208" y="129088"/>
                </a:lnTo>
                <a:lnTo>
                  <a:pt x="458573" y="92715"/>
                </a:lnTo>
                <a:lnTo>
                  <a:pt x="427256" y="61302"/>
                </a:lnTo>
                <a:lnTo>
                  <a:pt x="390990" y="35588"/>
                </a:lnTo>
                <a:lnTo>
                  <a:pt x="350510" y="16308"/>
                </a:lnTo>
                <a:lnTo>
                  <a:pt x="306549" y="4199"/>
                </a:lnTo>
                <a:lnTo>
                  <a:pt x="259842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55064" y="1937003"/>
            <a:ext cx="520065" cy="521334"/>
          </a:xfrm>
          <a:custGeom>
            <a:avLst/>
            <a:gdLst/>
            <a:ahLst/>
            <a:cxnLst/>
            <a:rect l="l" t="t" r="r" b="b"/>
            <a:pathLst>
              <a:path w="520064" h="521335">
                <a:moveTo>
                  <a:pt x="0" y="260604"/>
                </a:moveTo>
                <a:lnTo>
                  <a:pt x="4186" y="213769"/>
                </a:lnTo>
                <a:lnTo>
                  <a:pt x="16256" y="169685"/>
                </a:lnTo>
                <a:lnTo>
                  <a:pt x="35475" y="129088"/>
                </a:lnTo>
                <a:lnTo>
                  <a:pt x="61110" y="92715"/>
                </a:lnTo>
                <a:lnTo>
                  <a:pt x="92427" y="61302"/>
                </a:lnTo>
                <a:lnTo>
                  <a:pt x="128693" y="35588"/>
                </a:lnTo>
                <a:lnTo>
                  <a:pt x="169173" y="16308"/>
                </a:lnTo>
                <a:lnTo>
                  <a:pt x="213134" y="4199"/>
                </a:lnTo>
                <a:lnTo>
                  <a:pt x="259842" y="0"/>
                </a:lnTo>
                <a:lnTo>
                  <a:pt x="306549" y="4199"/>
                </a:lnTo>
                <a:lnTo>
                  <a:pt x="350510" y="16308"/>
                </a:lnTo>
                <a:lnTo>
                  <a:pt x="390990" y="35588"/>
                </a:lnTo>
                <a:lnTo>
                  <a:pt x="427256" y="61302"/>
                </a:lnTo>
                <a:lnTo>
                  <a:pt x="458573" y="92715"/>
                </a:lnTo>
                <a:lnTo>
                  <a:pt x="484208" y="129088"/>
                </a:lnTo>
                <a:lnTo>
                  <a:pt x="503427" y="169685"/>
                </a:lnTo>
                <a:lnTo>
                  <a:pt x="515497" y="213769"/>
                </a:lnTo>
                <a:lnTo>
                  <a:pt x="519684" y="260604"/>
                </a:lnTo>
                <a:lnTo>
                  <a:pt x="515497" y="307438"/>
                </a:lnTo>
                <a:lnTo>
                  <a:pt x="503428" y="351522"/>
                </a:lnTo>
                <a:lnTo>
                  <a:pt x="484208" y="392119"/>
                </a:lnTo>
                <a:lnTo>
                  <a:pt x="458573" y="428492"/>
                </a:lnTo>
                <a:lnTo>
                  <a:pt x="427256" y="459905"/>
                </a:lnTo>
                <a:lnTo>
                  <a:pt x="390990" y="485619"/>
                </a:lnTo>
                <a:lnTo>
                  <a:pt x="350510" y="504899"/>
                </a:lnTo>
                <a:lnTo>
                  <a:pt x="306549" y="517008"/>
                </a:lnTo>
                <a:lnTo>
                  <a:pt x="259842" y="521208"/>
                </a:lnTo>
                <a:lnTo>
                  <a:pt x="213134" y="517008"/>
                </a:lnTo>
                <a:lnTo>
                  <a:pt x="169173" y="504899"/>
                </a:lnTo>
                <a:lnTo>
                  <a:pt x="128693" y="485619"/>
                </a:lnTo>
                <a:lnTo>
                  <a:pt x="92427" y="459905"/>
                </a:lnTo>
                <a:lnTo>
                  <a:pt x="61110" y="428492"/>
                </a:lnTo>
                <a:lnTo>
                  <a:pt x="35475" y="392119"/>
                </a:lnTo>
                <a:lnTo>
                  <a:pt x="16256" y="351522"/>
                </a:lnTo>
                <a:lnTo>
                  <a:pt x="4186" y="307438"/>
                </a:lnTo>
                <a:lnTo>
                  <a:pt x="0" y="2606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861047" y="1937003"/>
            <a:ext cx="520065" cy="521334"/>
          </a:xfrm>
          <a:custGeom>
            <a:avLst/>
            <a:gdLst/>
            <a:ahLst/>
            <a:cxnLst/>
            <a:rect l="l" t="t" r="r" b="b"/>
            <a:pathLst>
              <a:path w="520065" h="521335">
                <a:moveTo>
                  <a:pt x="259842" y="0"/>
                </a:moveTo>
                <a:lnTo>
                  <a:pt x="213134" y="4199"/>
                </a:lnTo>
                <a:lnTo>
                  <a:pt x="169173" y="16308"/>
                </a:lnTo>
                <a:lnTo>
                  <a:pt x="128693" y="35588"/>
                </a:lnTo>
                <a:lnTo>
                  <a:pt x="92427" y="61302"/>
                </a:lnTo>
                <a:lnTo>
                  <a:pt x="61110" y="92715"/>
                </a:lnTo>
                <a:lnTo>
                  <a:pt x="35475" y="129088"/>
                </a:lnTo>
                <a:lnTo>
                  <a:pt x="16255" y="169685"/>
                </a:lnTo>
                <a:lnTo>
                  <a:pt x="4186" y="213769"/>
                </a:lnTo>
                <a:lnTo>
                  <a:pt x="0" y="260604"/>
                </a:lnTo>
                <a:lnTo>
                  <a:pt x="4186" y="307438"/>
                </a:lnTo>
                <a:lnTo>
                  <a:pt x="16255" y="351522"/>
                </a:lnTo>
                <a:lnTo>
                  <a:pt x="35475" y="392119"/>
                </a:lnTo>
                <a:lnTo>
                  <a:pt x="61110" y="428492"/>
                </a:lnTo>
                <a:lnTo>
                  <a:pt x="92427" y="459905"/>
                </a:lnTo>
                <a:lnTo>
                  <a:pt x="128693" y="485619"/>
                </a:lnTo>
                <a:lnTo>
                  <a:pt x="169173" y="504899"/>
                </a:lnTo>
                <a:lnTo>
                  <a:pt x="213134" y="517008"/>
                </a:lnTo>
                <a:lnTo>
                  <a:pt x="259842" y="521208"/>
                </a:lnTo>
                <a:lnTo>
                  <a:pt x="306549" y="517008"/>
                </a:lnTo>
                <a:lnTo>
                  <a:pt x="350510" y="504899"/>
                </a:lnTo>
                <a:lnTo>
                  <a:pt x="390990" y="485619"/>
                </a:lnTo>
                <a:lnTo>
                  <a:pt x="427256" y="459905"/>
                </a:lnTo>
                <a:lnTo>
                  <a:pt x="458573" y="428492"/>
                </a:lnTo>
                <a:lnTo>
                  <a:pt x="484208" y="392119"/>
                </a:lnTo>
                <a:lnTo>
                  <a:pt x="503427" y="351522"/>
                </a:lnTo>
                <a:lnTo>
                  <a:pt x="515497" y="307438"/>
                </a:lnTo>
                <a:lnTo>
                  <a:pt x="519683" y="260604"/>
                </a:lnTo>
                <a:lnTo>
                  <a:pt x="515497" y="213769"/>
                </a:lnTo>
                <a:lnTo>
                  <a:pt x="503427" y="169685"/>
                </a:lnTo>
                <a:lnTo>
                  <a:pt x="484208" y="129088"/>
                </a:lnTo>
                <a:lnTo>
                  <a:pt x="458573" y="92715"/>
                </a:lnTo>
                <a:lnTo>
                  <a:pt x="427256" y="61302"/>
                </a:lnTo>
                <a:lnTo>
                  <a:pt x="390990" y="35588"/>
                </a:lnTo>
                <a:lnTo>
                  <a:pt x="350510" y="16308"/>
                </a:lnTo>
                <a:lnTo>
                  <a:pt x="306549" y="4199"/>
                </a:lnTo>
                <a:lnTo>
                  <a:pt x="259842" y="0"/>
                </a:lnTo>
                <a:close/>
              </a:path>
            </a:pathLst>
          </a:custGeom>
          <a:solidFill>
            <a:srgbClr val="377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861047" y="1937003"/>
            <a:ext cx="520065" cy="521334"/>
          </a:xfrm>
          <a:custGeom>
            <a:avLst/>
            <a:gdLst/>
            <a:ahLst/>
            <a:cxnLst/>
            <a:rect l="l" t="t" r="r" b="b"/>
            <a:pathLst>
              <a:path w="520065" h="521335">
                <a:moveTo>
                  <a:pt x="0" y="260604"/>
                </a:moveTo>
                <a:lnTo>
                  <a:pt x="4186" y="213769"/>
                </a:lnTo>
                <a:lnTo>
                  <a:pt x="16255" y="169685"/>
                </a:lnTo>
                <a:lnTo>
                  <a:pt x="35475" y="129088"/>
                </a:lnTo>
                <a:lnTo>
                  <a:pt x="61110" y="92715"/>
                </a:lnTo>
                <a:lnTo>
                  <a:pt x="92427" y="61302"/>
                </a:lnTo>
                <a:lnTo>
                  <a:pt x="128693" y="35588"/>
                </a:lnTo>
                <a:lnTo>
                  <a:pt x="169173" y="16308"/>
                </a:lnTo>
                <a:lnTo>
                  <a:pt x="213134" y="4199"/>
                </a:lnTo>
                <a:lnTo>
                  <a:pt x="259842" y="0"/>
                </a:lnTo>
                <a:lnTo>
                  <a:pt x="306549" y="4199"/>
                </a:lnTo>
                <a:lnTo>
                  <a:pt x="350510" y="16308"/>
                </a:lnTo>
                <a:lnTo>
                  <a:pt x="390990" y="35588"/>
                </a:lnTo>
                <a:lnTo>
                  <a:pt x="427256" y="61302"/>
                </a:lnTo>
                <a:lnTo>
                  <a:pt x="458573" y="92715"/>
                </a:lnTo>
                <a:lnTo>
                  <a:pt x="484208" y="129088"/>
                </a:lnTo>
                <a:lnTo>
                  <a:pt x="503427" y="169685"/>
                </a:lnTo>
                <a:lnTo>
                  <a:pt x="515497" y="213769"/>
                </a:lnTo>
                <a:lnTo>
                  <a:pt x="519683" y="260604"/>
                </a:lnTo>
                <a:lnTo>
                  <a:pt x="515497" y="307438"/>
                </a:lnTo>
                <a:lnTo>
                  <a:pt x="503427" y="351522"/>
                </a:lnTo>
                <a:lnTo>
                  <a:pt x="484208" y="392119"/>
                </a:lnTo>
                <a:lnTo>
                  <a:pt x="458573" y="428492"/>
                </a:lnTo>
                <a:lnTo>
                  <a:pt x="427256" y="459905"/>
                </a:lnTo>
                <a:lnTo>
                  <a:pt x="390990" y="485619"/>
                </a:lnTo>
                <a:lnTo>
                  <a:pt x="350510" y="504899"/>
                </a:lnTo>
                <a:lnTo>
                  <a:pt x="306549" y="517008"/>
                </a:lnTo>
                <a:lnTo>
                  <a:pt x="259842" y="521208"/>
                </a:lnTo>
                <a:lnTo>
                  <a:pt x="213134" y="517008"/>
                </a:lnTo>
                <a:lnTo>
                  <a:pt x="169173" y="504899"/>
                </a:lnTo>
                <a:lnTo>
                  <a:pt x="128693" y="485619"/>
                </a:lnTo>
                <a:lnTo>
                  <a:pt x="92427" y="459905"/>
                </a:lnTo>
                <a:lnTo>
                  <a:pt x="61110" y="428492"/>
                </a:lnTo>
                <a:lnTo>
                  <a:pt x="35475" y="392119"/>
                </a:lnTo>
                <a:lnTo>
                  <a:pt x="16255" y="351522"/>
                </a:lnTo>
                <a:lnTo>
                  <a:pt x="4186" y="307438"/>
                </a:lnTo>
                <a:lnTo>
                  <a:pt x="0" y="2606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29355" y="2464307"/>
            <a:ext cx="557783" cy="237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537447" y="2467355"/>
            <a:ext cx="557783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769364" y="2039111"/>
            <a:ext cx="312419" cy="312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964680" y="2033016"/>
            <a:ext cx="312420" cy="312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970519" y="3140963"/>
            <a:ext cx="326135" cy="336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867911" y="3160775"/>
            <a:ext cx="342900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897879" y="3177539"/>
            <a:ext cx="384048" cy="281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897379" y="3174491"/>
            <a:ext cx="243839" cy="315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991343" y="3154679"/>
            <a:ext cx="344424" cy="344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1220" y="725804"/>
            <a:ext cx="6361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数据和风控是影响中小微企业融资</a:t>
            </a:r>
            <a:r>
              <a:rPr spc="105" dirty="0"/>
              <a:t>的</a:t>
            </a:r>
            <a:r>
              <a:rPr spc="95" dirty="0"/>
              <a:t>重要</a:t>
            </a:r>
            <a:r>
              <a:rPr spc="105" dirty="0"/>
              <a:t>因</a:t>
            </a:r>
            <a:r>
              <a:rPr dirty="0"/>
              <a:t>素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210475" y="3077591"/>
            <a:ext cx="1296035" cy="1296035"/>
          </a:xfrm>
          <a:custGeom>
            <a:avLst/>
            <a:gdLst/>
            <a:ahLst/>
            <a:cxnLst/>
            <a:rect l="l" t="t" r="r" b="b"/>
            <a:pathLst>
              <a:path w="1296035" h="1296035">
                <a:moveTo>
                  <a:pt x="267042" y="123698"/>
                </a:moveTo>
                <a:lnTo>
                  <a:pt x="226545" y="155661"/>
                </a:lnTo>
                <a:lnTo>
                  <a:pt x="189009" y="190453"/>
                </a:lnTo>
                <a:lnTo>
                  <a:pt x="154540" y="227863"/>
                </a:lnTo>
                <a:lnTo>
                  <a:pt x="123246" y="267683"/>
                </a:lnTo>
                <a:lnTo>
                  <a:pt x="95233" y="309701"/>
                </a:lnTo>
                <a:lnTo>
                  <a:pt x="70608" y="353710"/>
                </a:lnTo>
                <a:lnTo>
                  <a:pt x="49479" y="399500"/>
                </a:lnTo>
                <a:lnTo>
                  <a:pt x="31951" y="446861"/>
                </a:lnTo>
                <a:lnTo>
                  <a:pt x="18133" y="495583"/>
                </a:lnTo>
                <a:lnTo>
                  <a:pt x="8130" y="545458"/>
                </a:lnTo>
                <a:lnTo>
                  <a:pt x="2050" y="596276"/>
                </a:lnTo>
                <a:lnTo>
                  <a:pt x="0" y="647827"/>
                </a:lnTo>
                <a:lnTo>
                  <a:pt x="1776" y="696171"/>
                </a:lnTo>
                <a:lnTo>
                  <a:pt x="7023" y="743549"/>
                </a:lnTo>
                <a:lnTo>
                  <a:pt x="15615" y="789836"/>
                </a:lnTo>
                <a:lnTo>
                  <a:pt x="27427" y="834907"/>
                </a:lnTo>
                <a:lnTo>
                  <a:pt x="42332" y="878637"/>
                </a:lnTo>
                <a:lnTo>
                  <a:pt x="60207" y="920900"/>
                </a:lnTo>
                <a:lnTo>
                  <a:pt x="80926" y="961571"/>
                </a:lnTo>
                <a:lnTo>
                  <a:pt x="104364" y="1000525"/>
                </a:lnTo>
                <a:lnTo>
                  <a:pt x="130394" y="1037638"/>
                </a:lnTo>
                <a:lnTo>
                  <a:pt x="158893" y="1072783"/>
                </a:lnTo>
                <a:lnTo>
                  <a:pt x="189734" y="1105836"/>
                </a:lnTo>
                <a:lnTo>
                  <a:pt x="222793" y="1136672"/>
                </a:lnTo>
                <a:lnTo>
                  <a:pt x="257945" y="1165164"/>
                </a:lnTo>
                <a:lnTo>
                  <a:pt x="295063" y="1191189"/>
                </a:lnTo>
                <a:lnTo>
                  <a:pt x="334023" y="1214621"/>
                </a:lnTo>
                <a:lnTo>
                  <a:pt x="374699" y="1235335"/>
                </a:lnTo>
                <a:lnTo>
                  <a:pt x="416967" y="1253205"/>
                </a:lnTo>
                <a:lnTo>
                  <a:pt x="460700" y="1268107"/>
                </a:lnTo>
                <a:lnTo>
                  <a:pt x="505774" y="1279915"/>
                </a:lnTo>
                <a:lnTo>
                  <a:pt x="552064" y="1288505"/>
                </a:lnTo>
                <a:lnTo>
                  <a:pt x="599444" y="1293750"/>
                </a:lnTo>
                <a:lnTo>
                  <a:pt x="647788" y="1295527"/>
                </a:lnTo>
                <a:lnTo>
                  <a:pt x="696133" y="1293750"/>
                </a:lnTo>
                <a:lnTo>
                  <a:pt x="743514" y="1288505"/>
                </a:lnTo>
                <a:lnTo>
                  <a:pt x="789804" y="1279915"/>
                </a:lnTo>
                <a:lnTo>
                  <a:pt x="834880" y="1268107"/>
                </a:lnTo>
                <a:lnTo>
                  <a:pt x="878615" y="1253205"/>
                </a:lnTo>
                <a:lnTo>
                  <a:pt x="920885" y="1235335"/>
                </a:lnTo>
                <a:lnTo>
                  <a:pt x="961563" y="1214621"/>
                </a:lnTo>
                <a:lnTo>
                  <a:pt x="1000526" y="1191189"/>
                </a:lnTo>
                <a:lnTo>
                  <a:pt x="1037646" y="1165164"/>
                </a:lnTo>
                <a:lnTo>
                  <a:pt x="1072800" y="1136672"/>
                </a:lnTo>
                <a:lnTo>
                  <a:pt x="1105862" y="1105836"/>
                </a:lnTo>
                <a:lnTo>
                  <a:pt x="1136706" y="1072783"/>
                </a:lnTo>
                <a:lnTo>
                  <a:pt x="1165207" y="1037638"/>
                </a:lnTo>
                <a:lnTo>
                  <a:pt x="1191240" y="1000525"/>
                </a:lnTo>
                <a:lnTo>
                  <a:pt x="1214680" y="961571"/>
                </a:lnTo>
                <a:lnTo>
                  <a:pt x="1235401" y="920900"/>
                </a:lnTo>
                <a:lnTo>
                  <a:pt x="1253277" y="878637"/>
                </a:lnTo>
                <a:lnTo>
                  <a:pt x="1268185" y="834907"/>
                </a:lnTo>
                <a:lnTo>
                  <a:pt x="1279998" y="789836"/>
                </a:lnTo>
                <a:lnTo>
                  <a:pt x="1288591" y="743549"/>
                </a:lnTo>
                <a:lnTo>
                  <a:pt x="1293838" y="696171"/>
                </a:lnTo>
                <a:lnTo>
                  <a:pt x="1295615" y="647827"/>
                </a:lnTo>
                <a:lnTo>
                  <a:pt x="647788" y="647827"/>
                </a:lnTo>
                <a:lnTo>
                  <a:pt x="267042" y="123698"/>
                </a:lnTo>
                <a:close/>
              </a:path>
              <a:path w="1296035" h="1296035">
                <a:moveTo>
                  <a:pt x="647788" y="0"/>
                </a:moveTo>
                <a:lnTo>
                  <a:pt x="647788" y="647827"/>
                </a:lnTo>
                <a:lnTo>
                  <a:pt x="1295615" y="647827"/>
                </a:lnTo>
                <a:lnTo>
                  <a:pt x="1293838" y="599482"/>
                </a:lnTo>
                <a:lnTo>
                  <a:pt x="1288591" y="552101"/>
                </a:lnTo>
                <a:lnTo>
                  <a:pt x="1279998" y="505811"/>
                </a:lnTo>
                <a:lnTo>
                  <a:pt x="1268185" y="460735"/>
                </a:lnTo>
                <a:lnTo>
                  <a:pt x="1253277" y="417000"/>
                </a:lnTo>
                <a:lnTo>
                  <a:pt x="1235401" y="374730"/>
                </a:lnTo>
                <a:lnTo>
                  <a:pt x="1214680" y="334052"/>
                </a:lnTo>
                <a:lnTo>
                  <a:pt x="1191240" y="295089"/>
                </a:lnTo>
                <a:lnTo>
                  <a:pt x="1165207" y="257969"/>
                </a:lnTo>
                <a:lnTo>
                  <a:pt x="1136706" y="222815"/>
                </a:lnTo>
                <a:lnTo>
                  <a:pt x="1105862" y="189753"/>
                </a:lnTo>
                <a:lnTo>
                  <a:pt x="1072800" y="158909"/>
                </a:lnTo>
                <a:lnTo>
                  <a:pt x="1037646" y="130408"/>
                </a:lnTo>
                <a:lnTo>
                  <a:pt x="1000526" y="104375"/>
                </a:lnTo>
                <a:lnTo>
                  <a:pt x="961563" y="80935"/>
                </a:lnTo>
                <a:lnTo>
                  <a:pt x="920885" y="60214"/>
                </a:lnTo>
                <a:lnTo>
                  <a:pt x="878615" y="42338"/>
                </a:lnTo>
                <a:lnTo>
                  <a:pt x="834880" y="27430"/>
                </a:lnTo>
                <a:lnTo>
                  <a:pt x="789804" y="15617"/>
                </a:lnTo>
                <a:lnTo>
                  <a:pt x="743514" y="7024"/>
                </a:lnTo>
                <a:lnTo>
                  <a:pt x="696133" y="1777"/>
                </a:lnTo>
                <a:lnTo>
                  <a:pt x="647788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7517" y="3077591"/>
            <a:ext cx="381000" cy="648335"/>
          </a:xfrm>
          <a:custGeom>
            <a:avLst/>
            <a:gdLst/>
            <a:ahLst/>
            <a:cxnLst/>
            <a:rect l="l" t="t" r="r" b="b"/>
            <a:pathLst>
              <a:path w="381000" h="648335">
                <a:moveTo>
                  <a:pt x="380745" y="0"/>
                </a:moveTo>
                <a:lnTo>
                  <a:pt x="329652" y="2017"/>
                </a:lnTo>
                <a:lnTo>
                  <a:pt x="279106" y="8022"/>
                </a:lnTo>
                <a:lnTo>
                  <a:pt x="229334" y="17941"/>
                </a:lnTo>
                <a:lnTo>
                  <a:pt x="180562" y="31702"/>
                </a:lnTo>
                <a:lnTo>
                  <a:pt x="133016" y="49231"/>
                </a:lnTo>
                <a:lnTo>
                  <a:pt x="86923" y="70455"/>
                </a:lnTo>
                <a:lnTo>
                  <a:pt x="42509" y="95301"/>
                </a:lnTo>
                <a:lnTo>
                  <a:pt x="0" y="123698"/>
                </a:lnTo>
                <a:lnTo>
                  <a:pt x="380745" y="647827"/>
                </a:lnTo>
                <a:lnTo>
                  <a:pt x="38074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77517" y="3077591"/>
            <a:ext cx="381000" cy="648335"/>
          </a:xfrm>
          <a:custGeom>
            <a:avLst/>
            <a:gdLst/>
            <a:ahLst/>
            <a:cxnLst/>
            <a:rect l="l" t="t" r="r" b="b"/>
            <a:pathLst>
              <a:path w="381000" h="648335">
                <a:moveTo>
                  <a:pt x="0" y="123698"/>
                </a:moveTo>
                <a:lnTo>
                  <a:pt x="42509" y="95301"/>
                </a:lnTo>
                <a:lnTo>
                  <a:pt x="86923" y="70455"/>
                </a:lnTo>
                <a:lnTo>
                  <a:pt x="133016" y="49231"/>
                </a:lnTo>
                <a:lnTo>
                  <a:pt x="180562" y="31702"/>
                </a:lnTo>
                <a:lnTo>
                  <a:pt x="229334" y="17941"/>
                </a:lnTo>
                <a:lnTo>
                  <a:pt x="279106" y="8022"/>
                </a:lnTo>
                <a:lnTo>
                  <a:pt x="329652" y="2017"/>
                </a:lnTo>
                <a:lnTo>
                  <a:pt x="380745" y="0"/>
                </a:lnTo>
                <a:lnTo>
                  <a:pt x="380745" y="647827"/>
                </a:lnTo>
                <a:lnTo>
                  <a:pt x="0" y="12369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08908" y="3077591"/>
            <a:ext cx="1296035" cy="1296035"/>
          </a:xfrm>
          <a:custGeom>
            <a:avLst/>
            <a:gdLst/>
            <a:ahLst/>
            <a:cxnLst/>
            <a:rect l="l" t="t" r="r" b="b"/>
            <a:pathLst>
              <a:path w="1296035" h="1296035">
                <a:moveTo>
                  <a:pt x="31750" y="447548"/>
                </a:moveTo>
                <a:lnTo>
                  <a:pt x="17895" y="496540"/>
                </a:lnTo>
                <a:lnTo>
                  <a:pt x="7969" y="546401"/>
                </a:lnTo>
                <a:lnTo>
                  <a:pt x="1996" y="596905"/>
                </a:lnTo>
                <a:lnTo>
                  <a:pt x="0" y="647827"/>
                </a:lnTo>
                <a:lnTo>
                  <a:pt x="1777" y="696171"/>
                </a:lnTo>
                <a:lnTo>
                  <a:pt x="7024" y="743549"/>
                </a:lnTo>
                <a:lnTo>
                  <a:pt x="15617" y="789836"/>
                </a:lnTo>
                <a:lnTo>
                  <a:pt x="27430" y="834907"/>
                </a:lnTo>
                <a:lnTo>
                  <a:pt x="42338" y="878637"/>
                </a:lnTo>
                <a:lnTo>
                  <a:pt x="60214" y="920900"/>
                </a:lnTo>
                <a:lnTo>
                  <a:pt x="80935" y="961571"/>
                </a:lnTo>
                <a:lnTo>
                  <a:pt x="104375" y="1000525"/>
                </a:lnTo>
                <a:lnTo>
                  <a:pt x="130408" y="1037638"/>
                </a:lnTo>
                <a:lnTo>
                  <a:pt x="158909" y="1072783"/>
                </a:lnTo>
                <a:lnTo>
                  <a:pt x="189753" y="1105836"/>
                </a:lnTo>
                <a:lnTo>
                  <a:pt x="222815" y="1136672"/>
                </a:lnTo>
                <a:lnTo>
                  <a:pt x="257969" y="1165164"/>
                </a:lnTo>
                <a:lnTo>
                  <a:pt x="295089" y="1191189"/>
                </a:lnTo>
                <a:lnTo>
                  <a:pt x="334052" y="1214621"/>
                </a:lnTo>
                <a:lnTo>
                  <a:pt x="374730" y="1235335"/>
                </a:lnTo>
                <a:lnTo>
                  <a:pt x="417000" y="1253205"/>
                </a:lnTo>
                <a:lnTo>
                  <a:pt x="460735" y="1268107"/>
                </a:lnTo>
                <a:lnTo>
                  <a:pt x="505811" y="1279915"/>
                </a:lnTo>
                <a:lnTo>
                  <a:pt x="552101" y="1288505"/>
                </a:lnTo>
                <a:lnTo>
                  <a:pt x="599482" y="1293750"/>
                </a:lnTo>
                <a:lnTo>
                  <a:pt x="647826" y="1295527"/>
                </a:lnTo>
                <a:lnTo>
                  <a:pt x="696171" y="1293750"/>
                </a:lnTo>
                <a:lnTo>
                  <a:pt x="743552" y="1288505"/>
                </a:lnTo>
                <a:lnTo>
                  <a:pt x="789842" y="1279915"/>
                </a:lnTo>
                <a:lnTo>
                  <a:pt x="834918" y="1268107"/>
                </a:lnTo>
                <a:lnTo>
                  <a:pt x="878653" y="1253205"/>
                </a:lnTo>
                <a:lnTo>
                  <a:pt x="920923" y="1235335"/>
                </a:lnTo>
                <a:lnTo>
                  <a:pt x="961601" y="1214621"/>
                </a:lnTo>
                <a:lnTo>
                  <a:pt x="1000564" y="1191189"/>
                </a:lnTo>
                <a:lnTo>
                  <a:pt x="1037684" y="1165164"/>
                </a:lnTo>
                <a:lnTo>
                  <a:pt x="1072838" y="1136672"/>
                </a:lnTo>
                <a:lnTo>
                  <a:pt x="1105900" y="1105836"/>
                </a:lnTo>
                <a:lnTo>
                  <a:pt x="1136744" y="1072783"/>
                </a:lnTo>
                <a:lnTo>
                  <a:pt x="1165245" y="1037638"/>
                </a:lnTo>
                <a:lnTo>
                  <a:pt x="1191278" y="1000525"/>
                </a:lnTo>
                <a:lnTo>
                  <a:pt x="1214718" y="961571"/>
                </a:lnTo>
                <a:lnTo>
                  <a:pt x="1235439" y="920900"/>
                </a:lnTo>
                <a:lnTo>
                  <a:pt x="1253315" y="878637"/>
                </a:lnTo>
                <a:lnTo>
                  <a:pt x="1268223" y="834907"/>
                </a:lnTo>
                <a:lnTo>
                  <a:pt x="1280036" y="789836"/>
                </a:lnTo>
                <a:lnTo>
                  <a:pt x="1288629" y="743549"/>
                </a:lnTo>
                <a:lnTo>
                  <a:pt x="1293876" y="696171"/>
                </a:lnTo>
                <a:lnTo>
                  <a:pt x="1295653" y="647827"/>
                </a:lnTo>
                <a:lnTo>
                  <a:pt x="647826" y="647827"/>
                </a:lnTo>
                <a:lnTo>
                  <a:pt x="31750" y="447548"/>
                </a:lnTo>
                <a:close/>
              </a:path>
              <a:path w="1296035" h="1296035">
                <a:moveTo>
                  <a:pt x="647826" y="0"/>
                </a:moveTo>
                <a:lnTo>
                  <a:pt x="647826" y="647827"/>
                </a:lnTo>
                <a:lnTo>
                  <a:pt x="1295653" y="647827"/>
                </a:lnTo>
                <a:lnTo>
                  <a:pt x="1293876" y="599482"/>
                </a:lnTo>
                <a:lnTo>
                  <a:pt x="1288629" y="552101"/>
                </a:lnTo>
                <a:lnTo>
                  <a:pt x="1280036" y="505811"/>
                </a:lnTo>
                <a:lnTo>
                  <a:pt x="1268223" y="460735"/>
                </a:lnTo>
                <a:lnTo>
                  <a:pt x="1253315" y="417000"/>
                </a:lnTo>
                <a:lnTo>
                  <a:pt x="1235439" y="374730"/>
                </a:lnTo>
                <a:lnTo>
                  <a:pt x="1214718" y="334052"/>
                </a:lnTo>
                <a:lnTo>
                  <a:pt x="1191278" y="295089"/>
                </a:lnTo>
                <a:lnTo>
                  <a:pt x="1165245" y="257969"/>
                </a:lnTo>
                <a:lnTo>
                  <a:pt x="1136744" y="222815"/>
                </a:lnTo>
                <a:lnTo>
                  <a:pt x="1105900" y="189753"/>
                </a:lnTo>
                <a:lnTo>
                  <a:pt x="1072838" y="158909"/>
                </a:lnTo>
                <a:lnTo>
                  <a:pt x="1037684" y="130408"/>
                </a:lnTo>
                <a:lnTo>
                  <a:pt x="1000564" y="104375"/>
                </a:lnTo>
                <a:lnTo>
                  <a:pt x="961601" y="80935"/>
                </a:lnTo>
                <a:lnTo>
                  <a:pt x="920923" y="60214"/>
                </a:lnTo>
                <a:lnTo>
                  <a:pt x="878653" y="42338"/>
                </a:lnTo>
                <a:lnTo>
                  <a:pt x="834918" y="27430"/>
                </a:lnTo>
                <a:lnTo>
                  <a:pt x="789842" y="15617"/>
                </a:lnTo>
                <a:lnTo>
                  <a:pt x="743552" y="7024"/>
                </a:lnTo>
                <a:lnTo>
                  <a:pt x="696171" y="1777"/>
                </a:lnTo>
                <a:lnTo>
                  <a:pt x="64782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40658" y="3077591"/>
            <a:ext cx="616585" cy="648335"/>
          </a:xfrm>
          <a:custGeom>
            <a:avLst/>
            <a:gdLst/>
            <a:ahLst/>
            <a:cxnLst/>
            <a:rect l="l" t="t" r="r" b="b"/>
            <a:pathLst>
              <a:path w="616585" h="648335">
                <a:moveTo>
                  <a:pt x="616076" y="0"/>
                </a:moveTo>
                <a:lnTo>
                  <a:pt x="566905" y="1856"/>
                </a:lnTo>
                <a:lnTo>
                  <a:pt x="518557" y="7349"/>
                </a:lnTo>
                <a:lnTo>
                  <a:pt x="471190" y="16364"/>
                </a:lnTo>
                <a:lnTo>
                  <a:pt x="424964" y="28783"/>
                </a:lnTo>
                <a:lnTo>
                  <a:pt x="380038" y="44492"/>
                </a:lnTo>
                <a:lnTo>
                  <a:pt x="336568" y="63376"/>
                </a:lnTo>
                <a:lnTo>
                  <a:pt x="294716" y="85318"/>
                </a:lnTo>
                <a:lnTo>
                  <a:pt x="254638" y="110203"/>
                </a:lnTo>
                <a:lnTo>
                  <a:pt x="216494" y="137916"/>
                </a:lnTo>
                <a:lnTo>
                  <a:pt x="180443" y="168341"/>
                </a:lnTo>
                <a:lnTo>
                  <a:pt x="146643" y="201363"/>
                </a:lnTo>
                <a:lnTo>
                  <a:pt x="115252" y="236865"/>
                </a:lnTo>
                <a:lnTo>
                  <a:pt x="86430" y="274733"/>
                </a:lnTo>
                <a:lnTo>
                  <a:pt x="60335" y="314851"/>
                </a:lnTo>
                <a:lnTo>
                  <a:pt x="37126" y="357103"/>
                </a:lnTo>
                <a:lnTo>
                  <a:pt x="16961" y="401373"/>
                </a:lnTo>
                <a:lnTo>
                  <a:pt x="0" y="447548"/>
                </a:lnTo>
                <a:lnTo>
                  <a:pt x="616076" y="647827"/>
                </a:lnTo>
                <a:lnTo>
                  <a:pt x="61607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40658" y="3077591"/>
            <a:ext cx="616585" cy="648335"/>
          </a:xfrm>
          <a:custGeom>
            <a:avLst/>
            <a:gdLst/>
            <a:ahLst/>
            <a:cxnLst/>
            <a:rect l="l" t="t" r="r" b="b"/>
            <a:pathLst>
              <a:path w="616585" h="648335">
                <a:moveTo>
                  <a:pt x="0" y="447548"/>
                </a:moveTo>
                <a:lnTo>
                  <a:pt x="16961" y="401373"/>
                </a:lnTo>
                <a:lnTo>
                  <a:pt x="37126" y="357103"/>
                </a:lnTo>
                <a:lnTo>
                  <a:pt x="60335" y="314851"/>
                </a:lnTo>
                <a:lnTo>
                  <a:pt x="86430" y="274733"/>
                </a:lnTo>
                <a:lnTo>
                  <a:pt x="115252" y="236865"/>
                </a:lnTo>
                <a:lnTo>
                  <a:pt x="146643" y="201363"/>
                </a:lnTo>
                <a:lnTo>
                  <a:pt x="180443" y="168341"/>
                </a:lnTo>
                <a:lnTo>
                  <a:pt x="216494" y="137916"/>
                </a:lnTo>
                <a:lnTo>
                  <a:pt x="254638" y="110203"/>
                </a:lnTo>
                <a:lnTo>
                  <a:pt x="294716" y="85318"/>
                </a:lnTo>
                <a:lnTo>
                  <a:pt x="336568" y="63376"/>
                </a:lnTo>
                <a:lnTo>
                  <a:pt x="380038" y="44492"/>
                </a:lnTo>
                <a:lnTo>
                  <a:pt x="424964" y="28783"/>
                </a:lnTo>
                <a:lnTo>
                  <a:pt x="471190" y="16364"/>
                </a:lnTo>
                <a:lnTo>
                  <a:pt x="518557" y="7349"/>
                </a:lnTo>
                <a:lnTo>
                  <a:pt x="566905" y="1856"/>
                </a:lnTo>
                <a:lnTo>
                  <a:pt x="616076" y="0"/>
                </a:lnTo>
                <a:lnTo>
                  <a:pt x="616076" y="647827"/>
                </a:lnTo>
                <a:lnTo>
                  <a:pt x="0" y="44754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77517" y="5031104"/>
            <a:ext cx="1028700" cy="1296035"/>
          </a:xfrm>
          <a:custGeom>
            <a:avLst/>
            <a:gdLst/>
            <a:ahLst/>
            <a:cxnLst/>
            <a:rect l="l" t="t" r="r" b="b"/>
            <a:pathLst>
              <a:path w="1028700" h="1296035">
                <a:moveTo>
                  <a:pt x="380745" y="0"/>
                </a:moveTo>
                <a:lnTo>
                  <a:pt x="380745" y="647763"/>
                </a:lnTo>
                <a:lnTo>
                  <a:pt x="0" y="1171841"/>
                </a:lnTo>
                <a:lnTo>
                  <a:pt x="42509" y="1200246"/>
                </a:lnTo>
                <a:lnTo>
                  <a:pt x="86923" y="1225099"/>
                </a:lnTo>
                <a:lnTo>
                  <a:pt x="133016" y="1246327"/>
                </a:lnTo>
                <a:lnTo>
                  <a:pt x="180562" y="1263859"/>
                </a:lnTo>
                <a:lnTo>
                  <a:pt x="229334" y="1277621"/>
                </a:lnTo>
                <a:lnTo>
                  <a:pt x="279106" y="1287541"/>
                </a:lnTo>
                <a:lnTo>
                  <a:pt x="329652" y="1293547"/>
                </a:lnTo>
                <a:lnTo>
                  <a:pt x="380745" y="1295565"/>
                </a:lnTo>
                <a:lnTo>
                  <a:pt x="429090" y="1293788"/>
                </a:lnTo>
                <a:lnTo>
                  <a:pt x="476471" y="1288541"/>
                </a:lnTo>
                <a:lnTo>
                  <a:pt x="522761" y="1279949"/>
                </a:lnTo>
                <a:lnTo>
                  <a:pt x="567837" y="1268137"/>
                </a:lnTo>
                <a:lnTo>
                  <a:pt x="611572" y="1253231"/>
                </a:lnTo>
                <a:lnTo>
                  <a:pt x="653842" y="1235356"/>
                </a:lnTo>
                <a:lnTo>
                  <a:pt x="694520" y="1214637"/>
                </a:lnTo>
                <a:lnTo>
                  <a:pt x="733483" y="1191200"/>
                </a:lnTo>
                <a:lnTo>
                  <a:pt x="770603" y="1165169"/>
                </a:lnTo>
                <a:lnTo>
                  <a:pt x="805757" y="1136670"/>
                </a:lnTo>
                <a:lnTo>
                  <a:pt x="838819" y="1105828"/>
                </a:lnTo>
                <a:lnTo>
                  <a:pt x="869663" y="1072769"/>
                </a:lnTo>
                <a:lnTo>
                  <a:pt x="898164" y="1037617"/>
                </a:lnTo>
                <a:lnTo>
                  <a:pt x="924197" y="1000498"/>
                </a:lnTo>
                <a:lnTo>
                  <a:pt x="947637" y="961537"/>
                </a:lnTo>
                <a:lnTo>
                  <a:pt x="968358" y="920860"/>
                </a:lnTo>
                <a:lnTo>
                  <a:pt x="986234" y="878592"/>
                </a:lnTo>
                <a:lnTo>
                  <a:pt x="1001142" y="834857"/>
                </a:lnTo>
                <a:lnTo>
                  <a:pt x="1012955" y="789782"/>
                </a:lnTo>
                <a:lnTo>
                  <a:pt x="1021548" y="743491"/>
                </a:lnTo>
                <a:lnTo>
                  <a:pt x="1026795" y="696109"/>
                </a:lnTo>
                <a:lnTo>
                  <a:pt x="1028573" y="647763"/>
                </a:lnTo>
                <a:lnTo>
                  <a:pt x="1026795" y="599411"/>
                </a:lnTo>
                <a:lnTo>
                  <a:pt x="1021548" y="552025"/>
                </a:lnTo>
                <a:lnTo>
                  <a:pt x="1012955" y="505731"/>
                </a:lnTo>
                <a:lnTo>
                  <a:pt x="1001142" y="460654"/>
                </a:lnTo>
                <a:lnTo>
                  <a:pt x="986234" y="416919"/>
                </a:lnTo>
                <a:lnTo>
                  <a:pt x="968358" y="374651"/>
                </a:lnTo>
                <a:lnTo>
                  <a:pt x="947637" y="333975"/>
                </a:lnTo>
                <a:lnTo>
                  <a:pt x="924197" y="295017"/>
                </a:lnTo>
                <a:lnTo>
                  <a:pt x="898164" y="257901"/>
                </a:lnTo>
                <a:lnTo>
                  <a:pt x="869663" y="222753"/>
                </a:lnTo>
                <a:lnTo>
                  <a:pt x="838819" y="189698"/>
                </a:lnTo>
                <a:lnTo>
                  <a:pt x="805757" y="158860"/>
                </a:lnTo>
                <a:lnTo>
                  <a:pt x="770603" y="130366"/>
                </a:lnTo>
                <a:lnTo>
                  <a:pt x="733483" y="104340"/>
                </a:lnTo>
                <a:lnTo>
                  <a:pt x="694520" y="80907"/>
                </a:lnTo>
                <a:lnTo>
                  <a:pt x="653842" y="60192"/>
                </a:lnTo>
                <a:lnTo>
                  <a:pt x="611572" y="42322"/>
                </a:lnTo>
                <a:lnTo>
                  <a:pt x="567837" y="27419"/>
                </a:lnTo>
                <a:lnTo>
                  <a:pt x="522761" y="15611"/>
                </a:lnTo>
                <a:lnTo>
                  <a:pt x="476471" y="7021"/>
                </a:lnTo>
                <a:lnTo>
                  <a:pt x="429090" y="1776"/>
                </a:lnTo>
                <a:lnTo>
                  <a:pt x="38074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10525" y="5031104"/>
            <a:ext cx="648335" cy="1172210"/>
          </a:xfrm>
          <a:custGeom>
            <a:avLst/>
            <a:gdLst/>
            <a:ahLst/>
            <a:cxnLst/>
            <a:rect l="l" t="t" r="r" b="b"/>
            <a:pathLst>
              <a:path w="648335" h="1172210">
                <a:moveTo>
                  <a:pt x="647738" y="0"/>
                </a:moveTo>
                <a:lnTo>
                  <a:pt x="596187" y="2048"/>
                </a:lnTo>
                <a:lnTo>
                  <a:pt x="545369" y="8123"/>
                </a:lnTo>
                <a:lnTo>
                  <a:pt x="495495" y="18119"/>
                </a:lnTo>
                <a:lnTo>
                  <a:pt x="446772" y="31928"/>
                </a:lnTo>
                <a:lnTo>
                  <a:pt x="399411" y="49445"/>
                </a:lnTo>
                <a:lnTo>
                  <a:pt x="353622" y="70564"/>
                </a:lnTo>
                <a:lnTo>
                  <a:pt x="309613" y="95178"/>
                </a:lnTo>
                <a:lnTo>
                  <a:pt x="267594" y="123180"/>
                </a:lnTo>
                <a:lnTo>
                  <a:pt x="227775" y="154465"/>
                </a:lnTo>
                <a:lnTo>
                  <a:pt x="190364" y="188927"/>
                </a:lnTo>
                <a:lnTo>
                  <a:pt x="155573" y="226458"/>
                </a:lnTo>
                <a:lnTo>
                  <a:pt x="123609" y="266954"/>
                </a:lnTo>
                <a:lnTo>
                  <a:pt x="96637" y="307110"/>
                </a:lnTo>
                <a:lnTo>
                  <a:pt x="73038" y="348526"/>
                </a:lnTo>
                <a:lnTo>
                  <a:pt x="52787" y="391027"/>
                </a:lnTo>
                <a:lnTo>
                  <a:pt x="35853" y="434437"/>
                </a:lnTo>
                <a:lnTo>
                  <a:pt x="22211" y="478582"/>
                </a:lnTo>
                <a:lnTo>
                  <a:pt x="11833" y="523286"/>
                </a:lnTo>
                <a:lnTo>
                  <a:pt x="4690" y="568376"/>
                </a:lnTo>
                <a:lnTo>
                  <a:pt x="754" y="613674"/>
                </a:lnTo>
                <a:lnTo>
                  <a:pt x="0" y="659007"/>
                </a:lnTo>
                <a:lnTo>
                  <a:pt x="2397" y="704200"/>
                </a:lnTo>
                <a:lnTo>
                  <a:pt x="7920" y="749077"/>
                </a:lnTo>
                <a:lnTo>
                  <a:pt x="16539" y="793464"/>
                </a:lnTo>
                <a:lnTo>
                  <a:pt x="28229" y="837185"/>
                </a:lnTo>
                <a:lnTo>
                  <a:pt x="42960" y="880065"/>
                </a:lnTo>
                <a:lnTo>
                  <a:pt x="60705" y="921930"/>
                </a:lnTo>
                <a:lnTo>
                  <a:pt x="81437" y="962604"/>
                </a:lnTo>
                <a:lnTo>
                  <a:pt x="105127" y="1001912"/>
                </a:lnTo>
                <a:lnTo>
                  <a:pt x="131749" y="1039679"/>
                </a:lnTo>
                <a:lnTo>
                  <a:pt x="161274" y="1075731"/>
                </a:lnTo>
                <a:lnTo>
                  <a:pt x="193674" y="1109892"/>
                </a:lnTo>
                <a:lnTo>
                  <a:pt x="228923" y="1141987"/>
                </a:lnTo>
                <a:lnTo>
                  <a:pt x="266992" y="1171841"/>
                </a:lnTo>
                <a:lnTo>
                  <a:pt x="647738" y="647763"/>
                </a:lnTo>
                <a:lnTo>
                  <a:pt x="6477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10525" y="5031104"/>
            <a:ext cx="648335" cy="1172210"/>
          </a:xfrm>
          <a:custGeom>
            <a:avLst/>
            <a:gdLst/>
            <a:ahLst/>
            <a:cxnLst/>
            <a:rect l="l" t="t" r="r" b="b"/>
            <a:pathLst>
              <a:path w="648335" h="1172210">
                <a:moveTo>
                  <a:pt x="266992" y="1171841"/>
                </a:moveTo>
                <a:lnTo>
                  <a:pt x="228923" y="1141987"/>
                </a:lnTo>
                <a:lnTo>
                  <a:pt x="193674" y="1109892"/>
                </a:lnTo>
                <a:lnTo>
                  <a:pt x="161274" y="1075731"/>
                </a:lnTo>
                <a:lnTo>
                  <a:pt x="131749" y="1039679"/>
                </a:lnTo>
                <a:lnTo>
                  <a:pt x="105127" y="1001912"/>
                </a:lnTo>
                <a:lnTo>
                  <a:pt x="81437" y="962604"/>
                </a:lnTo>
                <a:lnTo>
                  <a:pt x="60705" y="921930"/>
                </a:lnTo>
                <a:lnTo>
                  <a:pt x="42960" y="880065"/>
                </a:lnTo>
                <a:lnTo>
                  <a:pt x="28229" y="837185"/>
                </a:lnTo>
                <a:lnTo>
                  <a:pt x="16539" y="793464"/>
                </a:lnTo>
                <a:lnTo>
                  <a:pt x="7920" y="749077"/>
                </a:lnTo>
                <a:lnTo>
                  <a:pt x="2397" y="704200"/>
                </a:lnTo>
                <a:lnTo>
                  <a:pt x="0" y="659007"/>
                </a:lnTo>
                <a:lnTo>
                  <a:pt x="754" y="613674"/>
                </a:lnTo>
                <a:lnTo>
                  <a:pt x="4690" y="568376"/>
                </a:lnTo>
                <a:lnTo>
                  <a:pt x="11833" y="523286"/>
                </a:lnTo>
                <a:lnTo>
                  <a:pt x="22211" y="478582"/>
                </a:lnTo>
                <a:lnTo>
                  <a:pt x="35853" y="434437"/>
                </a:lnTo>
                <a:lnTo>
                  <a:pt x="52787" y="391027"/>
                </a:lnTo>
                <a:lnTo>
                  <a:pt x="73038" y="348526"/>
                </a:lnTo>
                <a:lnTo>
                  <a:pt x="96637" y="307110"/>
                </a:lnTo>
                <a:lnTo>
                  <a:pt x="123609" y="266954"/>
                </a:lnTo>
                <a:lnTo>
                  <a:pt x="155573" y="226458"/>
                </a:lnTo>
                <a:lnTo>
                  <a:pt x="190364" y="188927"/>
                </a:lnTo>
                <a:lnTo>
                  <a:pt x="227775" y="154465"/>
                </a:lnTo>
                <a:lnTo>
                  <a:pt x="267594" y="123180"/>
                </a:lnTo>
                <a:lnTo>
                  <a:pt x="309613" y="95178"/>
                </a:lnTo>
                <a:lnTo>
                  <a:pt x="353622" y="70564"/>
                </a:lnTo>
                <a:lnTo>
                  <a:pt x="399411" y="49445"/>
                </a:lnTo>
                <a:lnTo>
                  <a:pt x="446772" y="31928"/>
                </a:lnTo>
                <a:lnTo>
                  <a:pt x="495495" y="18119"/>
                </a:lnTo>
                <a:lnTo>
                  <a:pt x="545369" y="8123"/>
                </a:lnTo>
                <a:lnTo>
                  <a:pt x="596187" y="2048"/>
                </a:lnTo>
                <a:lnTo>
                  <a:pt x="647738" y="0"/>
                </a:lnTo>
                <a:lnTo>
                  <a:pt x="647738" y="647763"/>
                </a:lnTo>
                <a:lnTo>
                  <a:pt x="266992" y="1171841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461005" y="6104026"/>
            <a:ext cx="26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等线"/>
                <a:cs typeface="等线"/>
              </a:rPr>
              <a:t>60%</a:t>
            </a:r>
            <a:endParaRPr sz="1200">
              <a:latin typeface="等线"/>
              <a:cs typeface="等线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56734" y="5031104"/>
            <a:ext cx="648335" cy="1296035"/>
          </a:xfrm>
          <a:custGeom>
            <a:avLst/>
            <a:gdLst/>
            <a:ahLst/>
            <a:cxnLst/>
            <a:rect l="l" t="t" r="r" b="b"/>
            <a:pathLst>
              <a:path w="648335" h="1296035">
                <a:moveTo>
                  <a:pt x="0" y="0"/>
                </a:moveTo>
                <a:lnTo>
                  <a:pt x="0" y="1295565"/>
                </a:lnTo>
                <a:lnTo>
                  <a:pt x="48344" y="1293788"/>
                </a:lnTo>
                <a:lnTo>
                  <a:pt x="95725" y="1288541"/>
                </a:lnTo>
                <a:lnTo>
                  <a:pt x="142015" y="1279949"/>
                </a:lnTo>
                <a:lnTo>
                  <a:pt x="187091" y="1268137"/>
                </a:lnTo>
                <a:lnTo>
                  <a:pt x="230826" y="1253231"/>
                </a:lnTo>
                <a:lnTo>
                  <a:pt x="273096" y="1235356"/>
                </a:lnTo>
                <a:lnTo>
                  <a:pt x="313774" y="1214637"/>
                </a:lnTo>
                <a:lnTo>
                  <a:pt x="352737" y="1191200"/>
                </a:lnTo>
                <a:lnTo>
                  <a:pt x="389857" y="1165169"/>
                </a:lnTo>
                <a:lnTo>
                  <a:pt x="425011" y="1136670"/>
                </a:lnTo>
                <a:lnTo>
                  <a:pt x="458073" y="1105828"/>
                </a:lnTo>
                <a:lnTo>
                  <a:pt x="488917" y="1072769"/>
                </a:lnTo>
                <a:lnTo>
                  <a:pt x="517418" y="1037617"/>
                </a:lnTo>
                <a:lnTo>
                  <a:pt x="543451" y="1000498"/>
                </a:lnTo>
                <a:lnTo>
                  <a:pt x="566891" y="961537"/>
                </a:lnTo>
                <a:lnTo>
                  <a:pt x="587612" y="920860"/>
                </a:lnTo>
                <a:lnTo>
                  <a:pt x="605488" y="878592"/>
                </a:lnTo>
                <a:lnTo>
                  <a:pt x="620396" y="834857"/>
                </a:lnTo>
                <a:lnTo>
                  <a:pt x="632209" y="789782"/>
                </a:lnTo>
                <a:lnTo>
                  <a:pt x="640802" y="743491"/>
                </a:lnTo>
                <a:lnTo>
                  <a:pt x="646049" y="696109"/>
                </a:lnTo>
                <a:lnTo>
                  <a:pt x="647826" y="647763"/>
                </a:lnTo>
                <a:lnTo>
                  <a:pt x="646049" y="599411"/>
                </a:lnTo>
                <a:lnTo>
                  <a:pt x="640802" y="552025"/>
                </a:lnTo>
                <a:lnTo>
                  <a:pt x="632209" y="505731"/>
                </a:lnTo>
                <a:lnTo>
                  <a:pt x="620396" y="460654"/>
                </a:lnTo>
                <a:lnTo>
                  <a:pt x="605488" y="416919"/>
                </a:lnTo>
                <a:lnTo>
                  <a:pt x="587612" y="374651"/>
                </a:lnTo>
                <a:lnTo>
                  <a:pt x="566891" y="333975"/>
                </a:lnTo>
                <a:lnTo>
                  <a:pt x="543451" y="295017"/>
                </a:lnTo>
                <a:lnTo>
                  <a:pt x="517418" y="257901"/>
                </a:lnTo>
                <a:lnTo>
                  <a:pt x="488917" y="222753"/>
                </a:lnTo>
                <a:lnTo>
                  <a:pt x="458073" y="189698"/>
                </a:lnTo>
                <a:lnTo>
                  <a:pt x="425011" y="158860"/>
                </a:lnTo>
                <a:lnTo>
                  <a:pt x="389857" y="130366"/>
                </a:lnTo>
                <a:lnTo>
                  <a:pt x="352737" y="104340"/>
                </a:lnTo>
                <a:lnTo>
                  <a:pt x="313774" y="80907"/>
                </a:lnTo>
                <a:lnTo>
                  <a:pt x="273096" y="60192"/>
                </a:lnTo>
                <a:lnTo>
                  <a:pt x="230826" y="42322"/>
                </a:lnTo>
                <a:lnTo>
                  <a:pt x="187091" y="27419"/>
                </a:lnTo>
                <a:lnTo>
                  <a:pt x="142015" y="15611"/>
                </a:lnTo>
                <a:lnTo>
                  <a:pt x="95725" y="7021"/>
                </a:lnTo>
                <a:lnTo>
                  <a:pt x="48344" y="1776"/>
                </a:lnTo>
                <a:lnTo>
                  <a:pt x="0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08908" y="5031104"/>
            <a:ext cx="648335" cy="1296035"/>
          </a:xfrm>
          <a:custGeom>
            <a:avLst/>
            <a:gdLst/>
            <a:ahLst/>
            <a:cxnLst/>
            <a:rect l="l" t="t" r="r" b="b"/>
            <a:pathLst>
              <a:path w="648335" h="1296035">
                <a:moveTo>
                  <a:pt x="647826" y="0"/>
                </a:moveTo>
                <a:lnTo>
                  <a:pt x="599482" y="1776"/>
                </a:lnTo>
                <a:lnTo>
                  <a:pt x="552101" y="7021"/>
                </a:lnTo>
                <a:lnTo>
                  <a:pt x="505811" y="15611"/>
                </a:lnTo>
                <a:lnTo>
                  <a:pt x="460735" y="27419"/>
                </a:lnTo>
                <a:lnTo>
                  <a:pt x="417000" y="42322"/>
                </a:lnTo>
                <a:lnTo>
                  <a:pt x="374730" y="60192"/>
                </a:lnTo>
                <a:lnTo>
                  <a:pt x="334052" y="80907"/>
                </a:lnTo>
                <a:lnTo>
                  <a:pt x="295089" y="104340"/>
                </a:lnTo>
                <a:lnTo>
                  <a:pt x="257969" y="130366"/>
                </a:lnTo>
                <a:lnTo>
                  <a:pt x="222815" y="158860"/>
                </a:lnTo>
                <a:lnTo>
                  <a:pt x="189753" y="189698"/>
                </a:lnTo>
                <a:lnTo>
                  <a:pt x="158909" y="222753"/>
                </a:lnTo>
                <a:lnTo>
                  <a:pt x="130408" y="257901"/>
                </a:lnTo>
                <a:lnTo>
                  <a:pt x="104375" y="295017"/>
                </a:lnTo>
                <a:lnTo>
                  <a:pt x="80935" y="333975"/>
                </a:lnTo>
                <a:lnTo>
                  <a:pt x="60214" y="374651"/>
                </a:lnTo>
                <a:lnTo>
                  <a:pt x="42338" y="416919"/>
                </a:lnTo>
                <a:lnTo>
                  <a:pt x="27430" y="460654"/>
                </a:lnTo>
                <a:lnTo>
                  <a:pt x="15617" y="505731"/>
                </a:lnTo>
                <a:lnTo>
                  <a:pt x="7024" y="552025"/>
                </a:lnTo>
                <a:lnTo>
                  <a:pt x="1777" y="599411"/>
                </a:lnTo>
                <a:lnTo>
                  <a:pt x="0" y="647763"/>
                </a:lnTo>
                <a:lnTo>
                  <a:pt x="1777" y="696109"/>
                </a:lnTo>
                <a:lnTo>
                  <a:pt x="7024" y="743491"/>
                </a:lnTo>
                <a:lnTo>
                  <a:pt x="15617" y="789782"/>
                </a:lnTo>
                <a:lnTo>
                  <a:pt x="27430" y="834857"/>
                </a:lnTo>
                <a:lnTo>
                  <a:pt x="42338" y="878592"/>
                </a:lnTo>
                <a:lnTo>
                  <a:pt x="60214" y="920860"/>
                </a:lnTo>
                <a:lnTo>
                  <a:pt x="80935" y="961537"/>
                </a:lnTo>
                <a:lnTo>
                  <a:pt x="104375" y="1000498"/>
                </a:lnTo>
                <a:lnTo>
                  <a:pt x="130408" y="1037617"/>
                </a:lnTo>
                <a:lnTo>
                  <a:pt x="158909" y="1072769"/>
                </a:lnTo>
                <a:lnTo>
                  <a:pt x="189753" y="1105828"/>
                </a:lnTo>
                <a:lnTo>
                  <a:pt x="222815" y="1136670"/>
                </a:lnTo>
                <a:lnTo>
                  <a:pt x="257969" y="1165169"/>
                </a:lnTo>
                <a:lnTo>
                  <a:pt x="295089" y="1191200"/>
                </a:lnTo>
                <a:lnTo>
                  <a:pt x="334052" y="1214637"/>
                </a:lnTo>
                <a:lnTo>
                  <a:pt x="374730" y="1235356"/>
                </a:lnTo>
                <a:lnTo>
                  <a:pt x="417000" y="1253231"/>
                </a:lnTo>
                <a:lnTo>
                  <a:pt x="460735" y="1268137"/>
                </a:lnTo>
                <a:lnTo>
                  <a:pt x="505811" y="1279949"/>
                </a:lnTo>
                <a:lnTo>
                  <a:pt x="552101" y="1288541"/>
                </a:lnTo>
                <a:lnTo>
                  <a:pt x="599482" y="1293788"/>
                </a:lnTo>
                <a:lnTo>
                  <a:pt x="647826" y="1295565"/>
                </a:lnTo>
                <a:lnTo>
                  <a:pt x="6478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08908" y="5031104"/>
            <a:ext cx="648335" cy="1296035"/>
          </a:xfrm>
          <a:custGeom>
            <a:avLst/>
            <a:gdLst/>
            <a:ahLst/>
            <a:cxnLst/>
            <a:rect l="l" t="t" r="r" b="b"/>
            <a:pathLst>
              <a:path w="648335" h="1296035">
                <a:moveTo>
                  <a:pt x="647826" y="1295565"/>
                </a:moveTo>
                <a:lnTo>
                  <a:pt x="599482" y="1293788"/>
                </a:lnTo>
                <a:lnTo>
                  <a:pt x="552101" y="1288541"/>
                </a:lnTo>
                <a:lnTo>
                  <a:pt x="505811" y="1279949"/>
                </a:lnTo>
                <a:lnTo>
                  <a:pt x="460735" y="1268137"/>
                </a:lnTo>
                <a:lnTo>
                  <a:pt x="417000" y="1253231"/>
                </a:lnTo>
                <a:lnTo>
                  <a:pt x="374730" y="1235356"/>
                </a:lnTo>
                <a:lnTo>
                  <a:pt x="334052" y="1214637"/>
                </a:lnTo>
                <a:lnTo>
                  <a:pt x="295089" y="1191200"/>
                </a:lnTo>
                <a:lnTo>
                  <a:pt x="257969" y="1165169"/>
                </a:lnTo>
                <a:lnTo>
                  <a:pt x="222815" y="1136670"/>
                </a:lnTo>
                <a:lnTo>
                  <a:pt x="189753" y="1105828"/>
                </a:lnTo>
                <a:lnTo>
                  <a:pt x="158909" y="1072769"/>
                </a:lnTo>
                <a:lnTo>
                  <a:pt x="130408" y="1037617"/>
                </a:lnTo>
                <a:lnTo>
                  <a:pt x="104375" y="1000498"/>
                </a:lnTo>
                <a:lnTo>
                  <a:pt x="80935" y="961537"/>
                </a:lnTo>
                <a:lnTo>
                  <a:pt x="60214" y="920860"/>
                </a:lnTo>
                <a:lnTo>
                  <a:pt x="42338" y="878592"/>
                </a:lnTo>
                <a:lnTo>
                  <a:pt x="27430" y="834857"/>
                </a:lnTo>
                <a:lnTo>
                  <a:pt x="15617" y="789782"/>
                </a:lnTo>
                <a:lnTo>
                  <a:pt x="7024" y="743491"/>
                </a:lnTo>
                <a:lnTo>
                  <a:pt x="1777" y="696109"/>
                </a:lnTo>
                <a:lnTo>
                  <a:pt x="0" y="647763"/>
                </a:lnTo>
                <a:lnTo>
                  <a:pt x="1777" y="599411"/>
                </a:lnTo>
                <a:lnTo>
                  <a:pt x="7024" y="552025"/>
                </a:lnTo>
                <a:lnTo>
                  <a:pt x="15617" y="505731"/>
                </a:lnTo>
                <a:lnTo>
                  <a:pt x="27430" y="460654"/>
                </a:lnTo>
                <a:lnTo>
                  <a:pt x="42338" y="416919"/>
                </a:lnTo>
                <a:lnTo>
                  <a:pt x="60214" y="374651"/>
                </a:lnTo>
                <a:lnTo>
                  <a:pt x="80935" y="333975"/>
                </a:lnTo>
                <a:lnTo>
                  <a:pt x="104375" y="295017"/>
                </a:lnTo>
                <a:lnTo>
                  <a:pt x="130408" y="257901"/>
                </a:lnTo>
                <a:lnTo>
                  <a:pt x="158909" y="222753"/>
                </a:lnTo>
                <a:lnTo>
                  <a:pt x="189753" y="189698"/>
                </a:lnTo>
                <a:lnTo>
                  <a:pt x="222815" y="158860"/>
                </a:lnTo>
                <a:lnTo>
                  <a:pt x="257969" y="130366"/>
                </a:lnTo>
                <a:lnTo>
                  <a:pt x="295089" y="104340"/>
                </a:lnTo>
                <a:lnTo>
                  <a:pt x="334052" y="80907"/>
                </a:lnTo>
                <a:lnTo>
                  <a:pt x="374730" y="60192"/>
                </a:lnTo>
                <a:lnTo>
                  <a:pt x="417000" y="42322"/>
                </a:lnTo>
                <a:lnTo>
                  <a:pt x="460735" y="27419"/>
                </a:lnTo>
                <a:lnTo>
                  <a:pt x="505811" y="15611"/>
                </a:lnTo>
                <a:lnTo>
                  <a:pt x="552101" y="7021"/>
                </a:lnTo>
                <a:lnTo>
                  <a:pt x="599482" y="1776"/>
                </a:lnTo>
                <a:lnTo>
                  <a:pt x="647826" y="0"/>
                </a:lnTo>
                <a:lnTo>
                  <a:pt x="647826" y="647763"/>
                </a:lnTo>
                <a:lnTo>
                  <a:pt x="647826" y="129556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89125" y="6383223"/>
            <a:ext cx="938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占GDP比例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41014" y="6009832"/>
            <a:ext cx="1689100" cy="61277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90"/>
              </a:spcBef>
            </a:pPr>
            <a:r>
              <a:rPr sz="1200" dirty="0">
                <a:solidFill>
                  <a:srgbClr val="404040"/>
                </a:solidFill>
                <a:latin typeface="等线"/>
                <a:cs typeface="等线"/>
              </a:rPr>
              <a:t>50%</a:t>
            </a:r>
            <a:endParaRPr sz="1200">
              <a:latin typeface="等线"/>
              <a:cs typeface="等线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占国家税收总额比例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2212" y="4145612"/>
            <a:ext cx="1658620" cy="59245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15"/>
              </a:spcBef>
            </a:pPr>
            <a:r>
              <a:rPr sz="1200" spc="5" dirty="0">
                <a:solidFill>
                  <a:srgbClr val="404040"/>
                </a:solidFill>
                <a:latin typeface="等线"/>
                <a:cs typeface="等线"/>
              </a:rPr>
              <a:t>90%</a:t>
            </a:r>
            <a:endParaRPr sz="1200">
              <a:latin typeface="等线"/>
              <a:cs typeface="等线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占全部市场主体比例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9321" y="4168695"/>
            <a:ext cx="1478915" cy="56896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30"/>
              </a:spcBef>
            </a:pPr>
            <a:r>
              <a:rPr sz="1200" dirty="0">
                <a:solidFill>
                  <a:srgbClr val="404040"/>
                </a:solidFill>
                <a:latin typeface="等线"/>
                <a:cs typeface="等线"/>
              </a:rPr>
              <a:t>80%</a:t>
            </a:r>
            <a:endParaRPr sz="1200">
              <a:latin typeface="等线"/>
              <a:cs typeface="等线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占就业岗位比例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53995" y="4197095"/>
            <a:ext cx="172720" cy="120650"/>
          </a:xfrm>
          <a:custGeom>
            <a:avLst/>
            <a:gdLst/>
            <a:ahLst/>
            <a:cxnLst/>
            <a:rect l="l" t="t" r="r" b="b"/>
            <a:pathLst>
              <a:path w="172719" h="120650">
                <a:moveTo>
                  <a:pt x="0" y="0"/>
                </a:moveTo>
                <a:lnTo>
                  <a:pt x="121158" y="120395"/>
                </a:lnTo>
                <a:lnTo>
                  <a:pt x="172212" y="120395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44211" y="4218432"/>
            <a:ext cx="170815" cy="120650"/>
          </a:xfrm>
          <a:custGeom>
            <a:avLst/>
            <a:gdLst/>
            <a:ahLst/>
            <a:cxnLst/>
            <a:rect l="l" t="t" r="r" b="b"/>
            <a:pathLst>
              <a:path w="170814" h="120650">
                <a:moveTo>
                  <a:pt x="0" y="0"/>
                </a:moveTo>
                <a:lnTo>
                  <a:pt x="120141" y="120396"/>
                </a:lnTo>
                <a:lnTo>
                  <a:pt x="170687" y="120396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53995" y="6117335"/>
            <a:ext cx="172720" cy="120650"/>
          </a:xfrm>
          <a:custGeom>
            <a:avLst/>
            <a:gdLst/>
            <a:ahLst/>
            <a:cxnLst/>
            <a:rect l="l" t="t" r="r" b="b"/>
            <a:pathLst>
              <a:path w="172719" h="120650">
                <a:moveTo>
                  <a:pt x="0" y="0"/>
                </a:moveTo>
                <a:lnTo>
                  <a:pt x="121158" y="120395"/>
                </a:lnTo>
                <a:lnTo>
                  <a:pt x="172212" y="120395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44211" y="6121908"/>
            <a:ext cx="170815" cy="120650"/>
          </a:xfrm>
          <a:custGeom>
            <a:avLst/>
            <a:gdLst/>
            <a:ahLst/>
            <a:cxnLst/>
            <a:rect l="l" t="t" r="r" b="b"/>
            <a:pathLst>
              <a:path w="170814" h="120650">
                <a:moveTo>
                  <a:pt x="0" y="0"/>
                </a:moveTo>
                <a:lnTo>
                  <a:pt x="120141" y="120395"/>
                </a:lnTo>
                <a:lnTo>
                  <a:pt x="170687" y="120395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94169" y="3163061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1997963" y="0"/>
                </a:moveTo>
                <a:lnTo>
                  <a:pt x="89915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5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5" y="539495"/>
                </a:lnTo>
                <a:lnTo>
                  <a:pt x="1997963" y="539495"/>
                </a:lnTo>
                <a:lnTo>
                  <a:pt x="2032962" y="532429"/>
                </a:lnTo>
                <a:lnTo>
                  <a:pt x="2061543" y="513159"/>
                </a:lnTo>
                <a:lnTo>
                  <a:pt x="2080813" y="484578"/>
                </a:lnTo>
                <a:lnTo>
                  <a:pt x="2087879" y="449580"/>
                </a:lnTo>
                <a:lnTo>
                  <a:pt x="2087879" y="89915"/>
                </a:lnTo>
                <a:lnTo>
                  <a:pt x="2080813" y="54917"/>
                </a:lnTo>
                <a:lnTo>
                  <a:pt x="2061543" y="26336"/>
                </a:lnTo>
                <a:lnTo>
                  <a:pt x="2032962" y="7066"/>
                </a:lnTo>
                <a:lnTo>
                  <a:pt x="1997963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694169" y="3163061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0" y="89915"/>
                </a:moveTo>
                <a:lnTo>
                  <a:pt x="7066" y="54917"/>
                </a:lnTo>
                <a:lnTo>
                  <a:pt x="26336" y="26336"/>
                </a:lnTo>
                <a:lnTo>
                  <a:pt x="54917" y="7066"/>
                </a:lnTo>
                <a:lnTo>
                  <a:pt x="89915" y="0"/>
                </a:lnTo>
                <a:lnTo>
                  <a:pt x="1997963" y="0"/>
                </a:lnTo>
                <a:lnTo>
                  <a:pt x="2032962" y="7066"/>
                </a:lnTo>
                <a:lnTo>
                  <a:pt x="2061543" y="26336"/>
                </a:lnTo>
                <a:lnTo>
                  <a:pt x="2080813" y="54917"/>
                </a:lnTo>
                <a:lnTo>
                  <a:pt x="2087879" y="89915"/>
                </a:lnTo>
                <a:lnTo>
                  <a:pt x="2087879" y="449580"/>
                </a:lnTo>
                <a:lnTo>
                  <a:pt x="2080813" y="484578"/>
                </a:lnTo>
                <a:lnTo>
                  <a:pt x="2061543" y="513159"/>
                </a:lnTo>
                <a:lnTo>
                  <a:pt x="2032962" y="532429"/>
                </a:lnTo>
                <a:lnTo>
                  <a:pt x="1997963" y="539495"/>
                </a:lnTo>
                <a:lnTo>
                  <a:pt x="89915" y="539495"/>
                </a:lnTo>
                <a:lnTo>
                  <a:pt x="54917" y="532429"/>
                </a:lnTo>
                <a:lnTo>
                  <a:pt x="26336" y="513159"/>
                </a:lnTo>
                <a:lnTo>
                  <a:pt x="7066" y="484578"/>
                </a:lnTo>
                <a:lnTo>
                  <a:pt x="0" y="449580"/>
                </a:lnTo>
                <a:lnTo>
                  <a:pt x="0" y="89915"/>
                </a:lnTo>
                <a:close/>
              </a:path>
            </a:pathLst>
          </a:custGeom>
          <a:ln w="19049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153147" y="3273628"/>
            <a:ext cx="1168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信息不对称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146285" y="3163061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1997964" y="0"/>
                </a:moveTo>
                <a:lnTo>
                  <a:pt x="89916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5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6" y="539495"/>
                </a:lnTo>
                <a:lnTo>
                  <a:pt x="1997964" y="539495"/>
                </a:lnTo>
                <a:lnTo>
                  <a:pt x="2032962" y="532429"/>
                </a:lnTo>
                <a:lnTo>
                  <a:pt x="2061543" y="513159"/>
                </a:lnTo>
                <a:lnTo>
                  <a:pt x="2080813" y="484578"/>
                </a:lnTo>
                <a:lnTo>
                  <a:pt x="2087880" y="449580"/>
                </a:lnTo>
                <a:lnTo>
                  <a:pt x="2087880" y="89915"/>
                </a:lnTo>
                <a:lnTo>
                  <a:pt x="2080813" y="54917"/>
                </a:lnTo>
                <a:lnTo>
                  <a:pt x="2061543" y="26336"/>
                </a:lnTo>
                <a:lnTo>
                  <a:pt x="2032962" y="7066"/>
                </a:lnTo>
                <a:lnTo>
                  <a:pt x="1997964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146285" y="3163061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0" y="89915"/>
                </a:moveTo>
                <a:lnTo>
                  <a:pt x="7066" y="54917"/>
                </a:lnTo>
                <a:lnTo>
                  <a:pt x="26336" y="26336"/>
                </a:lnTo>
                <a:lnTo>
                  <a:pt x="54917" y="7066"/>
                </a:lnTo>
                <a:lnTo>
                  <a:pt x="89916" y="0"/>
                </a:lnTo>
                <a:lnTo>
                  <a:pt x="1997964" y="0"/>
                </a:lnTo>
                <a:lnTo>
                  <a:pt x="2032962" y="7066"/>
                </a:lnTo>
                <a:lnTo>
                  <a:pt x="2061543" y="26336"/>
                </a:lnTo>
                <a:lnTo>
                  <a:pt x="2080813" y="54917"/>
                </a:lnTo>
                <a:lnTo>
                  <a:pt x="2087880" y="89915"/>
                </a:lnTo>
                <a:lnTo>
                  <a:pt x="2087880" y="449580"/>
                </a:lnTo>
                <a:lnTo>
                  <a:pt x="2080813" y="484578"/>
                </a:lnTo>
                <a:lnTo>
                  <a:pt x="2061543" y="513159"/>
                </a:lnTo>
                <a:lnTo>
                  <a:pt x="2032962" y="532429"/>
                </a:lnTo>
                <a:lnTo>
                  <a:pt x="1997964" y="539495"/>
                </a:lnTo>
                <a:lnTo>
                  <a:pt x="89916" y="539495"/>
                </a:lnTo>
                <a:lnTo>
                  <a:pt x="54917" y="532429"/>
                </a:lnTo>
                <a:lnTo>
                  <a:pt x="26336" y="513159"/>
                </a:lnTo>
                <a:lnTo>
                  <a:pt x="7066" y="484578"/>
                </a:lnTo>
                <a:lnTo>
                  <a:pt x="0" y="449580"/>
                </a:lnTo>
                <a:lnTo>
                  <a:pt x="0" y="89915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9377553" y="3273628"/>
            <a:ext cx="1625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风控难以规模化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740140" y="3848100"/>
            <a:ext cx="490855" cy="365760"/>
          </a:xfrm>
          <a:custGeom>
            <a:avLst/>
            <a:gdLst/>
            <a:ahLst/>
            <a:cxnLst/>
            <a:rect l="l" t="t" r="r" b="b"/>
            <a:pathLst>
              <a:path w="490854" h="365760">
                <a:moveTo>
                  <a:pt x="490727" y="182880"/>
                </a:moveTo>
                <a:lnTo>
                  <a:pt x="0" y="182880"/>
                </a:lnTo>
                <a:lnTo>
                  <a:pt x="245363" y="365760"/>
                </a:lnTo>
                <a:lnTo>
                  <a:pt x="490727" y="182880"/>
                </a:lnTo>
                <a:close/>
              </a:path>
              <a:path w="490854" h="365760">
                <a:moveTo>
                  <a:pt x="368045" y="0"/>
                </a:moveTo>
                <a:lnTo>
                  <a:pt x="122681" y="0"/>
                </a:lnTo>
                <a:lnTo>
                  <a:pt x="122681" y="182880"/>
                </a:lnTo>
                <a:lnTo>
                  <a:pt x="368045" y="182880"/>
                </a:lnTo>
                <a:lnTo>
                  <a:pt x="3680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740140" y="3848100"/>
            <a:ext cx="490855" cy="365760"/>
          </a:xfrm>
          <a:custGeom>
            <a:avLst/>
            <a:gdLst/>
            <a:ahLst/>
            <a:cxnLst/>
            <a:rect l="l" t="t" r="r" b="b"/>
            <a:pathLst>
              <a:path w="490854" h="365760">
                <a:moveTo>
                  <a:pt x="0" y="182880"/>
                </a:moveTo>
                <a:lnTo>
                  <a:pt x="122681" y="182880"/>
                </a:lnTo>
                <a:lnTo>
                  <a:pt x="122681" y="0"/>
                </a:lnTo>
                <a:lnTo>
                  <a:pt x="368045" y="0"/>
                </a:lnTo>
                <a:lnTo>
                  <a:pt x="368045" y="182880"/>
                </a:lnTo>
                <a:lnTo>
                  <a:pt x="490727" y="182880"/>
                </a:lnTo>
                <a:lnTo>
                  <a:pt x="245363" y="365760"/>
                </a:lnTo>
                <a:lnTo>
                  <a:pt x="0" y="182880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94169" y="4400550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1997963" y="0"/>
                </a:moveTo>
                <a:lnTo>
                  <a:pt x="89915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6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5" y="539496"/>
                </a:lnTo>
                <a:lnTo>
                  <a:pt x="1997963" y="539496"/>
                </a:lnTo>
                <a:lnTo>
                  <a:pt x="2032962" y="532429"/>
                </a:lnTo>
                <a:lnTo>
                  <a:pt x="2061543" y="513159"/>
                </a:lnTo>
                <a:lnTo>
                  <a:pt x="2080813" y="484578"/>
                </a:lnTo>
                <a:lnTo>
                  <a:pt x="2087879" y="449580"/>
                </a:lnTo>
                <a:lnTo>
                  <a:pt x="2087879" y="89916"/>
                </a:lnTo>
                <a:lnTo>
                  <a:pt x="2080813" y="54917"/>
                </a:lnTo>
                <a:lnTo>
                  <a:pt x="2061543" y="26336"/>
                </a:lnTo>
                <a:lnTo>
                  <a:pt x="2032962" y="7066"/>
                </a:lnTo>
                <a:lnTo>
                  <a:pt x="199796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694169" y="4400550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0" y="89916"/>
                </a:moveTo>
                <a:lnTo>
                  <a:pt x="7066" y="54917"/>
                </a:lnTo>
                <a:lnTo>
                  <a:pt x="26336" y="26336"/>
                </a:lnTo>
                <a:lnTo>
                  <a:pt x="54917" y="7066"/>
                </a:lnTo>
                <a:lnTo>
                  <a:pt x="89915" y="0"/>
                </a:lnTo>
                <a:lnTo>
                  <a:pt x="1997963" y="0"/>
                </a:lnTo>
                <a:lnTo>
                  <a:pt x="2032962" y="7066"/>
                </a:lnTo>
                <a:lnTo>
                  <a:pt x="2061543" y="26336"/>
                </a:lnTo>
                <a:lnTo>
                  <a:pt x="2080813" y="54917"/>
                </a:lnTo>
                <a:lnTo>
                  <a:pt x="2087879" y="89916"/>
                </a:lnTo>
                <a:lnTo>
                  <a:pt x="2087879" y="449580"/>
                </a:lnTo>
                <a:lnTo>
                  <a:pt x="2080813" y="484578"/>
                </a:lnTo>
                <a:lnTo>
                  <a:pt x="2061543" y="513159"/>
                </a:lnTo>
                <a:lnTo>
                  <a:pt x="2032962" y="532429"/>
                </a:lnTo>
                <a:lnTo>
                  <a:pt x="1997963" y="539496"/>
                </a:lnTo>
                <a:lnTo>
                  <a:pt x="89915" y="539496"/>
                </a:lnTo>
                <a:lnTo>
                  <a:pt x="54917" y="532429"/>
                </a:lnTo>
                <a:lnTo>
                  <a:pt x="26336" y="513159"/>
                </a:lnTo>
                <a:lnTo>
                  <a:pt x="7066" y="484578"/>
                </a:lnTo>
                <a:lnTo>
                  <a:pt x="0" y="449580"/>
                </a:lnTo>
                <a:lnTo>
                  <a:pt x="0" y="89916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7153147" y="4511166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风控成本高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146285" y="4400550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1997964" y="0"/>
                </a:moveTo>
                <a:lnTo>
                  <a:pt x="89916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6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6" y="539496"/>
                </a:lnTo>
                <a:lnTo>
                  <a:pt x="1997964" y="539496"/>
                </a:lnTo>
                <a:lnTo>
                  <a:pt x="2032962" y="532429"/>
                </a:lnTo>
                <a:lnTo>
                  <a:pt x="2061543" y="513159"/>
                </a:lnTo>
                <a:lnTo>
                  <a:pt x="2080813" y="484578"/>
                </a:lnTo>
                <a:lnTo>
                  <a:pt x="2087880" y="449580"/>
                </a:lnTo>
                <a:lnTo>
                  <a:pt x="2087880" y="89916"/>
                </a:lnTo>
                <a:lnTo>
                  <a:pt x="2080813" y="54917"/>
                </a:lnTo>
                <a:lnTo>
                  <a:pt x="2061543" y="26336"/>
                </a:lnTo>
                <a:lnTo>
                  <a:pt x="2032962" y="7066"/>
                </a:lnTo>
                <a:lnTo>
                  <a:pt x="199796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146285" y="4400550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0" y="89916"/>
                </a:moveTo>
                <a:lnTo>
                  <a:pt x="7066" y="54917"/>
                </a:lnTo>
                <a:lnTo>
                  <a:pt x="26336" y="26336"/>
                </a:lnTo>
                <a:lnTo>
                  <a:pt x="54917" y="7066"/>
                </a:lnTo>
                <a:lnTo>
                  <a:pt x="89916" y="0"/>
                </a:lnTo>
                <a:lnTo>
                  <a:pt x="1997964" y="0"/>
                </a:lnTo>
                <a:lnTo>
                  <a:pt x="2032962" y="7066"/>
                </a:lnTo>
                <a:lnTo>
                  <a:pt x="2061543" y="26336"/>
                </a:lnTo>
                <a:lnTo>
                  <a:pt x="2080813" y="54917"/>
                </a:lnTo>
                <a:lnTo>
                  <a:pt x="2087880" y="89916"/>
                </a:lnTo>
                <a:lnTo>
                  <a:pt x="2087880" y="449580"/>
                </a:lnTo>
                <a:lnTo>
                  <a:pt x="2080813" y="484578"/>
                </a:lnTo>
                <a:lnTo>
                  <a:pt x="2061543" y="513159"/>
                </a:lnTo>
                <a:lnTo>
                  <a:pt x="2032962" y="532429"/>
                </a:lnTo>
                <a:lnTo>
                  <a:pt x="1997964" y="539496"/>
                </a:lnTo>
                <a:lnTo>
                  <a:pt x="89916" y="539496"/>
                </a:lnTo>
                <a:lnTo>
                  <a:pt x="54917" y="532429"/>
                </a:lnTo>
                <a:lnTo>
                  <a:pt x="26336" y="513159"/>
                </a:lnTo>
                <a:lnTo>
                  <a:pt x="7066" y="484578"/>
                </a:lnTo>
                <a:lnTo>
                  <a:pt x="0" y="449580"/>
                </a:lnTo>
                <a:lnTo>
                  <a:pt x="0" y="89916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9606153" y="4511166"/>
            <a:ext cx="1170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风控效果差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740140" y="5181600"/>
            <a:ext cx="490855" cy="365760"/>
          </a:xfrm>
          <a:custGeom>
            <a:avLst/>
            <a:gdLst/>
            <a:ahLst/>
            <a:cxnLst/>
            <a:rect l="l" t="t" r="r" b="b"/>
            <a:pathLst>
              <a:path w="490854" h="365760">
                <a:moveTo>
                  <a:pt x="490727" y="182880"/>
                </a:moveTo>
                <a:lnTo>
                  <a:pt x="0" y="182880"/>
                </a:lnTo>
                <a:lnTo>
                  <a:pt x="245363" y="365760"/>
                </a:lnTo>
                <a:lnTo>
                  <a:pt x="490727" y="182880"/>
                </a:lnTo>
                <a:close/>
              </a:path>
              <a:path w="490854" h="365760">
                <a:moveTo>
                  <a:pt x="368045" y="0"/>
                </a:moveTo>
                <a:lnTo>
                  <a:pt x="122681" y="0"/>
                </a:lnTo>
                <a:lnTo>
                  <a:pt x="122681" y="182880"/>
                </a:lnTo>
                <a:lnTo>
                  <a:pt x="368045" y="182880"/>
                </a:lnTo>
                <a:lnTo>
                  <a:pt x="3680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740140" y="5181600"/>
            <a:ext cx="490855" cy="365760"/>
          </a:xfrm>
          <a:custGeom>
            <a:avLst/>
            <a:gdLst/>
            <a:ahLst/>
            <a:cxnLst/>
            <a:rect l="l" t="t" r="r" b="b"/>
            <a:pathLst>
              <a:path w="490854" h="365760">
                <a:moveTo>
                  <a:pt x="0" y="182880"/>
                </a:moveTo>
                <a:lnTo>
                  <a:pt x="122681" y="182880"/>
                </a:lnTo>
                <a:lnTo>
                  <a:pt x="122681" y="0"/>
                </a:lnTo>
                <a:lnTo>
                  <a:pt x="368045" y="0"/>
                </a:lnTo>
                <a:lnTo>
                  <a:pt x="368045" y="182880"/>
                </a:lnTo>
                <a:lnTo>
                  <a:pt x="490727" y="182880"/>
                </a:lnTo>
                <a:lnTo>
                  <a:pt x="245363" y="365760"/>
                </a:lnTo>
                <a:lnTo>
                  <a:pt x="0" y="182880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694169" y="5785865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1997963" y="0"/>
                </a:moveTo>
                <a:lnTo>
                  <a:pt x="89915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6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5" y="539496"/>
                </a:lnTo>
                <a:lnTo>
                  <a:pt x="1997963" y="539496"/>
                </a:lnTo>
                <a:lnTo>
                  <a:pt x="2032962" y="532429"/>
                </a:lnTo>
                <a:lnTo>
                  <a:pt x="2061543" y="513159"/>
                </a:lnTo>
                <a:lnTo>
                  <a:pt x="2080813" y="484578"/>
                </a:lnTo>
                <a:lnTo>
                  <a:pt x="2087879" y="449580"/>
                </a:lnTo>
                <a:lnTo>
                  <a:pt x="2087879" y="89916"/>
                </a:lnTo>
                <a:lnTo>
                  <a:pt x="2080813" y="54917"/>
                </a:lnTo>
                <a:lnTo>
                  <a:pt x="2061543" y="26336"/>
                </a:lnTo>
                <a:lnTo>
                  <a:pt x="2032962" y="7066"/>
                </a:lnTo>
                <a:lnTo>
                  <a:pt x="199796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694169" y="5785865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0" y="89916"/>
                </a:moveTo>
                <a:lnTo>
                  <a:pt x="7066" y="54917"/>
                </a:lnTo>
                <a:lnTo>
                  <a:pt x="26336" y="26336"/>
                </a:lnTo>
                <a:lnTo>
                  <a:pt x="54917" y="7066"/>
                </a:lnTo>
                <a:lnTo>
                  <a:pt x="89915" y="0"/>
                </a:lnTo>
                <a:lnTo>
                  <a:pt x="1997963" y="0"/>
                </a:lnTo>
                <a:lnTo>
                  <a:pt x="2032962" y="7066"/>
                </a:lnTo>
                <a:lnTo>
                  <a:pt x="2061543" y="26336"/>
                </a:lnTo>
                <a:lnTo>
                  <a:pt x="2080813" y="54917"/>
                </a:lnTo>
                <a:lnTo>
                  <a:pt x="2087879" y="89916"/>
                </a:lnTo>
                <a:lnTo>
                  <a:pt x="2087879" y="449580"/>
                </a:lnTo>
                <a:lnTo>
                  <a:pt x="2080813" y="484578"/>
                </a:lnTo>
                <a:lnTo>
                  <a:pt x="2061543" y="513159"/>
                </a:lnTo>
                <a:lnTo>
                  <a:pt x="2032962" y="532429"/>
                </a:lnTo>
                <a:lnTo>
                  <a:pt x="1997963" y="539496"/>
                </a:lnTo>
                <a:lnTo>
                  <a:pt x="89915" y="539496"/>
                </a:lnTo>
                <a:lnTo>
                  <a:pt x="54917" y="532429"/>
                </a:lnTo>
                <a:lnTo>
                  <a:pt x="26336" y="513159"/>
                </a:lnTo>
                <a:lnTo>
                  <a:pt x="7066" y="484578"/>
                </a:lnTo>
                <a:lnTo>
                  <a:pt x="0" y="449580"/>
                </a:lnTo>
                <a:lnTo>
                  <a:pt x="0" y="89916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6810247" y="5897676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扩大企业信息维度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146285" y="5785865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1997964" y="0"/>
                </a:moveTo>
                <a:lnTo>
                  <a:pt x="89916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6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6" y="539496"/>
                </a:lnTo>
                <a:lnTo>
                  <a:pt x="1997964" y="539496"/>
                </a:lnTo>
                <a:lnTo>
                  <a:pt x="2032962" y="532429"/>
                </a:lnTo>
                <a:lnTo>
                  <a:pt x="2061543" y="513159"/>
                </a:lnTo>
                <a:lnTo>
                  <a:pt x="2080813" y="484578"/>
                </a:lnTo>
                <a:lnTo>
                  <a:pt x="2087880" y="449580"/>
                </a:lnTo>
                <a:lnTo>
                  <a:pt x="2087880" y="89916"/>
                </a:lnTo>
                <a:lnTo>
                  <a:pt x="2080813" y="54917"/>
                </a:lnTo>
                <a:lnTo>
                  <a:pt x="2061543" y="26336"/>
                </a:lnTo>
                <a:lnTo>
                  <a:pt x="2032962" y="7066"/>
                </a:lnTo>
                <a:lnTo>
                  <a:pt x="199796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146285" y="5785865"/>
            <a:ext cx="2087880" cy="539750"/>
          </a:xfrm>
          <a:custGeom>
            <a:avLst/>
            <a:gdLst/>
            <a:ahLst/>
            <a:cxnLst/>
            <a:rect l="l" t="t" r="r" b="b"/>
            <a:pathLst>
              <a:path w="2087879" h="539750">
                <a:moveTo>
                  <a:pt x="0" y="89916"/>
                </a:moveTo>
                <a:lnTo>
                  <a:pt x="7066" y="54917"/>
                </a:lnTo>
                <a:lnTo>
                  <a:pt x="26336" y="26336"/>
                </a:lnTo>
                <a:lnTo>
                  <a:pt x="54917" y="7066"/>
                </a:lnTo>
                <a:lnTo>
                  <a:pt x="89916" y="0"/>
                </a:lnTo>
                <a:lnTo>
                  <a:pt x="1997964" y="0"/>
                </a:lnTo>
                <a:lnTo>
                  <a:pt x="2032962" y="7066"/>
                </a:lnTo>
                <a:lnTo>
                  <a:pt x="2061543" y="26336"/>
                </a:lnTo>
                <a:lnTo>
                  <a:pt x="2080813" y="54917"/>
                </a:lnTo>
                <a:lnTo>
                  <a:pt x="2087880" y="89916"/>
                </a:lnTo>
                <a:lnTo>
                  <a:pt x="2087880" y="449580"/>
                </a:lnTo>
                <a:lnTo>
                  <a:pt x="2080813" y="484578"/>
                </a:lnTo>
                <a:lnTo>
                  <a:pt x="2061543" y="513159"/>
                </a:lnTo>
                <a:lnTo>
                  <a:pt x="2032962" y="532429"/>
                </a:lnTo>
                <a:lnTo>
                  <a:pt x="1997964" y="539496"/>
                </a:lnTo>
                <a:lnTo>
                  <a:pt x="89916" y="539496"/>
                </a:lnTo>
                <a:lnTo>
                  <a:pt x="54917" y="532429"/>
                </a:lnTo>
                <a:lnTo>
                  <a:pt x="26336" y="513159"/>
                </a:lnTo>
                <a:lnTo>
                  <a:pt x="7066" y="484578"/>
                </a:lnTo>
                <a:lnTo>
                  <a:pt x="0" y="449580"/>
                </a:lnTo>
                <a:lnTo>
                  <a:pt x="0" y="89916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9377553" y="5897676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自动化风控手段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568943" y="3874389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造成结果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568943" y="5208523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解决方法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6808" y="1259204"/>
            <a:ext cx="11073765" cy="1595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中小微企业在稳定增长、扩大就业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促进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创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新等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面，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挥着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极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为重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的作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。但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其的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位相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背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离的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，中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小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微企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融 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资一直以来都存在难题，尤为突出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是融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难、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融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资周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长。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金融机构传统手段难以评价中小微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业，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纯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人工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行信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息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收集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风险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估的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式需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投入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量人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和成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，导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致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风控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上升，因此需要在信息获取、业务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开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展模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上向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动化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式转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变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66675" algn="ctr">
              <a:lnSpc>
                <a:spcPct val="100000"/>
              </a:lnSpc>
              <a:tabLst>
                <a:tab pos="5945505" algn="l"/>
              </a:tabLst>
            </a:pP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中小微企业对社会的贡献	中小微企业融资难的原因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5713" y="725804"/>
            <a:ext cx="7639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构建产业互联网供应链金融风控云</a:t>
            </a:r>
            <a:r>
              <a:rPr spc="105" dirty="0"/>
              <a:t>破</a:t>
            </a:r>
            <a:r>
              <a:rPr spc="95" dirty="0"/>
              <a:t>解上</a:t>
            </a:r>
            <a:r>
              <a:rPr spc="105" dirty="0"/>
              <a:t>下</a:t>
            </a:r>
            <a:r>
              <a:rPr spc="95" dirty="0"/>
              <a:t>游融</a:t>
            </a:r>
            <a:r>
              <a:rPr spc="114" dirty="0"/>
              <a:t>资</a:t>
            </a:r>
            <a:r>
              <a:rPr spc="95" dirty="0"/>
              <a:t>问题</a:t>
            </a:r>
            <a:endParaRPr spc="95" dirty="0"/>
          </a:p>
        </p:txBody>
      </p:sp>
      <p:sp>
        <p:nvSpPr>
          <p:cNvPr id="5" name="object 5"/>
          <p:cNvSpPr/>
          <p:nvPr/>
        </p:nvSpPr>
        <p:spPr>
          <a:xfrm>
            <a:off x="2971800" y="1542287"/>
            <a:ext cx="2159635" cy="2161540"/>
          </a:xfrm>
          <a:custGeom>
            <a:avLst/>
            <a:gdLst/>
            <a:ahLst/>
            <a:cxnLst/>
            <a:rect l="l" t="t" r="r" b="b"/>
            <a:pathLst>
              <a:path w="2159635" h="2161540">
                <a:moveTo>
                  <a:pt x="1982597" y="0"/>
                </a:moveTo>
                <a:lnTo>
                  <a:pt x="176911" y="0"/>
                </a:lnTo>
                <a:lnTo>
                  <a:pt x="129895" y="6322"/>
                </a:lnTo>
                <a:lnTo>
                  <a:pt x="87639" y="24162"/>
                </a:lnTo>
                <a:lnTo>
                  <a:pt x="51831" y="51831"/>
                </a:lnTo>
                <a:lnTo>
                  <a:pt x="24162" y="87639"/>
                </a:lnTo>
                <a:lnTo>
                  <a:pt x="6322" y="129895"/>
                </a:lnTo>
                <a:lnTo>
                  <a:pt x="0" y="176911"/>
                </a:lnTo>
                <a:lnTo>
                  <a:pt x="0" y="1984121"/>
                </a:lnTo>
                <a:lnTo>
                  <a:pt x="6322" y="2031136"/>
                </a:lnTo>
                <a:lnTo>
                  <a:pt x="24162" y="2073392"/>
                </a:lnTo>
                <a:lnTo>
                  <a:pt x="51831" y="2109200"/>
                </a:lnTo>
                <a:lnTo>
                  <a:pt x="87639" y="2136869"/>
                </a:lnTo>
                <a:lnTo>
                  <a:pt x="129895" y="2154709"/>
                </a:lnTo>
                <a:lnTo>
                  <a:pt x="176911" y="2161032"/>
                </a:lnTo>
                <a:lnTo>
                  <a:pt x="1982597" y="2161032"/>
                </a:lnTo>
                <a:lnTo>
                  <a:pt x="2029612" y="2154709"/>
                </a:lnTo>
                <a:lnTo>
                  <a:pt x="2071868" y="2136869"/>
                </a:lnTo>
                <a:lnTo>
                  <a:pt x="2107676" y="2109200"/>
                </a:lnTo>
                <a:lnTo>
                  <a:pt x="2135345" y="2073392"/>
                </a:lnTo>
                <a:lnTo>
                  <a:pt x="2153185" y="2031136"/>
                </a:lnTo>
                <a:lnTo>
                  <a:pt x="2159508" y="1984121"/>
                </a:lnTo>
                <a:lnTo>
                  <a:pt x="2159508" y="176911"/>
                </a:lnTo>
                <a:lnTo>
                  <a:pt x="2153185" y="129895"/>
                </a:lnTo>
                <a:lnTo>
                  <a:pt x="2135345" y="87639"/>
                </a:lnTo>
                <a:lnTo>
                  <a:pt x="2107676" y="51831"/>
                </a:lnTo>
                <a:lnTo>
                  <a:pt x="2071868" y="24162"/>
                </a:lnTo>
                <a:lnTo>
                  <a:pt x="2029612" y="6322"/>
                </a:lnTo>
                <a:lnTo>
                  <a:pt x="1982597" y="0"/>
                </a:lnTo>
                <a:close/>
              </a:path>
            </a:pathLst>
          </a:custGeom>
          <a:solidFill>
            <a:srgbClr val="006B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80891" y="2327275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金融服务 实体经济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8472" y="3794759"/>
            <a:ext cx="2159635" cy="2161540"/>
          </a:xfrm>
          <a:custGeom>
            <a:avLst/>
            <a:gdLst/>
            <a:ahLst/>
            <a:cxnLst/>
            <a:rect l="l" t="t" r="r" b="b"/>
            <a:pathLst>
              <a:path w="2159635" h="2161540">
                <a:moveTo>
                  <a:pt x="1982597" y="0"/>
                </a:moveTo>
                <a:lnTo>
                  <a:pt x="176911" y="0"/>
                </a:lnTo>
                <a:lnTo>
                  <a:pt x="129882" y="6322"/>
                </a:lnTo>
                <a:lnTo>
                  <a:pt x="87622" y="24162"/>
                </a:lnTo>
                <a:lnTo>
                  <a:pt x="51817" y="51831"/>
                </a:lnTo>
                <a:lnTo>
                  <a:pt x="24154" y="87639"/>
                </a:lnTo>
                <a:lnTo>
                  <a:pt x="6319" y="129895"/>
                </a:lnTo>
                <a:lnTo>
                  <a:pt x="0" y="176911"/>
                </a:lnTo>
                <a:lnTo>
                  <a:pt x="0" y="1984120"/>
                </a:lnTo>
                <a:lnTo>
                  <a:pt x="6319" y="2031149"/>
                </a:lnTo>
                <a:lnTo>
                  <a:pt x="24154" y="2073409"/>
                </a:lnTo>
                <a:lnTo>
                  <a:pt x="51817" y="2109214"/>
                </a:lnTo>
                <a:lnTo>
                  <a:pt x="87622" y="2136877"/>
                </a:lnTo>
                <a:lnTo>
                  <a:pt x="129882" y="2154712"/>
                </a:lnTo>
                <a:lnTo>
                  <a:pt x="176911" y="2161032"/>
                </a:lnTo>
                <a:lnTo>
                  <a:pt x="1982597" y="2161032"/>
                </a:lnTo>
                <a:lnTo>
                  <a:pt x="2029612" y="2154712"/>
                </a:lnTo>
                <a:lnTo>
                  <a:pt x="2071868" y="2136877"/>
                </a:lnTo>
                <a:lnTo>
                  <a:pt x="2107676" y="2109214"/>
                </a:lnTo>
                <a:lnTo>
                  <a:pt x="2135345" y="2073409"/>
                </a:lnTo>
                <a:lnTo>
                  <a:pt x="2153185" y="2031149"/>
                </a:lnTo>
                <a:lnTo>
                  <a:pt x="2159508" y="1984120"/>
                </a:lnTo>
                <a:lnTo>
                  <a:pt x="2159508" y="176911"/>
                </a:lnTo>
                <a:lnTo>
                  <a:pt x="2153185" y="129895"/>
                </a:lnTo>
                <a:lnTo>
                  <a:pt x="2135345" y="87639"/>
                </a:lnTo>
                <a:lnTo>
                  <a:pt x="2107676" y="51831"/>
                </a:lnTo>
                <a:lnTo>
                  <a:pt x="2071868" y="24162"/>
                </a:lnTo>
                <a:lnTo>
                  <a:pt x="2029612" y="6322"/>
                </a:lnTo>
                <a:lnTo>
                  <a:pt x="1982597" y="0"/>
                </a:lnTo>
                <a:close/>
              </a:path>
            </a:pathLst>
          </a:custGeom>
          <a:solidFill>
            <a:srgbClr val="006B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23263" y="4580001"/>
            <a:ext cx="1168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防范系统性 金融风险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31017" y="2255483"/>
            <a:ext cx="1524036" cy="1514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61160" y="2612148"/>
            <a:ext cx="1062240" cy="85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47800" y="2263139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1322197" y="0"/>
                </a:moveTo>
                <a:lnTo>
                  <a:pt x="117983" y="0"/>
                </a:lnTo>
                <a:lnTo>
                  <a:pt x="72062" y="9272"/>
                </a:lnTo>
                <a:lnTo>
                  <a:pt x="34559" y="34559"/>
                </a:lnTo>
                <a:lnTo>
                  <a:pt x="9272" y="72062"/>
                </a:lnTo>
                <a:lnTo>
                  <a:pt x="0" y="117983"/>
                </a:lnTo>
                <a:lnTo>
                  <a:pt x="0" y="1322197"/>
                </a:lnTo>
                <a:lnTo>
                  <a:pt x="9272" y="1368117"/>
                </a:lnTo>
                <a:lnTo>
                  <a:pt x="34559" y="1405620"/>
                </a:lnTo>
                <a:lnTo>
                  <a:pt x="72062" y="1430907"/>
                </a:lnTo>
                <a:lnTo>
                  <a:pt x="117983" y="1440180"/>
                </a:lnTo>
                <a:lnTo>
                  <a:pt x="1322197" y="1440180"/>
                </a:lnTo>
                <a:lnTo>
                  <a:pt x="1368117" y="1430907"/>
                </a:lnTo>
                <a:lnTo>
                  <a:pt x="1405620" y="1405620"/>
                </a:lnTo>
                <a:lnTo>
                  <a:pt x="1430907" y="1368117"/>
                </a:lnTo>
                <a:lnTo>
                  <a:pt x="1440180" y="1322197"/>
                </a:lnTo>
                <a:lnTo>
                  <a:pt x="1440180" y="117983"/>
                </a:lnTo>
                <a:lnTo>
                  <a:pt x="1430907" y="72062"/>
                </a:lnTo>
                <a:lnTo>
                  <a:pt x="1405620" y="34559"/>
                </a:lnTo>
                <a:lnTo>
                  <a:pt x="1368117" y="9272"/>
                </a:lnTo>
                <a:lnTo>
                  <a:pt x="1322197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11782" y="2687192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融资难 融资贵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45892" y="3764279"/>
            <a:ext cx="1542287" cy="1542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83635" y="4139196"/>
            <a:ext cx="1062240" cy="856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71800" y="3790188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79" h="1440179">
                <a:moveTo>
                  <a:pt x="1322197" y="0"/>
                </a:moveTo>
                <a:lnTo>
                  <a:pt x="117982" y="0"/>
                </a:lnTo>
                <a:lnTo>
                  <a:pt x="72062" y="9272"/>
                </a:lnTo>
                <a:lnTo>
                  <a:pt x="34559" y="34559"/>
                </a:lnTo>
                <a:lnTo>
                  <a:pt x="9272" y="72062"/>
                </a:lnTo>
                <a:lnTo>
                  <a:pt x="0" y="117983"/>
                </a:lnTo>
                <a:lnTo>
                  <a:pt x="0" y="1322197"/>
                </a:lnTo>
                <a:lnTo>
                  <a:pt x="9272" y="1368117"/>
                </a:lnTo>
                <a:lnTo>
                  <a:pt x="34559" y="1405620"/>
                </a:lnTo>
                <a:lnTo>
                  <a:pt x="72062" y="1430907"/>
                </a:lnTo>
                <a:lnTo>
                  <a:pt x="117982" y="1440180"/>
                </a:lnTo>
                <a:lnTo>
                  <a:pt x="1322197" y="1440180"/>
                </a:lnTo>
                <a:lnTo>
                  <a:pt x="1368117" y="1430907"/>
                </a:lnTo>
                <a:lnTo>
                  <a:pt x="1405620" y="1405620"/>
                </a:lnTo>
                <a:lnTo>
                  <a:pt x="1430907" y="1368117"/>
                </a:lnTo>
                <a:lnTo>
                  <a:pt x="1440179" y="1322197"/>
                </a:lnTo>
                <a:lnTo>
                  <a:pt x="1440179" y="117983"/>
                </a:lnTo>
                <a:lnTo>
                  <a:pt x="1430907" y="72062"/>
                </a:lnTo>
                <a:lnTo>
                  <a:pt x="1405620" y="34559"/>
                </a:lnTo>
                <a:lnTo>
                  <a:pt x="1368117" y="9272"/>
                </a:lnTo>
                <a:lnTo>
                  <a:pt x="1322197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35273" y="4215510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社会信 用体系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1253" y="1566417"/>
            <a:ext cx="5935980" cy="1118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1800" b="1" spc="60" dirty="0">
                <a:latin typeface="微软雅黑" panose="020B0503020204020204" charset="-122"/>
                <a:cs typeface="微软雅黑" panose="020B0503020204020204" charset="-122"/>
              </a:rPr>
              <a:t>最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近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几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年一</a:t>
            </a:r>
            <a:r>
              <a:rPr sz="1800" b="1" spc="80" dirty="0">
                <a:latin typeface="微软雅黑" panose="020B0503020204020204" charset="-122"/>
                <a:cs typeface="微软雅黑" panose="020B0503020204020204" charset="-122"/>
              </a:rPr>
              <a:t>直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在设法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决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小微企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融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难</a:t>
            </a:r>
            <a:r>
              <a:rPr sz="1800" b="1" spc="90" dirty="0">
                <a:latin typeface="微软雅黑" panose="020B0503020204020204" charset="-122"/>
                <a:cs typeface="微软雅黑" panose="020B0503020204020204" charset="-122"/>
              </a:rPr>
              <a:t>题</a:t>
            </a:r>
            <a:r>
              <a:rPr sz="1800" b="1" spc="6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迫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切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要 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通过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模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式不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术创新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来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幵促进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金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融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务实体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经</a:t>
            </a:r>
            <a:r>
              <a:rPr sz="1800" b="1" spc="110" dirty="0">
                <a:latin typeface="微软雅黑" panose="020B0503020204020204" charset="-122"/>
                <a:cs typeface="微软雅黑" panose="020B0503020204020204" charset="-122"/>
              </a:rPr>
              <a:t>济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在 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此背</a:t>
            </a:r>
            <a:r>
              <a:rPr sz="1800" b="1" spc="65" dirty="0">
                <a:latin typeface="微软雅黑" panose="020B0503020204020204" charset="-122"/>
                <a:cs typeface="微软雅黑" panose="020B0503020204020204" charset="-122"/>
              </a:rPr>
              <a:t>景</a:t>
            </a:r>
            <a:r>
              <a:rPr sz="1800" b="1" spc="60" dirty="0"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800" b="1" spc="6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800" b="1" spc="5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于产业</a:t>
            </a:r>
            <a:r>
              <a:rPr sz="1800" b="1" spc="6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互</a:t>
            </a:r>
            <a:r>
              <a:rPr sz="1800" b="1" spc="5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联</a:t>
            </a:r>
            <a:r>
              <a:rPr sz="1800" b="1" spc="6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网</a:t>
            </a:r>
            <a:r>
              <a:rPr sz="1800" b="1" spc="5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供应链</a:t>
            </a:r>
            <a:r>
              <a:rPr sz="1800" b="1" spc="6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金</a:t>
            </a:r>
            <a:r>
              <a:rPr sz="1800" b="1" spc="7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融</a:t>
            </a:r>
            <a:r>
              <a:rPr sz="1800" b="1" spc="6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800" b="1" spc="5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务平</a:t>
            </a:r>
            <a:r>
              <a:rPr sz="1800" b="1" spc="6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800" b="1" spc="65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模</a:t>
            </a:r>
            <a:r>
              <a:rPr sz="1800" b="1" spc="65" dirty="0"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应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运而生…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1244" y="2982467"/>
            <a:ext cx="6096000" cy="28651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9695" rIns="0" bIns="0" rtlCol="0">
            <a:spAutoFit/>
          </a:bodyPr>
          <a:lstStyle/>
          <a:p>
            <a:pPr marL="144780" marR="134620" algn="just">
              <a:lnSpc>
                <a:spcPct val="100000"/>
              </a:lnSpc>
              <a:spcBef>
                <a:spcPts val="785"/>
              </a:spcBef>
            </a:pPr>
            <a:r>
              <a:rPr sz="1800" b="1" spc="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800" b="1" spc="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14</a:t>
            </a: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日</a:t>
            </a:r>
            <a:r>
              <a:rPr sz="1800" b="1" spc="38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中共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央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办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公厅国务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院办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公厅印</a:t>
            </a:r>
            <a:r>
              <a:rPr sz="1800" b="1" spc="6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1800" b="1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关 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于加</a:t>
            </a:r>
            <a:r>
              <a:rPr sz="1800" b="1" spc="2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强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金</a:t>
            </a:r>
            <a:r>
              <a:rPr sz="1800" b="1" spc="2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融服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务民</a:t>
            </a:r>
            <a:r>
              <a:rPr sz="1800" b="1" spc="2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营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800" b="1" spc="2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业的若干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1800" b="1" spc="6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》，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并发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知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要 求各地区各部门结合实际认真贯彻落实：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44780">
              <a:lnSpc>
                <a:spcPct val="100000"/>
              </a:lnSpc>
              <a:spcBef>
                <a:spcPts val="600"/>
              </a:spcBef>
            </a:pP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三、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强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融资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服务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础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设施建</a:t>
            </a:r>
            <a:r>
              <a:rPr sz="1800" b="1" spc="4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800" b="1" spc="3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着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力破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解民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营</a:t>
            </a:r>
            <a:r>
              <a:rPr sz="1800" b="1" spc="1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800" b="1" spc="30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业信</a:t>
            </a:r>
            <a:r>
              <a:rPr sz="1800" b="1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447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不对称、信用不充分等问题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44780" marR="131445" algn="just">
              <a:lnSpc>
                <a:spcPct val="100000"/>
              </a:lnSpc>
              <a:spcBef>
                <a:spcPts val="600"/>
              </a:spcBef>
            </a:pP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从战略高度抓紧抓好信息服务平台建</a:t>
            </a:r>
            <a:r>
              <a:rPr sz="1800" b="1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800" b="1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…推动数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共 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800" b="1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…健全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优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化金融机构与民营企业信息对接机</a:t>
            </a:r>
            <a:r>
              <a:rPr sz="1800" b="1" spc="7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，实现 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资金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双方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线上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效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800" b="1" spc="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接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，让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信息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800" b="1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跑</a:t>
            </a:r>
            <a:r>
              <a:rPr sz="1800" b="1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路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80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让企业  </a:t>
            </a:r>
            <a:r>
              <a:rPr sz="18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“少跑腿</a:t>
            </a: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”。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247" y="1431034"/>
            <a:ext cx="12013692" cy="5315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9176" y="444367"/>
            <a:ext cx="10789285" cy="105092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915"/>
              </a:spcBef>
            </a:pPr>
            <a:r>
              <a:rPr spc="95" dirty="0"/>
              <a:t>项目架构</a:t>
            </a:r>
            <a:endParaRPr spc="95" dirty="0"/>
          </a:p>
          <a:p>
            <a:pPr marL="12700" marR="5080">
              <a:lnSpc>
                <a:spcPct val="100000"/>
              </a:lnSpc>
              <a:spcBef>
                <a:spcPts val="535"/>
              </a:spcBef>
            </a:pPr>
            <a:r>
              <a:rPr sz="1600" spc="-5" dirty="0"/>
              <a:t>基于产业互联网平台的财务供应链</a:t>
            </a:r>
            <a:r>
              <a:rPr sz="1600" spc="5" dirty="0"/>
              <a:t>协</a:t>
            </a:r>
            <a:r>
              <a:rPr sz="1600" spc="-5" dirty="0"/>
              <a:t>同系</a:t>
            </a:r>
            <a:r>
              <a:rPr sz="1600" spc="5" dirty="0"/>
              <a:t>统</a:t>
            </a:r>
            <a:r>
              <a:rPr sz="1600" spc="-5" dirty="0"/>
              <a:t>，赋</a:t>
            </a:r>
            <a:r>
              <a:rPr sz="1600" spc="5" dirty="0"/>
              <a:t>能</a:t>
            </a:r>
            <a:r>
              <a:rPr sz="1600" spc="-5" dirty="0"/>
              <a:t>合同</a:t>
            </a:r>
            <a:r>
              <a:rPr sz="1600" spc="5" dirty="0"/>
              <a:t>订</a:t>
            </a:r>
            <a:r>
              <a:rPr sz="1600" spc="-5" dirty="0"/>
              <a:t>单及</a:t>
            </a:r>
            <a:r>
              <a:rPr sz="1600" spc="5" dirty="0"/>
              <a:t>发</a:t>
            </a:r>
            <a:r>
              <a:rPr sz="1600" spc="-5" dirty="0"/>
              <a:t>票流</a:t>
            </a:r>
            <a:r>
              <a:rPr sz="1600" spc="5" dirty="0"/>
              <a:t>转</a:t>
            </a:r>
            <a:r>
              <a:rPr sz="1600" spc="-5" dirty="0"/>
              <a:t>数据</a:t>
            </a:r>
            <a:r>
              <a:rPr sz="1600" spc="15" dirty="0"/>
              <a:t>，</a:t>
            </a:r>
            <a:r>
              <a:rPr sz="1600" spc="-5" dirty="0"/>
              <a:t>建设</a:t>
            </a:r>
            <a:r>
              <a:rPr sz="1600" spc="5" dirty="0"/>
              <a:t>基</a:t>
            </a:r>
            <a:r>
              <a:rPr sz="1600" spc="-5" dirty="0"/>
              <a:t>于应</a:t>
            </a:r>
            <a:r>
              <a:rPr sz="1600" spc="5" dirty="0"/>
              <a:t>收</a:t>
            </a:r>
            <a:r>
              <a:rPr sz="1600" spc="-5" dirty="0"/>
              <a:t>款、</a:t>
            </a:r>
            <a:r>
              <a:rPr sz="1600" spc="5" dirty="0"/>
              <a:t>预</a:t>
            </a:r>
            <a:r>
              <a:rPr sz="1600" spc="-5" dirty="0"/>
              <a:t>付款</a:t>
            </a:r>
            <a:r>
              <a:rPr sz="1600" spc="5" dirty="0"/>
              <a:t>的</a:t>
            </a:r>
            <a:r>
              <a:rPr sz="1600" spc="-5" dirty="0"/>
              <a:t>企业</a:t>
            </a:r>
            <a:r>
              <a:rPr sz="1600" spc="5" dirty="0"/>
              <a:t>信</a:t>
            </a:r>
            <a:r>
              <a:rPr sz="1600" spc="-5" dirty="0"/>
              <a:t>用评</a:t>
            </a:r>
            <a:r>
              <a:rPr sz="1600" spc="5" dirty="0"/>
              <a:t>估</a:t>
            </a:r>
            <a:r>
              <a:rPr sz="1600" spc="-5" dirty="0"/>
              <a:t>体 </a:t>
            </a:r>
            <a:r>
              <a:rPr sz="1600" spc="-5" dirty="0"/>
              <a:t>系，构建金融服务及企业信用评价</a:t>
            </a:r>
            <a:r>
              <a:rPr sz="1600" spc="5" dirty="0"/>
              <a:t>的</a:t>
            </a:r>
            <a:r>
              <a:rPr sz="1600" spc="-5" dirty="0"/>
              <a:t>数据</a:t>
            </a:r>
            <a:r>
              <a:rPr sz="1600" spc="5" dirty="0"/>
              <a:t>应</a:t>
            </a:r>
            <a:r>
              <a:rPr sz="1600" spc="-5" dirty="0"/>
              <a:t>用体</a:t>
            </a:r>
            <a:r>
              <a:rPr sz="1600" spc="10" dirty="0"/>
              <a:t>系</a:t>
            </a:r>
            <a:r>
              <a:rPr sz="1600" spc="-5" dirty="0"/>
              <a:t>，解</a:t>
            </a:r>
            <a:r>
              <a:rPr sz="1600" spc="5" dirty="0"/>
              <a:t>决</a:t>
            </a:r>
            <a:r>
              <a:rPr sz="1600" spc="-5" dirty="0"/>
              <a:t>中小</a:t>
            </a:r>
            <a:r>
              <a:rPr sz="1600" spc="5" dirty="0"/>
              <a:t>微</a:t>
            </a:r>
            <a:r>
              <a:rPr sz="1600" spc="-5" dirty="0"/>
              <a:t>企业</a:t>
            </a:r>
            <a:r>
              <a:rPr sz="1600" spc="5" dirty="0"/>
              <a:t>风</a:t>
            </a:r>
            <a:r>
              <a:rPr sz="1600" spc="-5" dirty="0"/>
              <a:t>险难</a:t>
            </a:r>
            <a:r>
              <a:rPr sz="1600" spc="5" dirty="0"/>
              <a:t>以</a:t>
            </a:r>
            <a:r>
              <a:rPr sz="1600" spc="-5" dirty="0"/>
              <a:t>衡量</a:t>
            </a:r>
            <a:r>
              <a:rPr sz="1600" spc="5" dirty="0"/>
              <a:t>的</a:t>
            </a:r>
            <a:r>
              <a:rPr sz="1600" spc="-5" dirty="0"/>
              <a:t>问题。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0595" y="1857755"/>
            <a:ext cx="5179060" cy="2555875"/>
          </a:xfrm>
          <a:custGeom>
            <a:avLst/>
            <a:gdLst/>
            <a:ahLst/>
            <a:cxnLst/>
            <a:rect l="l" t="t" r="r" b="b"/>
            <a:pathLst>
              <a:path w="5179059" h="2555875">
                <a:moveTo>
                  <a:pt x="0" y="2555748"/>
                </a:moveTo>
                <a:lnTo>
                  <a:pt x="5178552" y="2555748"/>
                </a:lnTo>
                <a:lnTo>
                  <a:pt x="5178552" y="0"/>
                </a:lnTo>
                <a:lnTo>
                  <a:pt x="0" y="0"/>
                </a:lnTo>
                <a:lnTo>
                  <a:pt x="0" y="25557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20595" y="1857755"/>
            <a:ext cx="5179060" cy="2555875"/>
          </a:xfrm>
          <a:custGeom>
            <a:avLst/>
            <a:gdLst/>
            <a:ahLst/>
            <a:cxnLst/>
            <a:rect l="l" t="t" r="r" b="b"/>
            <a:pathLst>
              <a:path w="5179059" h="2555875">
                <a:moveTo>
                  <a:pt x="0" y="2555748"/>
                </a:moveTo>
                <a:lnTo>
                  <a:pt x="5178552" y="2555748"/>
                </a:lnTo>
                <a:lnTo>
                  <a:pt x="5178552" y="0"/>
                </a:lnTo>
                <a:lnTo>
                  <a:pt x="0" y="0"/>
                </a:lnTo>
                <a:lnTo>
                  <a:pt x="0" y="2555748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3744" y="2938272"/>
            <a:ext cx="4295140" cy="1391920"/>
          </a:xfrm>
          <a:custGeom>
            <a:avLst/>
            <a:gdLst/>
            <a:ahLst/>
            <a:cxnLst/>
            <a:rect l="l" t="t" r="r" b="b"/>
            <a:pathLst>
              <a:path w="4295140" h="1391920">
                <a:moveTo>
                  <a:pt x="0" y="1391412"/>
                </a:moveTo>
                <a:lnTo>
                  <a:pt x="4294632" y="1391412"/>
                </a:lnTo>
                <a:lnTo>
                  <a:pt x="4294632" y="0"/>
                </a:lnTo>
                <a:lnTo>
                  <a:pt x="0" y="0"/>
                </a:lnTo>
                <a:lnTo>
                  <a:pt x="0" y="13914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31435" y="2020823"/>
            <a:ext cx="989330" cy="312420"/>
          </a:xfrm>
          <a:prstGeom prst="rect">
            <a:avLst/>
          </a:prstGeom>
          <a:solidFill>
            <a:srgbClr val="DEEBF7"/>
          </a:solidFill>
          <a:ln w="12700">
            <a:solidFill>
              <a:srgbClr val="4471C4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授信管理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8540" y="2412491"/>
            <a:ext cx="989330" cy="314325"/>
          </a:xfrm>
          <a:prstGeom prst="rect">
            <a:avLst/>
          </a:prstGeom>
          <a:solidFill>
            <a:srgbClr val="DEEBF7"/>
          </a:solidFill>
          <a:ln w="12700">
            <a:solidFill>
              <a:srgbClr val="4471C4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214630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3664" y="2020823"/>
            <a:ext cx="989330" cy="312420"/>
          </a:xfrm>
          <a:prstGeom prst="rect">
            <a:avLst/>
          </a:prstGeom>
          <a:solidFill>
            <a:srgbClr val="DEEBF7"/>
          </a:solidFill>
          <a:ln w="12700">
            <a:solidFill>
              <a:srgbClr val="4471C4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融资管理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1435" y="2412491"/>
            <a:ext cx="989330" cy="314325"/>
          </a:xfrm>
          <a:prstGeom prst="rect">
            <a:avLst/>
          </a:prstGeom>
          <a:solidFill>
            <a:srgbClr val="DEEBF7"/>
          </a:solidFill>
          <a:ln w="12700">
            <a:solidFill>
              <a:srgbClr val="4471C4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还款管理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86044" y="3025139"/>
            <a:ext cx="982980" cy="675640"/>
          </a:xfrm>
          <a:prstGeom prst="rect">
            <a:avLst/>
          </a:prstGeom>
          <a:solidFill>
            <a:srgbClr val="DEEBF7"/>
          </a:solidFill>
          <a:ln w="12700">
            <a:solidFill>
              <a:srgbClr val="2E5496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211455">
              <a:lnSpc>
                <a:spcPct val="100000"/>
              </a:lnSpc>
            </a:pPr>
            <a:r>
              <a:rPr sz="1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应付管理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2923" y="3034283"/>
            <a:ext cx="982980" cy="291465"/>
          </a:xfrm>
          <a:prstGeom prst="rect">
            <a:avLst/>
          </a:prstGeom>
          <a:solidFill>
            <a:srgbClr val="DEEBF7"/>
          </a:solidFill>
          <a:ln w="12700">
            <a:solidFill>
              <a:srgbClr val="2E5496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11455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2923" y="3418332"/>
            <a:ext cx="982980" cy="289560"/>
          </a:xfrm>
          <a:prstGeom prst="rect">
            <a:avLst/>
          </a:prstGeom>
          <a:solidFill>
            <a:srgbClr val="DEEBF7"/>
          </a:solidFill>
          <a:ln w="12700">
            <a:solidFill>
              <a:srgbClr val="2E5496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11455">
              <a:lnSpc>
                <a:spcPct val="100000"/>
              </a:lnSpc>
              <a:spcBef>
                <a:spcPts val="440"/>
              </a:spcBef>
            </a:pPr>
            <a:r>
              <a:rPr sz="1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还款管理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3628" y="3034283"/>
            <a:ext cx="982980" cy="291465"/>
          </a:xfrm>
          <a:prstGeom prst="rect">
            <a:avLst/>
          </a:prstGeom>
          <a:solidFill>
            <a:srgbClr val="DEEBF7"/>
          </a:solidFill>
          <a:ln w="12700">
            <a:solidFill>
              <a:srgbClr val="2E5496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11455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授信管理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3628" y="3418332"/>
            <a:ext cx="982980" cy="289560"/>
          </a:xfrm>
          <a:prstGeom prst="rect">
            <a:avLst/>
          </a:prstGeom>
          <a:solidFill>
            <a:srgbClr val="DEEBF7"/>
          </a:solidFill>
          <a:ln w="12700">
            <a:solidFill>
              <a:srgbClr val="2E5496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440"/>
              </a:spcBef>
            </a:pPr>
            <a:r>
              <a:rPr sz="1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白名单管理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2923" y="3816095"/>
            <a:ext cx="3086100" cy="424180"/>
          </a:xfrm>
          <a:prstGeom prst="rect">
            <a:avLst/>
          </a:prstGeom>
          <a:solidFill>
            <a:srgbClr val="DEEBF7"/>
          </a:solidFill>
          <a:ln w="12700">
            <a:solidFill>
              <a:srgbClr val="2E5496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75"/>
              </a:spcBef>
            </a:pPr>
            <a:r>
              <a:rPr sz="1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保理池管理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8540" y="2020823"/>
            <a:ext cx="989330" cy="312420"/>
          </a:xfrm>
          <a:prstGeom prst="rect">
            <a:avLst/>
          </a:prstGeom>
          <a:solidFill>
            <a:srgbClr val="DEEBF7"/>
          </a:solidFill>
          <a:ln w="12700">
            <a:solidFill>
              <a:srgbClr val="4471C4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14630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融资申请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93664" y="2412491"/>
            <a:ext cx="989330" cy="314325"/>
          </a:xfrm>
          <a:prstGeom prst="rect">
            <a:avLst/>
          </a:prstGeom>
          <a:solidFill>
            <a:srgbClr val="DEEBF7"/>
          </a:solidFill>
          <a:ln w="12700">
            <a:solidFill>
              <a:srgbClr val="4471C4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合同管理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8820" y="2292858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融资方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3744" y="2938272"/>
            <a:ext cx="4295140" cy="1391920"/>
          </a:xfrm>
          <a:prstGeom prst="rect">
            <a:avLst/>
          </a:prstGeom>
          <a:ln w="12700">
            <a:solidFill>
              <a:srgbClr val="2E549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22250">
              <a:lnSpc>
                <a:spcPct val="100000"/>
              </a:lnSpc>
              <a:spcBef>
                <a:spcPts val="1215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核心企业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23859" y="1993391"/>
            <a:ext cx="981710" cy="292735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45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供应商管理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70847" y="1993391"/>
            <a:ext cx="982980" cy="292735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45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账户监管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14716" y="2764535"/>
            <a:ext cx="982980" cy="291465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贷后监管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11668" y="2378963"/>
            <a:ext cx="982980" cy="291465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45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合同管理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61704" y="2366772"/>
            <a:ext cx="982980" cy="292735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11455">
              <a:lnSpc>
                <a:spcPct val="100000"/>
              </a:lnSpc>
              <a:spcBef>
                <a:spcPts val="45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清算服务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54083" y="2758439"/>
            <a:ext cx="981710" cy="292735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211455">
              <a:lnSpc>
                <a:spcPct val="100000"/>
              </a:lnSpc>
              <a:spcBef>
                <a:spcPts val="45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核算管理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86279" y="2156459"/>
            <a:ext cx="254000" cy="21291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just">
              <a:lnSpc>
                <a:spcPct val="83000"/>
              </a:lnSpc>
              <a:spcBef>
                <a:spcPts val="455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供 应 链 金 融 管 理 平 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52615" y="1344167"/>
            <a:ext cx="1638300" cy="314325"/>
          </a:xfrm>
          <a:prstGeom prst="rect">
            <a:avLst/>
          </a:prstGeom>
          <a:solidFill>
            <a:srgbClr val="FAE4D5"/>
          </a:solidFill>
          <a:ln w="12700">
            <a:solidFill>
              <a:srgbClr val="C55A11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暗保理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49411" y="1344167"/>
            <a:ext cx="1638300" cy="314325"/>
          </a:xfrm>
          <a:prstGeom prst="rect">
            <a:avLst/>
          </a:prstGeom>
          <a:solidFill>
            <a:srgbClr val="FAE4D5"/>
          </a:solidFill>
          <a:ln w="12700">
            <a:solidFill>
              <a:srgbClr val="C55A11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保理池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58867" y="1344167"/>
            <a:ext cx="1637030" cy="314325"/>
          </a:xfrm>
          <a:prstGeom prst="rect">
            <a:avLst/>
          </a:prstGeom>
          <a:solidFill>
            <a:srgbClr val="FAE4D5"/>
          </a:solidFill>
          <a:ln w="12700">
            <a:solidFill>
              <a:srgbClr val="C55A11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513715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批量协议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044683" y="1344167"/>
            <a:ext cx="1638300" cy="314325"/>
          </a:xfrm>
          <a:prstGeom prst="rect">
            <a:avLst/>
          </a:prstGeom>
          <a:solidFill>
            <a:srgbClr val="FAE4D5"/>
          </a:solidFill>
          <a:ln w="12700">
            <a:solidFill>
              <a:srgbClr val="C55A11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信用贷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63595" y="1344167"/>
            <a:ext cx="1637030" cy="314325"/>
          </a:xfrm>
          <a:prstGeom prst="rect">
            <a:avLst/>
          </a:prstGeom>
          <a:solidFill>
            <a:srgbClr val="FAE4D5"/>
          </a:solidFill>
          <a:ln w="12700">
            <a:solidFill>
              <a:srgbClr val="FF92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明保理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23859" y="3150107"/>
            <a:ext cx="981710" cy="289560"/>
          </a:xfrm>
          <a:custGeom>
            <a:avLst/>
            <a:gdLst/>
            <a:ahLst/>
            <a:cxnLst/>
            <a:rect l="l" t="t" r="r" b="b"/>
            <a:pathLst>
              <a:path w="981709" h="289560">
                <a:moveTo>
                  <a:pt x="0" y="289560"/>
                </a:moveTo>
                <a:lnTo>
                  <a:pt x="981455" y="289560"/>
                </a:lnTo>
                <a:lnTo>
                  <a:pt x="981455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8030209" y="3157219"/>
            <a:ext cx="987425" cy="27686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8894" rIns="0" bIns="0" rtlCol="0">
            <a:spAutoFit/>
          </a:bodyPr>
          <a:lstStyle/>
          <a:p>
            <a:pPr marL="205105">
              <a:lnSpc>
                <a:spcPct val="100000"/>
              </a:lnSpc>
              <a:spcBef>
                <a:spcPts val="38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账号管理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23859" y="3534155"/>
            <a:ext cx="981710" cy="289560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44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工作台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041892" y="3151631"/>
            <a:ext cx="982980" cy="289560"/>
          </a:xfrm>
          <a:custGeom>
            <a:avLst/>
            <a:gdLst/>
            <a:ahLst/>
            <a:cxnLst/>
            <a:rect l="l" t="t" r="r" b="b"/>
            <a:pathLst>
              <a:path w="982979" h="289560">
                <a:moveTo>
                  <a:pt x="0" y="289560"/>
                </a:moveTo>
                <a:lnTo>
                  <a:pt x="982979" y="289560"/>
                </a:lnTo>
                <a:lnTo>
                  <a:pt x="982979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9029954" y="3157219"/>
            <a:ext cx="988694" cy="27686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50800" rIns="0" bIns="0" rtlCol="0">
            <a:spAutoFit/>
          </a:bodyPr>
          <a:lstStyle/>
          <a:p>
            <a:pPr marL="224155">
              <a:lnSpc>
                <a:spcPct val="100000"/>
              </a:lnSpc>
              <a:spcBef>
                <a:spcPts val="40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待办事宜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51035" y="3528059"/>
            <a:ext cx="981710" cy="289560"/>
          </a:xfrm>
          <a:prstGeom prst="rect">
            <a:avLst/>
          </a:prstGeom>
          <a:solidFill>
            <a:srgbClr val="FFF1CC"/>
          </a:solidFill>
          <a:ln w="12700">
            <a:solidFill>
              <a:srgbClr val="FFC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11455">
              <a:lnSpc>
                <a:spcPct val="100000"/>
              </a:lnSpc>
              <a:spcBef>
                <a:spcPts val="44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安全中心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11668" y="3918203"/>
            <a:ext cx="982980" cy="292735"/>
          </a:xfrm>
          <a:custGeom>
            <a:avLst/>
            <a:gdLst/>
            <a:ahLst/>
            <a:cxnLst/>
            <a:rect l="l" t="t" r="r" b="b"/>
            <a:pathLst>
              <a:path w="982979" h="292735">
                <a:moveTo>
                  <a:pt x="0" y="292608"/>
                </a:moveTo>
                <a:lnTo>
                  <a:pt x="982979" y="292608"/>
                </a:lnTo>
                <a:lnTo>
                  <a:pt x="982979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8018018" y="3934459"/>
            <a:ext cx="995044" cy="27940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32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系统设置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043416" y="3938015"/>
            <a:ext cx="982980" cy="291465"/>
          </a:xfrm>
          <a:custGeom>
            <a:avLst/>
            <a:gdLst/>
            <a:ahLst/>
            <a:cxnLst/>
            <a:rect l="l" t="t" r="r" b="b"/>
            <a:pathLst>
              <a:path w="982979" h="291464">
                <a:moveTo>
                  <a:pt x="0" y="291084"/>
                </a:moveTo>
                <a:lnTo>
                  <a:pt x="982979" y="291084"/>
                </a:lnTo>
                <a:lnTo>
                  <a:pt x="982979" y="0"/>
                </a:lnTo>
                <a:lnTo>
                  <a:pt x="0" y="0"/>
                </a:lnTo>
                <a:lnTo>
                  <a:pt x="0" y="291084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9025381" y="3934459"/>
            <a:ext cx="995044" cy="27940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60325" rIns="0" bIns="0" rtlCol="0">
            <a:spAutoFit/>
          </a:bodyPr>
          <a:lstStyle/>
          <a:p>
            <a:pPr marL="230505">
              <a:lnSpc>
                <a:spcPct val="100000"/>
              </a:lnSpc>
              <a:spcBef>
                <a:spcPts val="47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系统设置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60295" y="4557140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风控决策引擎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578083" y="3511295"/>
            <a:ext cx="981710" cy="292735"/>
          </a:xfrm>
          <a:prstGeom prst="rect">
            <a:avLst/>
          </a:prstGeom>
          <a:solidFill>
            <a:srgbClr val="5B9BD4"/>
          </a:solidFill>
          <a:ln w="12700">
            <a:solidFill>
              <a:srgbClr val="6FAC46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455"/>
              </a:spcBef>
            </a:pPr>
            <a:r>
              <a:rPr sz="1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众农联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78083" y="2250947"/>
            <a:ext cx="981710" cy="291465"/>
          </a:xfrm>
          <a:prstGeom prst="rect">
            <a:avLst/>
          </a:prstGeom>
          <a:solidFill>
            <a:srgbClr val="5B9BD4"/>
          </a:solidFill>
          <a:ln w="12700">
            <a:solidFill>
              <a:srgbClr val="6FAC46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众车联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578083" y="3951732"/>
            <a:ext cx="981710" cy="289560"/>
          </a:xfrm>
          <a:prstGeom prst="rect">
            <a:avLst/>
          </a:prstGeom>
          <a:solidFill>
            <a:srgbClr val="5B9BD4"/>
          </a:solidFill>
          <a:ln w="12700">
            <a:solidFill>
              <a:srgbClr val="6FAC46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440"/>
              </a:spcBef>
            </a:pPr>
            <a:r>
              <a:rPr sz="1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。。。。。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78083" y="2699003"/>
            <a:ext cx="981710" cy="289560"/>
          </a:xfrm>
          <a:prstGeom prst="rect">
            <a:avLst/>
          </a:prstGeom>
          <a:solidFill>
            <a:srgbClr val="5B9BD4"/>
          </a:solidFill>
          <a:ln w="12700">
            <a:solidFill>
              <a:srgbClr val="6FAC46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440"/>
              </a:spcBef>
            </a:pPr>
            <a:r>
              <a:rPr sz="1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众陶联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578083" y="3095244"/>
            <a:ext cx="981710" cy="291465"/>
          </a:xfrm>
          <a:prstGeom prst="rect">
            <a:avLst/>
          </a:prstGeom>
          <a:solidFill>
            <a:srgbClr val="5B9BD4"/>
          </a:solidFill>
          <a:ln w="12700">
            <a:solidFill>
              <a:srgbClr val="6FAC46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众模联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47179" y="2023871"/>
            <a:ext cx="254000" cy="23571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46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供 应 链 管 理 大 数 据 平 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03946" y="2852420"/>
            <a:ext cx="177800" cy="6654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34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资 金 管 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207243" y="1909698"/>
            <a:ext cx="1701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蓝源产业互联网平台系统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4027" y="6270244"/>
            <a:ext cx="11689080" cy="398780"/>
          </a:xfrm>
          <a:custGeom>
            <a:avLst/>
            <a:gdLst/>
            <a:ahLst/>
            <a:cxnLst/>
            <a:rect l="l" t="t" r="r" b="b"/>
            <a:pathLst>
              <a:path w="11689080" h="398779">
                <a:moveTo>
                  <a:pt x="6983007" y="397509"/>
                </a:moveTo>
                <a:lnTo>
                  <a:pt x="4706072" y="397509"/>
                </a:lnTo>
                <a:lnTo>
                  <a:pt x="4864639" y="398779"/>
                </a:lnTo>
                <a:lnTo>
                  <a:pt x="6824440" y="398779"/>
                </a:lnTo>
                <a:lnTo>
                  <a:pt x="6983007" y="397509"/>
                </a:lnTo>
                <a:close/>
              </a:path>
              <a:path w="11689080" h="398779">
                <a:moveTo>
                  <a:pt x="7295513" y="396239"/>
                </a:moveTo>
                <a:lnTo>
                  <a:pt x="4393566" y="396239"/>
                </a:lnTo>
                <a:lnTo>
                  <a:pt x="4549028" y="397509"/>
                </a:lnTo>
                <a:lnTo>
                  <a:pt x="7140051" y="397509"/>
                </a:lnTo>
                <a:lnTo>
                  <a:pt x="7295513" y="396239"/>
                </a:lnTo>
                <a:close/>
              </a:path>
              <a:path w="11689080" h="398779">
                <a:moveTo>
                  <a:pt x="7601438" y="394969"/>
                </a:moveTo>
                <a:lnTo>
                  <a:pt x="4087641" y="394969"/>
                </a:lnTo>
                <a:lnTo>
                  <a:pt x="4239750" y="396239"/>
                </a:lnTo>
                <a:lnTo>
                  <a:pt x="7449329" y="396239"/>
                </a:lnTo>
                <a:lnTo>
                  <a:pt x="7601438" y="394969"/>
                </a:lnTo>
                <a:close/>
              </a:path>
              <a:path w="11689080" h="398779">
                <a:moveTo>
                  <a:pt x="8046910" y="392429"/>
                </a:moveTo>
                <a:lnTo>
                  <a:pt x="3642169" y="392429"/>
                </a:lnTo>
                <a:lnTo>
                  <a:pt x="3937300" y="394969"/>
                </a:lnTo>
                <a:lnTo>
                  <a:pt x="7751779" y="394969"/>
                </a:lnTo>
                <a:lnTo>
                  <a:pt x="8046910" y="392429"/>
                </a:lnTo>
                <a:close/>
              </a:path>
              <a:path w="11689080" h="398779">
                <a:moveTo>
                  <a:pt x="8613235" y="388619"/>
                </a:moveTo>
                <a:lnTo>
                  <a:pt x="3075844" y="388619"/>
                </a:lnTo>
                <a:lnTo>
                  <a:pt x="3497504" y="392429"/>
                </a:lnTo>
                <a:lnTo>
                  <a:pt x="8191575" y="392429"/>
                </a:lnTo>
                <a:lnTo>
                  <a:pt x="8613235" y="388619"/>
                </a:lnTo>
                <a:close/>
              </a:path>
              <a:path w="11689080" h="398779">
                <a:moveTo>
                  <a:pt x="10579688" y="363219"/>
                </a:moveTo>
                <a:lnTo>
                  <a:pt x="1109391" y="363219"/>
                </a:lnTo>
                <a:lnTo>
                  <a:pt x="1202036" y="365759"/>
                </a:lnTo>
                <a:lnTo>
                  <a:pt x="1297868" y="367029"/>
                </a:lnTo>
                <a:lnTo>
                  <a:pt x="1396826" y="369569"/>
                </a:lnTo>
                <a:lnTo>
                  <a:pt x="1603869" y="372109"/>
                </a:lnTo>
                <a:lnTo>
                  <a:pt x="1711832" y="374649"/>
                </a:lnTo>
                <a:lnTo>
                  <a:pt x="2293593" y="380999"/>
                </a:lnTo>
                <a:lnTo>
                  <a:pt x="2417903" y="383539"/>
                </a:lnTo>
                <a:lnTo>
                  <a:pt x="2939609" y="388619"/>
                </a:lnTo>
                <a:lnTo>
                  <a:pt x="8749470" y="388619"/>
                </a:lnTo>
                <a:lnTo>
                  <a:pt x="9271176" y="383539"/>
                </a:lnTo>
                <a:lnTo>
                  <a:pt x="9395486" y="380999"/>
                </a:lnTo>
                <a:lnTo>
                  <a:pt x="9977247" y="374649"/>
                </a:lnTo>
                <a:lnTo>
                  <a:pt x="10085210" y="372109"/>
                </a:lnTo>
                <a:lnTo>
                  <a:pt x="10292253" y="369569"/>
                </a:lnTo>
                <a:lnTo>
                  <a:pt x="10391211" y="367029"/>
                </a:lnTo>
                <a:lnTo>
                  <a:pt x="10487043" y="365759"/>
                </a:lnTo>
                <a:lnTo>
                  <a:pt x="10579688" y="363219"/>
                </a:lnTo>
                <a:close/>
              </a:path>
              <a:path w="11689080" h="398779">
                <a:moveTo>
                  <a:pt x="10755171" y="359409"/>
                </a:moveTo>
                <a:lnTo>
                  <a:pt x="933908" y="359409"/>
                </a:lnTo>
                <a:lnTo>
                  <a:pt x="1064283" y="363219"/>
                </a:lnTo>
                <a:lnTo>
                  <a:pt x="10624796" y="363219"/>
                </a:lnTo>
                <a:lnTo>
                  <a:pt x="10755171" y="359409"/>
                </a:lnTo>
                <a:close/>
              </a:path>
              <a:path w="11689080" h="398779">
                <a:moveTo>
                  <a:pt x="10955499" y="354329"/>
                </a:moveTo>
                <a:lnTo>
                  <a:pt x="733580" y="354329"/>
                </a:lnTo>
                <a:lnTo>
                  <a:pt x="892126" y="359409"/>
                </a:lnTo>
                <a:lnTo>
                  <a:pt x="10796953" y="359409"/>
                </a:lnTo>
                <a:lnTo>
                  <a:pt x="10955499" y="354329"/>
                </a:lnTo>
                <a:close/>
              </a:path>
              <a:path w="11689080" h="398779">
                <a:moveTo>
                  <a:pt x="11133789" y="349249"/>
                </a:moveTo>
                <a:lnTo>
                  <a:pt x="555290" y="349249"/>
                </a:lnTo>
                <a:lnTo>
                  <a:pt x="696128" y="354329"/>
                </a:lnTo>
                <a:lnTo>
                  <a:pt x="10992951" y="354329"/>
                </a:lnTo>
                <a:lnTo>
                  <a:pt x="11133789" y="349249"/>
                </a:lnTo>
                <a:close/>
              </a:path>
              <a:path w="11689080" h="398779">
                <a:moveTo>
                  <a:pt x="11344536" y="341629"/>
                </a:moveTo>
                <a:lnTo>
                  <a:pt x="344543" y="341629"/>
                </a:lnTo>
                <a:lnTo>
                  <a:pt x="522361" y="349249"/>
                </a:lnTo>
                <a:lnTo>
                  <a:pt x="11166718" y="349249"/>
                </a:lnTo>
                <a:lnTo>
                  <a:pt x="11344536" y="341629"/>
                </a:lnTo>
                <a:close/>
              </a:path>
              <a:path w="11689080" h="398779">
                <a:moveTo>
                  <a:pt x="11544994" y="331469"/>
                </a:moveTo>
                <a:lnTo>
                  <a:pt x="144085" y="331469"/>
                </a:lnTo>
                <a:lnTo>
                  <a:pt x="181525" y="334009"/>
                </a:lnTo>
                <a:lnTo>
                  <a:pt x="318271" y="341629"/>
                </a:lnTo>
                <a:lnTo>
                  <a:pt x="11370808" y="341629"/>
                </a:lnTo>
                <a:lnTo>
                  <a:pt x="11507554" y="334009"/>
                </a:lnTo>
                <a:lnTo>
                  <a:pt x="11544994" y="331469"/>
                </a:lnTo>
                <a:close/>
              </a:path>
              <a:path w="11689080" h="398779">
                <a:moveTo>
                  <a:pt x="0" y="0"/>
                </a:moveTo>
                <a:lnTo>
                  <a:pt x="0" y="312419"/>
                </a:lnTo>
                <a:lnTo>
                  <a:pt x="582" y="313689"/>
                </a:lnTo>
                <a:lnTo>
                  <a:pt x="46318" y="323849"/>
                </a:lnTo>
                <a:lnTo>
                  <a:pt x="126926" y="331469"/>
                </a:lnTo>
                <a:lnTo>
                  <a:pt x="11562153" y="331469"/>
                </a:lnTo>
                <a:lnTo>
                  <a:pt x="11607291" y="327659"/>
                </a:lnTo>
                <a:lnTo>
                  <a:pt x="11652400" y="322579"/>
                </a:lnTo>
                <a:lnTo>
                  <a:pt x="11689080" y="312419"/>
                </a:lnTo>
                <a:lnTo>
                  <a:pt x="11689080" y="86359"/>
                </a:lnTo>
                <a:lnTo>
                  <a:pt x="5348852" y="86359"/>
                </a:lnTo>
                <a:lnTo>
                  <a:pt x="4706072" y="85089"/>
                </a:lnTo>
                <a:lnTo>
                  <a:pt x="4393566" y="83819"/>
                </a:lnTo>
                <a:lnTo>
                  <a:pt x="4087641" y="82549"/>
                </a:lnTo>
                <a:lnTo>
                  <a:pt x="3788789" y="81279"/>
                </a:lnTo>
                <a:lnTo>
                  <a:pt x="3214279" y="77469"/>
                </a:lnTo>
                <a:lnTo>
                  <a:pt x="2052747" y="66039"/>
                </a:lnTo>
                <a:lnTo>
                  <a:pt x="1936333" y="63499"/>
                </a:lnTo>
                <a:lnTo>
                  <a:pt x="1603869" y="59689"/>
                </a:lnTo>
                <a:lnTo>
                  <a:pt x="1498846" y="57149"/>
                </a:lnTo>
                <a:lnTo>
                  <a:pt x="1297868" y="54609"/>
                </a:lnTo>
                <a:lnTo>
                  <a:pt x="1202036" y="52069"/>
                </a:lnTo>
                <a:lnTo>
                  <a:pt x="1109391" y="50799"/>
                </a:lnTo>
                <a:lnTo>
                  <a:pt x="1019994" y="48259"/>
                </a:lnTo>
                <a:lnTo>
                  <a:pt x="976534" y="48259"/>
                </a:lnTo>
                <a:lnTo>
                  <a:pt x="811120" y="43179"/>
                </a:lnTo>
                <a:lnTo>
                  <a:pt x="771913" y="43179"/>
                </a:lnTo>
                <a:lnTo>
                  <a:pt x="623899" y="38099"/>
                </a:lnTo>
                <a:lnTo>
                  <a:pt x="589138" y="38099"/>
                </a:lnTo>
                <a:lnTo>
                  <a:pt x="429173" y="31749"/>
                </a:lnTo>
                <a:lnTo>
                  <a:pt x="400002" y="31749"/>
                </a:lnTo>
                <a:lnTo>
                  <a:pt x="245376" y="24129"/>
                </a:lnTo>
                <a:lnTo>
                  <a:pt x="223077" y="24129"/>
                </a:lnTo>
                <a:lnTo>
                  <a:pt x="126926" y="17779"/>
                </a:lnTo>
                <a:lnTo>
                  <a:pt x="81788" y="13969"/>
                </a:lnTo>
                <a:lnTo>
                  <a:pt x="57054" y="11429"/>
                </a:lnTo>
                <a:lnTo>
                  <a:pt x="46318" y="10159"/>
                </a:lnTo>
                <a:lnTo>
                  <a:pt x="36679" y="8889"/>
                </a:lnTo>
                <a:lnTo>
                  <a:pt x="28145" y="8889"/>
                </a:lnTo>
                <a:lnTo>
                  <a:pt x="582" y="1269"/>
                </a:lnTo>
                <a:lnTo>
                  <a:pt x="0" y="0"/>
                </a:lnTo>
                <a:close/>
              </a:path>
              <a:path w="11689080" h="398779">
                <a:moveTo>
                  <a:pt x="11689080" y="0"/>
                </a:moveTo>
                <a:lnTo>
                  <a:pt x="11660934" y="8889"/>
                </a:lnTo>
                <a:lnTo>
                  <a:pt x="11652400" y="8889"/>
                </a:lnTo>
                <a:lnTo>
                  <a:pt x="11642761" y="10159"/>
                </a:lnTo>
                <a:lnTo>
                  <a:pt x="11632025" y="11429"/>
                </a:lnTo>
                <a:lnTo>
                  <a:pt x="11607291" y="13969"/>
                </a:lnTo>
                <a:lnTo>
                  <a:pt x="11562153" y="17779"/>
                </a:lnTo>
                <a:lnTo>
                  <a:pt x="11466002" y="24129"/>
                </a:lnTo>
                <a:lnTo>
                  <a:pt x="11443703" y="24129"/>
                </a:lnTo>
                <a:lnTo>
                  <a:pt x="11289077" y="31749"/>
                </a:lnTo>
                <a:lnTo>
                  <a:pt x="11259906" y="31749"/>
                </a:lnTo>
                <a:lnTo>
                  <a:pt x="11099941" y="38099"/>
                </a:lnTo>
                <a:lnTo>
                  <a:pt x="11065180" y="38099"/>
                </a:lnTo>
                <a:lnTo>
                  <a:pt x="10917166" y="43179"/>
                </a:lnTo>
                <a:lnTo>
                  <a:pt x="10877959" y="43179"/>
                </a:lnTo>
                <a:lnTo>
                  <a:pt x="10712545" y="48259"/>
                </a:lnTo>
                <a:lnTo>
                  <a:pt x="10669085" y="48259"/>
                </a:lnTo>
                <a:lnTo>
                  <a:pt x="10579688" y="50799"/>
                </a:lnTo>
                <a:lnTo>
                  <a:pt x="10487043" y="52069"/>
                </a:lnTo>
                <a:lnTo>
                  <a:pt x="10391211" y="54609"/>
                </a:lnTo>
                <a:lnTo>
                  <a:pt x="10190233" y="57149"/>
                </a:lnTo>
                <a:lnTo>
                  <a:pt x="10085210" y="59689"/>
                </a:lnTo>
                <a:lnTo>
                  <a:pt x="9752746" y="63499"/>
                </a:lnTo>
                <a:lnTo>
                  <a:pt x="9636332" y="66039"/>
                </a:lnTo>
                <a:lnTo>
                  <a:pt x="8474800" y="77469"/>
                </a:lnTo>
                <a:lnTo>
                  <a:pt x="7900290" y="81279"/>
                </a:lnTo>
                <a:lnTo>
                  <a:pt x="7601438" y="82549"/>
                </a:lnTo>
                <a:lnTo>
                  <a:pt x="7295513" y="83819"/>
                </a:lnTo>
                <a:lnTo>
                  <a:pt x="6983007" y="85089"/>
                </a:lnTo>
                <a:lnTo>
                  <a:pt x="6340227" y="86359"/>
                </a:lnTo>
                <a:lnTo>
                  <a:pt x="11689080" y="86359"/>
                </a:lnTo>
                <a:lnTo>
                  <a:pt x="1168908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24027" y="6183134"/>
            <a:ext cx="11689080" cy="172720"/>
          </a:xfrm>
          <a:custGeom>
            <a:avLst/>
            <a:gdLst/>
            <a:ahLst/>
            <a:cxnLst/>
            <a:rect l="l" t="t" r="r" b="b"/>
            <a:pathLst>
              <a:path w="11689080" h="172720">
                <a:moveTo>
                  <a:pt x="6983007" y="171450"/>
                </a:moveTo>
                <a:lnTo>
                  <a:pt x="4706072" y="171450"/>
                </a:lnTo>
                <a:lnTo>
                  <a:pt x="4864639" y="172720"/>
                </a:lnTo>
                <a:lnTo>
                  <a:pt x="6824440" y="172720"/>
                </a:lnTo>
                <a:lnTo>
                  <a:pt x="6983007" y="171450"/>
                </a:lnTo>
                <a:close/>
              </a:path>
              <a:path w="11689080" h="172720">
                <a:moveTo>
                  <a:pt x="7295513" y="170180"/>
                </a:moveTo>
                <a:lnTo>
                  <a:pt x="4393566" y="170180"/>
                </a:lnTo>
                <a:lnTo>
                  <a:pt x="4549028" y="171450"/>
                </a:lnTo>
                <a:lnTo>
                  <a:pt x="7140051" y="171450"/>
                </a:lnTo>
                <a:lnTo>
                  <a:pt x="7295513" y="170180"/>
                </a:lnTo>
                <a:close/>
              </a:path>
              <a:path w="11689080" h="172720">
                <a:moveTo>
                  <a:pt x="7601438" y="168910"/>
                </a:moveTo>
                <a:lnTo>
                  <a:pt x="4087641" y="168910"/>
                </a:lnTo>
                <a:lnTo>
                  <a:pt x="4239750" y="170180"/>
                </a:lnTo>
                <a:lnTo>
                  <a:pt x="7449329" y="170180"/>
                </a:lnTo>
                <a:lnTo>
                  <a:pt x="7601438" y="168910"/>
                </a:lnTo>
                <a:close/>
              </a:path>
              <a:path w="11689080" h="172720">
                <a:moveTo>
                  <a:pt x="8046910" y="166370"/>
                </a:moveTo>
                <a:lnTo>
                  <a:pt x="3642169" y="166370"/>
                </a:lnTo>
                <a:lnTo>
                  <a:pt x="3937300" y="168910"/>
                </a:lnTo>
                <a:lnTo>
                  <a:pt x="7751779" y="168910"/>
                </a:lnTo>
                <a:lnTo>
                  <a:pt x="8046910" y="166370"/>
                </a:lnTo>
                <a:close/>
              </a:path>
              <a:path w="11689080" h="172720">
                <a:moveTo>
                  <a:pt x="8613235" y="162560"/>
                </a:moveTo>
                <a:lnTo>
                  <a:pt x="3075844" y="162560"/>
                </a:lnTo>
                <a:lnTo>
                  <a:pt x="3497504" y="166370"/>
                </a:lnTo>
                <a:lnTo>
                  <a:pt x="8191575" y="166370"/>
                </a:lnTo>
                <a:lnTo>
                  <a:pt x="8613235" y="162560"/>
                </a:lnTo>
                <a:close/>
              </a:path>
              <a:path w="11689080" h="172720">
                <a:moveTo>
                  <a:pt x="10579688" y="137160"/>
                </a:moveTo>
                <a:lnTo>
                  <a:pt x="1109391" y="137160"/>
                </a:lnTo>
                <a:lnTo>
                  <a:pt x="1202036" y="139700"/>
                </a:lnTo>
                <a:lnTo>
                  <a:pt x="1297868" y="140970"/>
                </a:lnTo>
                <a:lnTo>
                  <a:pt x="1396826" y="143510"/>
                </a:lnTo>
                <a:lnTo>
                  <a:pt x="1603869" y="146050"/>
                </a:lnTo>
                <a:lnTo>
                  <a:pt x="1711832" y="148590"/>
                </a:lnTo>
                <a:lnTo>
                  <a:pt x="2293593" y="154940"/>
                </a:lnTo>
                <a:lnTo>
                  <a:pt x="2417903" y="157480"/>
                </a:lnTo>
                <a:lnTo>
                  <a:pt x="2939609" y="162560"/>
                </a:lnTo>
                <a:lnTo>
                  <a:pt x="8749470" y="162560"/>
                </a:lnTo>
                <a:lnTo>
                  <a:pt x="9271176" y="157480"/>
                </a:lnTo>
                <a:lnTo>
                  <a:pt x="9395486" y="154940"/>
                </a:lnTo>
                <a:lnTo>
                  <a:pt x="9977247" y="148590"/>
                </a:lnTo>
                <a:lnTo>
                  <a:pt x="10085210" y="146050"/>
                </a:lnTo>
                <a:lnTo>
                  <a:pt x="10292253" y="143510"/>
                </a:lnTo>
                <a:lnTo>
                  <a:pt x="10391211" y="140970"/>
                </a:lnTo>
                <a:lnTo>
                  <a:pt x="10487043" y="139700"/>
                </a:lnTo>
                <a:lnTo>
                  <a:pt x="10579688" y="137160"/>
                </a:lnTo>
                <a:close/>
              </a:path>
              <a:path w="11689080" h="172720">
                <a:moveTo>
                  <a:pt x="10755171" y="133350"/>
                </a:moveTo>
                <a:lnTo>
                  <a:pt x="933908" y="133350"/>
                </a:lnTo>
                <a:lnTo>
                  <a:pt x="1064283" y="137160"/>
                </a:lnTo>
                <a:lnTo>
                  <a:pt x="10624796" y="137160"/>
                </a:lnTo>
                <a:lnTo>
                  <a:pt x="10755171" y="133350"/>
                </a:lnTo>
                <a:close/>
              </a:path>
              <a:path w="11689080" h="172720">
                <a:moveTo>
                  <a:pt x="10955499" y="128270"/>
                </a:moveTo>
                <a:lnTo>
                  <a:pt x="733580" y="128270"/>
                </a:lnTo>
                <a:lnTo>
                  <a:pt x="892126" y="133350"/>
                </a:lnTo>
                <a:lnTo>
                  <a:pt x="10796953" y="133350"/>
                </a:lnTo>
                <a:lnTo>
                  <a:pt x="10955499" y="128270"/>
                </a:lnTo>
                <a:close/>
              </a:path>
              <a:path w="11689080" h="172720">
                <a:moveTo>
                  <a:pt x="11133789" y="123190"/>
                </a:moveTo>
                <a:lnTo>
                  <a:pt x="555290" y="123190"/>
                </a:lnTo>
                <a:lnTo>
                  <a:pt x="696128" y="128270"/>
                </a:lnTo>
                <a:lnTo>
                  <a:pt x="10992951" y="128270"/>
                </a:lnTo>
                <a:lnTo>
                  <a:pt x="11133789" y="123190"/>
                </a:lnTo>
                <a:close/>
              </a:path>
              <a:path w="11689080" h="172720">
                <a:moveTo>
                  <a:pt x="11344536" y="115570"/>
                </a:moveTo>
                <a:lnTo>
                  <a:pt x="344543" y="115570"/>
                </a:lnTo>
                <a:lnTo>
                  <a:pt x="522361" y="123190"/>
                </a:lnTo>
                <a:lnTo>
                  <a:pt x="11166718" y="123190"/>
                </a:lnTo>
                <a:lnTo>
                  <a:pt x="11344536" y="115570"/>
                </a:lnTo>
                <a:close/>
              </a:path>
              <a:path w="11689080" h="172720">
                <a:moveTo>
                  <a:pt x="11544994" y="105410"/>
                </a:moveTo>
                <a:lnTo>
                  <a:pt x="144085" y="105410"/>
                </a:lnTo>
                <a:lnTo>
                  <a:pt x="181525" y="107950"/>
                </a:lnTo>
                <a:lnTo>
                  <a:pt x="318271" y="115570"/>
                </a:lnTo>
                <a:lnTo>
                  <a:pt x="11370808" y="115570"/>
                </a:lnTo>
                <a:lnTo>
                  <a:pt x="11507554" y="107950"/>
                </a:lnTo>
                <a:lnTo>
                  <a:pt x="11544994" y="105410"/>
                </a:lnTo>
                <a:close/>
              </a:path>
              <a:path w="11689080" h="172720">
                <a:moveTo>
                  <a:pt x="11683864" y="82550"/>
                </a:moveTo>
                <a:lnTo>
                  <a:pt x="5215" y="82550"/>
                </a:lnTo>
                <a:lnTo>
                  <a:pt x="2323" y="83820"/>
                </a:lnTo>
                <a:lnTo>
                  <a:pt x="582" y="85090"/>
                </a:lnTo>
                <a:lnTo>
                  <a:pt x="0" y="86360"/>
                </a:lnTo>
                <a:lnTo>
                  <a:pt x="582" y="87630"/>
                </a:lnTo>
                <a:lnTo>
                  <a:pt x="46318" y="97790"/>
                </a:lnTo>
                <a:lnTo>
                  <a:pt x="126926" y="105410"/>
                </a:lnTo>
                <a:lnTo>
                  <a:pt x="11562153" y="105410"/>
                </a:lnTo>
                <a:lnTo>
                  <a:pt x="11607291" y="101600"/>
                </a:lnTo>
                <a:lnTo>
                  <a:pt x="11652400" y="96520"/>
                </a:lnTo>
                <a:lnTo>
                  <a:pt x="11689080" y="86360"/>
                </a:lnTo>
                <a:lnTo>
                  <a:pt x="11688497" y="85090"/>
                </a:lnTo>
                <a:lnTo>
                  <a:pt x="11686756" y="83820"/>
                </a:lnTo>
                <a:lnTo>
                  <a:pt x="11683864" y="82550"/>
                </a:lnTo>
                <a:close/>
              </a:path>
              <a:path w="11689080" h="172720">
                <a:moveTo>
                  <a:pt x="11507554" y="64770"/>
                </a:moveTo>
                <a:lnTo>
                  <a:pt x="181525" y="64770"/>
                </a:lnTo>
                <a:lnTo>
                  <a:pt x="126926" y="68580"/>
                </a:lnTo>
                <a:lnTo>
                  <a:pt x="81788" y="72390"/>
                </a:lnTo>
                <a:lnTo>
                  <a:pt x="36679" y="77470"/>
                </a:lnTo>
                <a:lnTo>
                  <a:pt x="9252" y="82550"/>
                </a:lnTo>
                <a:lnTo>
                  <a:pt x="11679827" y="82550"/>
                </a:lnTo>
                <a:lnTo>
                  <a:pt x="11632025" y="74930"/>
                </a:lnTo>
                <a:lnTo>
                  <a:pt x="11562153" y="68580"/>
                </a:lnTo>
                <a:lnTo>
                  <a:pt x="11507554" y="64770"/>
                </a:lnTo>
                <a:close/>
              </a:path>
              <a:path w="11689080" h="172720">
                <a:moveTo>
                  <a:pt x="11317290" y="55880"/>
                </a:moveTo>
                <a:lnTo>
                  <a:pt x="371789" y="55880"/>
                </a:lnTo>
                <a:lnTo>
                  <a:pt x="201791" y="64770"/>
                </a:lnTo>
                <a:lnTo>
                  <a:pt x="11487288" y="64770"/>
                </a:lnTo>
                <a:lnTo>
                  <a:pt x="11317290" y="55880"/>
                </a:lnTo>
                <a:close/>
              </a:path>
              <a:path w="11689080" h="172720">
                <a:moveTo>
                  <a:pt x="11133789" y="49530"/>
                </a:moveTo>
                <a:lnTo>
                  <a:pt x="555290" y="49530"/>
                </a:lnTo>
                <a:lnTo>
                  <a:pt x="400002" y="55880"/>
                </a:lnTo>
                <a:lnTo>
                  <a:pt x="11289077" y="55880"/>
                </a:lnTo>
                <a:lnTo>
                  <a:pt x="11133789" y="49530"/>
                </a:lnTo>
                <a:close/>
              </a:path>
              <a:path w="11689080" h="172720">
                <a:moveTo>
                  <a:pt x="10955499" y="44450"/>
                </a:moveTo>
                <a:lnTo>
                  <a:pt x="733580" y="44450"/>
                </a:lnTo>
                <a:lnTo>
                  <a:pt x="589138" y="49530"/>
                </a:lnTo>
                <a:lnTo>
                  <a:pt x="11099941" y="49530"/>
                </a:lnTo>
                <a:lnTo>
                  <a:pt x="10955499" y="44450"/>
                </a:lnTo>
                <a:close/>
              </a:path>
              <a:path w="11689080" h="172720">
                <a:moveTo>
                  <a:pt x="10755171" y="39370"/>
                </a:moveTo>
                <a:lnTo>
                  <a:pt x="933908" y="39370"/>
                </a:lnTo>
                <a:lnTo>
                  <a:pt x="771913" y="44450"/>
                </a:lnTo>
                <a:lnTo>
                  <a:pt x="10917166" y="44450"/>
                </a:lnTo>
                <a:lnTo>
                  <a:pt x="10755171" y="39370"/>
                </a:lnTo>
                <a:close/>
              </a:path>
              <a:path w="11689080" h="172720">
                <a:moveTo>
                  <a:pt x="8613235" y="10160"/>
                </a:moveTo>
                <a:lnTo>
                  <a:pt x="3075844" y="10160"/>
                </a:lnTo>
                <a:lnTo>
                  <a:pt x="2171854" y="19050"/>
                </a:lnTo>
                <a:lnTo>
                  <a:pt x="2052747" y="21590"/>
                </a:lnTo>
                <a:lnTo>
                  <a:pt x="1711832" y="25400"/>
                </a:lnTo>
                <a:lnTo>
                  <a:pt x="1603869" y="27940"/>
                </a:lnTo>
                <a:lnTo>
                  <a:pt x="1396826" y="30480"/>
                </a:lnTo>
                <a:lnTo>
                  <a:pt x="1297868" y="33020"/>
                </a:lnTo>
                <a:lnTo>
                  <a:pt x="1109391" y="35560"/>
                </a:lnTo>
                <a:lnTo>
                  <a:pt x="976534" y="39370"/>
                </a:lnTo>
                <a:lnTo>
                  <a:pt x="10712545" y="39370"/>
                </a:lnTo>
                <a:lnTo>
                  <a:pt x="10579688" y="35560"/>
                </a:lnTo>
                <a:lnTo>
                  <a:pt x="10391211" y="33020"/>
                </a:lnTo>
                <a:lnTo>
                  <a:pt x="10292253" y="30480"/>
                </a:lnTo>
                <a:lnTo>
                  <a:pt x="10085210" y="27940"/>
                </a:lnTo>
                <a:lnTo>
                  <a:pt x="9977247" y="25400"/>
                </a:lnTo>
                <a:lnTo>
                  <a:pt x="9636332" y="21590"/>
                </a:lnTo>
                <a:lnTo>
                  <a:pt x="9517225" y="19050"/>
                </a:lnTo>
                <a:lnTo>
                  <a:pt x="8613235" y="10160"/>
                </a:lnTo>
                <a:close/>
              </a:path>
              <a:path w="11689080" h="172720">
                <a:moveTo>
                  <a:pt x="8046910" y="6350"/>
                </a:moveTo>
                <a:lnTo>
                  <a:pt x="3642169" y="6350"/>
                </a:lnTo>
                <a:lnTo>
                  <a:pt x="3214279" y="10160"/>
                </a:lnTo>
                <a:lnTo>
                  <a:pt x="8474800" y="10160"/>
                </a:lnTo>
                <a:lnTo>
                  <a:pt x="8046910" y="6350"/>
                </a:lnTo>
                <a:close/>
              </a:path>
              <a:path w="11689080" h="172720">
                <a:moveTo>
                  <a:pt x="7601438" y="3810"/>
                </a:moveTo>
                <a:lnTo>
                  <a:pt x="4087641" y="3810"/>
                </a:lnTo>
                <a:lnTo>
                  <a:pt x="3788789" y="6350"/>
                </a:lnTo>
                <a:lnTo>
                  <a:pt x="7900290" y="6350"/>
                </a:lnTo>
                <a:lnTo>
                  <a:pt x="7601438" y="3810"/>
                </a:lnTo>
                <a:close/>
              </a:path>
              <a:path w="11689080" h="172720">
                <a:moveTo>
                  <a:pt x="7295513" y="2540"/>
                </a:moveTo>
                <a:lnTo>
                  <a:pt x="4393566" y="2540"/>
                </a:lnTo>
                <a:lnTo>
                  <a:pt x="4239750" y="3810"/>
                </a:lnTo>
                <a:lnTo>
                  <a:pt x="7449329" y="3810"/>
                </a:lnTo>
                <a:lnTo>
                  <a:pt x="7295513" y="2540"/>
                </a:lnTo>
                <a:close/>
              </a:path>
              <a:path w="11689080" h="172720">
                <a:moveTo>
                  <a:pt x="6824440" y="1270"/>
                </a:moveTo>
                <a:lnTo>
                  <a:pt x="4864639" y="1270"/>
                </a:lnTo>
                <a:lnTo>
                  <a:pt x="4706072" y="2540"/>
                </a:lnTo>
                <a:lnTo>
                  <a:pt x="6983007" y="2540"/>
                </a:lnTo>
                <a:lnTo>
                  <a:pt x="6824440" y="1270"/>
                </a:lnTo>
                <a:close/>
              </a:path>
              <a:path w="11689080" h="172720">
                <a:moveTo>
                  <a:pt x="6176191" y="0"/>
                </a:moveTo>
                <a:lnTo>
                  <a:pt x="5512888" y="0"/>
                </a:lnTo>
                <a:lnTo>
                  <a:pt x="5348852" y="1270"/>
                </a:lnTo>
                <a:lnTo>
                  <a:pt x="6340227" y="1270"/>
                </a:lnTo>
                <a:lnTo>
                  <a:pt x="6176191" y="0"/>
                </a:lnTo>
                <a:close/>
              </a:path>
            </a:pathLst>
          </a:custGeom>
          <a:solidFill>
            <a:srgbClr val="EBF3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875182" y="6324091"/>
            <a:ext cx="1244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企业经营发票数据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51582" y="6417360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账户服务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12133" y="6345427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司法数据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72810" y="6417360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产品管理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33107" y="6417360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合同管理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190356" y="6354267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日志服务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539096" y="6318605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外部数据服务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127504" y="5862827"/>
            <a:ext cx="451484" cy="350520"/>
          </a:xfrm>
          <a:custGeom>
            <a:avLst/>
            <a:gdLst/>
            <a:ahLst/>
            <a:cxnLst/>
            <a:rect l="l" t="t" r="r" b="b"/>
            <a:pathLst>
              <a:path w="451485" h="350520">
                <a:moveTo>
                  <a:pt x="338327" y="175260"/>
                </a:moveTo>
                <a:lnTo>
                  <a:pt x="112775" y="175260"/>
                </a:lnTo>
                <a:lnTo>
                  <a:pt x="112775" y="350520"/>
                </a:lnTo>
                <a:lnTo>
                  <a:pt x="338327" y="350520"/>
                </a:lnTo>
                <a:lnTo>
                  <a:pt x="338327" y="175260"/>
                </a:lnTo>
                <a:close/>
              </a:path>
              <a:path w="451485" h="350520">
                <a:moveTo>
                  <a:pt x="225551" y="0"/>
                </a:moveTo>
                <a:lnTo>
                  <a:pt x="0" y="175260"/>
                </a:lnTo>
                <a:lnTo>
                  <a:pt x="451103" y="175260"/>
                </a:lnTo>
                <a:lnTo>
                  <a:pt x="22555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814059" y="5862827"/>
            <a:ext cx="449580" cy="350520"/>
          </a:xfrm>
          <a:custGeom>
            <a:avLst/>
            <a:gdLst/>
            <a:ahLst/>
            <a:cxnLst/>
            <a:rect l="l" t="t" r="r" b="b"/>
            <a:pathLst>
              <a:path w="449579" h="350520">
                <a:moveTo>
                  <a:pt x="337185" y="175260"/>
                </a:moveTo>
                <a:lnTo>
                  <a:pt x="112394" y="175260"/>
                </a:lnTo>
                <a:lnTo>
                  <a:pt x="112394" y="350520"/>
                </a:lnTo>
                <a:lnTo>
                  <a:pt x="337185" y="350520"/>
                </a:lnTo>
                <a:lnTo>
                  <a:pt x="337185" y="175260"/>
                </a:lnTo>
                <a:close/>
              </a:path>
              <a:path w="449579" h="350520">
                <a:moveTo>
                  <a:pt x="224789" y="0"/>
                </a:moveTo>
                <a:lnTo>
                  <a:pt x="0" y="175260"/>
                </a:lnTo>
                <a:lnTo>
                  <a:pt x="449579" y="175260"/>
                </a:lnTo>
                <a:lnTo>
                  <a:pt x="22478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432035" y="5850635"/>
            <a:ext cx="448309" cy="350520"/>
          </a:xfrm>
          <a:custGeom>
            <a:avLst/>
            <a:gdLst/>
            <a:ahLst/>
            <a:cxnLst/>
            <a:rect l="l" t="t" r="r" b="b"/>
            <a:pathLst>
              <a:path w="448309" h="350520">
                <a:moveTo>
                  <a:pt x="336042" y="175259"/>
                </a:moveTo>
                <a:lnTo>
                  <a:pt x="112014" y="175259"/>
                </a:lnTo>
                <a:lnTo>
                  <a:pt x="112014" y="350519"/>
                </a:lnTo>
                <a:lnTo>
                  <a:pt x="336042" y="350519"/>
                </a:lnTo>
                <a:lnTo>
                  <a:pt x="336042" y="175259"/>
                </a:lnTo>
                <a:close/>
              </a:path>
              <a:path w="448309" h="350520">
                <a:moveTo>
                  <a:pt x="224028" y="0"/>
                </a:moveTo>
                <a:lnTo>
                  <a:pt x="0" y="175259"/>
                </a:lnTo>
                <a:lnTo>
                  <a:pt x="448056" y="175259"/>
                </a:lnTo>
                <a:lnTo>
                  <a:pt x="22402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975347" y="4489703"/>
            <a:ext cx="4902835" cy="1285240"/>
          </a:xfrm>
          <a:custGeom>
            <a:avLst/>
            <a:gdLst/>
            <a:ahLst/>
            <a:cxnLst/>
            <a:rect l="l" t="t" r="r" b="b"/>
            <a:pathLst>
              <a:path w="4902834" h="1285239">
                <a:moveTo>
                  <a:pt x="0" y="1284732"/>
                </a:moveTo>
                <a:lnTo>
                  <a:pt x="4902708" y="1284732"/>
                </a:lnTo>
                <a:lnTo>
                  <a:pt x="4902708" y="0"/>
                </a:lnTo>
                <a:lnTo>
                  <a:pt x="0" y="0"/>
                </a:lnTo>
                <a:lnTo>
                  <a:pt x="0" y="12847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975347" y="4489703"/>
            <a:ext cx="4902835" cy="1285240"/>
          </a:xfrm>
          <a:custGeom>
            <a:avLst/>
            <a:gdLst/>
            <a:ahLst/>
            <a:cxnLst/>
            <a:rect l="l" t="t" r="r" b="b"/>
            <a:pathLst>
              <a:path w="4902834" h="1285239">
                <a:moveTo>
                  <a:pt x="0" y="1284732"/>
                </a:moveTo>
                <a:lnTo>
                  <a:pt x="4902708" y="1284732"/>
                </a:lnTo>
                <a:lnTo>
                  <a:pt x="4902708" y="0"/>
                </a:lnTo>
                <a:lnTo>
                  <a:pt x="0" y="0"/>
                </a:lnTo>
                <a:lnTo>
                  <a:pt x="0" y="1284732"/>
                </a:lnTo>
                <a:close/>
              </a:path>
            </a:pathLst>
          </a:custGeom>
          <a:ln w="12700">
            <a:solidFill>
              <a:srgbClr val="3A3838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2165350" y="4896358"/>
          <a:ext cx="9712960" cy="890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085"/>
                <a:gridCol w="215265"/>
                <a:gridCol w="925194"/>
                <a:gridCol w="202564"/>
                <a:gridCol w="925830"/>
                <a:gridCol w="194945"/>
                <a:gridCol w="918210"/>
                <a:gridCol w="482600"/>
                <a:gridCol w="442595"/>
                <a:gridCol w="946150"/>
                <a:gridCol w="201929"/>
                <a:gridCol w="936625"/>
                <a:gridCol w="190500"/>
                <a:gridCol w="939165"/>
                <a:gridCol w="182245"/>
                <a:gridCol w="933450"/>
                <a:gridCol w="122554"/>
              </a:tblGrid>
              <a:tr h="452627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供应商评级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R="21145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反欺诈评分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lnR w="12700">
                      <a:solidFill>
                        <a:srgbClr val="C00000"/>
                      </a:solidFill>
                      <a:prstDash val="solid"/>
                    </a:lnR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额度管理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lnR w="12700">
                      <a:solidFill>
                        <a:srgbClr val="C00000"/>
                      </a:solidFill>
                      <a:prstDash val="solid"/>
                    </a:lnR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产品定价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lnR w="12700">
                      <a:solidFill>
                        <a:srgbClr val="C00000"/>
                      </a:solidFill>
                      <a:prstDash val="solid"/>
                    </a:lnR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混合模型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数据收集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查询引擎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推荐算法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</a:tr>
              <a:tr h="321182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贷后监控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贷后报告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贷前报告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贷后预警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转化率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产品匹配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融资匹配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推荐分层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660" marB="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3A383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67" name="object 67"/>
          <p:cNvSpPr txBox="1"/>
          <p:nvPr/>
        </p:nvSpPr>
        <p:spPr>
          <a:xfrm>
            <a:off x="7113778" y="4558664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智能推荐引擎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4131" y="1658111"/>
            <a:ext cx="1198245" cy="88582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 panose="02020603050405020304"/>
              <a:cs typeface="Times New Roman" panose="02020603050405020304"/>
            </a:endParaRPr>
          </a:p>
          <a:p>
            <a:pPr marL="14160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电子发票平台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89559" y="2758439"/>
            <a:ext cx="1199515" cy="887094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供应链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发票协同平台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1940" y="3794759"/>
            <a:ext cx="1199515" cy="88265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 panose="02020603050405020304"/>
              <a:cs typeface="Times New Roman" panose="02020603050405020304"/>
            </a:endParaRPr>
          </a:p>
          <a:p>
            <a:pPr marL="14287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进项发票平台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9559" y="4882895"/>
            <a:ext cx="1199515" cy="88265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141605" marR="135255" indent="1524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小望金科 金融科技平台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64592" y="1207007"/>
            <a:ext cx="1435735" cy="4643755"/>
          </a:xfrm>
          <a:custGeom>
            <a:avLst/>
            <a:gdLst/>
            <a:ahLst/>
            <a:cxnLst/>
            <a:rect l="l" t="t" r="r" b="b"/>
            <a:pathLst>
              <a:path w="1435735" h="4643755">
                <a:moveTo>
                  <a:pt x="0" y="4643628"/>
                </a:moveTo>
                <a:lnTo>
                  <a:pt x="1435608" y="4643628"/>
                </a:lnTo>
                <a:lnTo>
                  <a:pt x="1435608" y="0"/>
                </a:lnTo>
                <a:lnTo>
                  <a:pt x="0" y="0"/>
                </a:lnTo>
                <a:lnTo>
                  <a:pt x="0" y="4643628"/>
                </a:lnTo>
                <a:close/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602691" y="1231849"/>
            <a:ext cx="5607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百望云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20595" y="1193291"/>
            <a:ext cx="10157460" cy="605155"/>
          </a:xfrm>
          <a:prstGeom prst="rect">
            <a:avLst/>
          </a:prstGeom>
          <a:solidFill>
            <a:srgbClr val="F1F1F1"/>
          </a:solidFill>
          <a:ln w="12700">
            <a:solidFill>
              <a:srgbClr val="C55A11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157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金融产品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517903" y="2139695"/>
            <a:ext cx="311150" cy="321945"/>
          </a:xfrm>
          <a:custGeom>
            <a:avLst/>
            <a:gdLst/>
            <a:ahLst/>
            <a:cxnLst/>
            <a:rect l="l" t="t" r="r" b="b"/>
            <a:pathLst>
              <a:path w="311150" h="321944">
                <a:moveTo>
                  <a:pt x="155447" y="0"/>
                </a:moveTo>
                <a:lnTo>
                  <a:pt x="155447" y="80390"/>
                </a:lnTo>
                <a:lnTo>
                  <a:pt x="0" y="80390"/>
                </a:lnTo>
                <a:lnTo>
                  <a:pt x="0" y="241173"/>
                </a:lnTo>
                <a:lnTo>
                  <a:pt x="155447" y="241173"/>
                </a:lnTo>
                <a:lnTo>
                  <a:pt x="155447" y="321563"/>
                </a:lnTo>
                <a:lnTo>
                  <a:pt x="310896" y="160781"/>
                </a:lnTo>
                <a:lnTo>
                  <a:pt x="15544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548383" y="3902964"/>
            <a:ext cx="311150" cy="321945"/>
          </a:xfrm>
          <a:custGeom>
            <a:avLst/>
            <a:gdLst/>
            <a:ahLst/>
            <a:cxnLst/>
            <a:rect l="l" t="t" r="r" b="b"/>
            <a:pathLst>
              <a:path w="311150" h="321945">
                <a:moveTo>
                  <a:pt x="155447" y="0"/>
                </a:moveTo>
                <a:lnTo>
                  <a:pt x="155447" y="80391"/>
                </a:lnTo>
                <a:lnTo>
                  <a:pt x="0" y="80391"/>
                </a:lnTo>
                <a:lnTo>
                  <a:pt x="0" y="241173"/>
                </a:lnTo>
                <a:lnTo>
                  <a:pt x="155447" y="241173"/>
                </a:lnTo>
                <a:lnTo>
                  <a:pt x="155447" y="321564"/>
                </a:lnTo>
                <a:lnTo>
                  <a:pt x="310896" y="160782"/>
                </a:lnTo>
                <a:lnTo>
                  <a:pt x="15544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5449315" y="537717"/>
            <a:ext cx="1293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项目总体</a:t>
            </a:r>
            <a:endParaRPr spc="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3800" y="612775"/>
            <a:ext cx="48399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供应链金融风控云平台功能介绍</a:t>
            </a:r>
            <a:endParaRPr spc="95" dirty="0"/>
          </a:p>
        </p:txBody>
      </p:sp>
      <p:sp>
        <p:nvSpPr>
          <p:cNvPr id="5" name="object 5"/>
          <p:cNvSpPr/>
          <p:nvPr/>
        </p:nvSpPr>
        <p:spPr>
          <a:xfrm>
            <a:off x="742950" y="2509266"/>
            <a:ext cx="2161540" cy="3253740"/>
          </a:xfrm>
          <a:custGeom>
            <a:avLst/>
            <a:gdLst/>
            <a:ahLst/>
            <a:cxnLst/>
            <a:rect l="l" t="t" r="r" b="b"/>
            <a:pathLst>
              <a:path w="2161540" h="3253740">
                <a:moveTo>
                  <a:pt x="2033777" y="0"/>
                </a:moveTo>
                <a:lnTo>
                  <a:pt x="127266" y="0"/>
                </a:lnTo>
                <a:lnTo>
                  <a:pt x="77725" y="10007"/>
                </a:lnTo>
                <a:lnTo>
                  <a:pt x="37272" y="37290"/>
                </a:lnTo>
                <a:lnTo>
                  <a:pt x="10000" y="77741"/>
                </a:lnTo>
                <a:lnTo>
                  <a:pt x="0" y="127254"/>
                </a:lnTo>
                <a:lnTo>
                  <a:pt x="0" y="3126473"/>
                </a:lnTo>
                <a:lnTo>
                  <a:pt x="10000" y="3176014"/>
                </a:lnTo>
                <a:lnTo>
                  <a:pt x="37272" y="3216467"/>
                </a:lnTo>
                <a:lnTo>
                  <a:pt x="77725" y="3243739"/>
                </a:lnTo>
                <a:lnTo>
                  <a:pt x="127266" y="3253740"/>
                </a:lnTo>
                <a:lnTo>
                  <a:pt x="2033777" y="3253740"/>
                </a:lnTo>
                <a:lnTo>
                  <a:pt x="2083290" y="3243739"/>
                </a:lnTo>
                <a:lnTo>
                  <a:pt x="2123741" y="3216467"/>
                </a:lnTo>
                <a:lnTo>
                  <a:pt x="2151024" y="3176014"/>
                </a:lnTo>
                <a:lnTo>
                  <a:pt x="2161032" y="3126473"/>
                </a:lnTo>
                <a:lnTo>
                  <a:pt x="2161032" y="127254"/>
                </a:lnTo>
                <a:lnTo>
                  <a:pt x="2151024" y="77741"/>
                </a:lnTo>
                <a:lnTo>
                  <a:pt x="2123741" y="37290"/>
                </a:lnTo>
                <a:lnTo>
                  <a:pt x="2083290" y="10007"/>
                </a:lnTo>
                <a:lnTo>
                  <a:pt x="2033777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2950" y="2509266"/>
            <a:ext cx="2161540" cy="3253740"/>
          </a:xfrm>
          <a:custGeom>
            <a:avLst/>
            <a:gdLst/>
            <a:ahLst/>
            <a:cxnLst/>
            <a:rect l="l" t="t" r="r" b="b"/>
            <a:pathLst>
              <a:path w="2161540" h="3253740">
                <a:moveTo>
                  <a:pt x="0" y="127254"/>
                </a:moveTo>
                <a:lnTo>
                  <a:pt x="10000" y="77741"/>
                </a:lnTo>
                <a:lnTo>
                  <a:pt x="37272" y="37290"/>
                </a:lnTo>
                <a:lnTo>
                  <a:pt x="77725" y="10007"/>
                </a:lnTo>
                <a:lnTo>
                  <a:pt x="127266" y="0"/>
                </a:lnTo>
                <a:lnTo>
                  <a:pt x="2033777" y="0"/>
                </a:lnTo>
                <a:lnTo>
                  <a:pt x="2083290" y="10007"/>
                </a:lnTo>
                <a:lnTo>
                  <a:pt x="2123741" y="37290"/>
                </a:lnTo>
                <a:lnTo>
                  <a:pt x="2151024" y="77741"/>
                </a:lnTo>
                <a:lnTo>
                  <a:pt x="2161032" y="127254"/>
                </a:lnTo>
                <a:lnTo>
                  <a:pt x="2161032" y="3126473"/>
                </a:lnTo>
                <a:lnTo>
                  <a:pt x="2151024" y="3176014"/>
                </a:lnTo>
                <a:lnTo>
                  <a:pt x="2123741" y="3216467"/>
                </a:lnTo>
                <a:lnTo>
                  <a:pt x="2083290" y="3243739"/>
                </a:lnTo>
                <a:lnTo>
                  <a:pt x="2033777" y="3253740"/>
                </a:lnTo>
                <a:lnTo>
                  <a:pt x="127266" y="3253740"/>
                </a:lnTo>
                <a:lnTo>
                  <a:pt x="77725" y="3243739"/>
                </a:lnTo>
                <a:lnTo>
                  <a:pt x="37272" y="3216467"/>
                </a:lnTo>
                <a:lnTo>
                  <a:pt x="10000" y="3176014"/>
                </a:lnTo>
                <a:lnTo>
                  <a:pt x="0" y="3126473"/>
                </a:lnTo>
                <a:lnTo>
                  <a:pt x="0" y="127254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24813" y="3840302"/>
            <a:ext cx="1397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有融资需求的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上下游企业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187" y="6117335"/>
            <a:ext cx="10800715" cy="608330"/>
          </a:xfrm>
          <a:custGeom>
            <a:avLst/>
            <a:gdLst/>
            <a:ahLst/>
            <a:cxnLst/>
            <a:rect l="l" t="t" r="r" b="b"/>
            <a:pathLst>
              <a:path w="10800715" h="608329">
                <a:moveTo>
                  <a:pt x="10693273" y="0"/>
                </a:moveTo>
                <a:lnTo>
                  <a:pt x="107315" y="0"/>
                </a:lnTo>
                <a:lnTo>
                  <a:pt x="65542" y="8432"/>
                </a:lnTo>
                <a:lnTo>
                  <a:pt x="31430" y="31430"/>
                </a:lnTo>
                <a:lnTo>
                  <a:pt x="8432" y="65542"/>
                </a:lnTo>
                <a:lnTo>
                  <a:pt x="0" y="107314"/>
                </a:lnTo>
                <a:lnTo>
                  <a:pt x="0" y="500760"/>
                </a:lnTo>
                <a:lnTo>
                  <a:pt x="8432" y="542533"/>
                </a:lnTo>
                <a:lnTo>
                  <a:pt x="31430" y="576645"/>
                </a:lnTo>
                <a:lnTo>
                  <a:pt x="65542" y="599643"/>
                </a:lnTo>
                <a:lnTo>
                  <a:pt x="107315" y="608076"/>
                </a:lnTo>
                <a:lnTo>
                  <a:pt x="10693273" y="608076"/>
                </a:lnTo>
                <a:lnTo>
                  <a:pt x="10735061" y="599643"/>
                </a:lnTo>
                <a:lnTo>
                  <a:pt x="10769171" y="576645"/>
                </a:lnTo>
                <a:lnTo>
                  <a:pt x="10792160" y="542533"/>
                </a:lnTo>
                <a:lnTo>
                  <a:pt x="10800588" y="500760"/>
                </a:lnTo>
                <a:lnTo>
                  <a:pt x="10800588" y="107314"/>
                </a:lnTo>
                <a:lnTo>
                  <a:pt x="10792160" y="65542"/>
                </a:lnTo>
                <a:lnTo>
                  <a:pt x="10769171" y="31430"/>
                </a:lnTo>
                <a:lnTo>
                  <a:pt x="10735061" y="8432"/>
                </a:lnTo>
                <a:lnTo>
                  <a:pt x="10693273" y="0"/>
                </a:lnTo>
                <a:close/>
              </a:path>
            </a:pathLst>
          </a:custGeom>
          <a:solidFill>
            <a:srgbClr val="006B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16023" y="6048412"/>
            <a:ext cx="7867015" cy="6470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780"/>
              </a:spcBef>
            </a:pP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企业全景数据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本地政务数据（工商、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电气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司法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税务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社保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）、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市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场数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、产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数据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专题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据、</a:t>
            </a:r>
            <a:r>
              <a:rPr sz="1400" b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工数据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84030" y="2500122"/>
            <a:ext cx="2159635" cy="878205"/>
          </a:xfrm>
          <a:custGeom>
            <a:avLst/>
            <a:gdLst/>
            <a:ahLst/>
            <a:cxnLst/>
            <a:rect l="l" t="t" r="r" b="b"/>
            <a:pathLst>
              <a:path w="2159634" h="878204">
                <a:moveTo>
                  <a:pt x="2063115" y="0"/>
                </a:moveTo>
                <a:lnTo>
                  <a:pt x="96393" y="0"/>
                </a:lnTo>
                <a:lnTo>
                  <a:pt x="58882" y="7578"/>
                </a:lnTo>
                <a:lnTo>
                  <a:pt x="28241" y="28241"/>
                </a:lnTo>
                <a:lnTo>
                  <a:pt x="7578" y="58882"/>
                </a:lnTo>
                <a:lnTo>
                  <a:pt x="0" y="96392"/>
                </a:lnTo>
                <a:lnTo>
                  <a:pt x="0" y="781430"/>
                </a:lnTo>
                <a:lnTo>
                  <a:pt x="7578" y="818941"/>
                </a:lnTo>
                <a:lnTo>
                  <a:pt x="28241" y="849582"/>
                </a:lnTo>
                <a:lnTo>
                  <a:pt x="58882" y="870245"/>
                </a:lnTo>
                <a:lnTo>
                  <a:pt x="96393" y="877824"/>
                </a:lnTo>
                <a:lnTo>
                  <a:pt x="2063115" y="877824"/>
                </a:lnTo>
                <a:lnTo>
                  <a:pt x="2100625" y="870245"/>
                </a:lnTo>
                <a:lnTo>
                  <a:pt x="2131266" y="849582"/>
                </a:lnTo>
                <a:lnTo>
                  <a:pt x="2151929" y="818941"/>
                </a:lnTo>
                <a:lnTo>
                  <a:pt x="2159508" y="781430"/>
                </a:lnTo>
                <a:lnTo>
                  <a:pt x="2159508" y="96392"/>
                </a:lnTo>
                <a:lnTo>
                  <a:pt x="2151929" y="58882"/>
                </a:lnTo>
                <a:lnTo>
                  <a:pt x="2131266" y="28241"/>
                </a:lnTo>
                <a:lnTo>
                  <a:pt x="2100625" y="7578"/>
                </a:lnTo>
                <a:lnTo>
                  <a:pt x="206311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84030" y="2500122"/>
            <a:ext cx="2159635" cy="878205"/>
          </a:xfrm>
          <a:custGeom>
            <a:avLst/>
            <a:gdLst/>
            <a:ahLst/>
            <a:cxnLst/>
            <a:rect l="l" t="t" r="r" b="b"/>
            <a:pathLst>
              <a:path w="2159634" h="878204">
                <a:moveTo>
                  <a:pt x="0" y="96392"/>
                </a:moveTo>
                <a:lnTo>
                  <a:pt x="7578" y="58882"/>
                </a:lnTo>
                <a:lnTo>
                  <a:pt x="28241" y="28241"/>
                </a:lnTo>
                <a:lnTo>
                  <a:pt x="58882" y="7578"/>
                </a:lnTo>
                <a:lnTo>
                  <a:pt x="96393" y="0"/>
                </a:lnTo>
                <a:lnTo>
                  <a:pt x="2063115" y="0"/>
                </a:lnTo>
                <a:lnTo>
                  <a:pt x="2100625" y="7578"/>
                </a:lnTo>
                <a:lnTo>
                  <a:pt x="2131266" y="28241"/>
                </a:lnTo>
                <a:lnTo>
                  <a:pt x="2151929" y="58882"/>
                </a:lnTo>
                <a:lnTo>
                  <a:pt x="2159508" y="96392"/>
                </a:lnTo>
                <a:lnTo>
                  <a:pt x="2159508" y="781430"/>
                </a:lnTo>
                <a:lnTo>
                  <a:pt x="2151929" y="818941"/>
                </a:lnTo>
                <a:lnTo>
                  <a:pt x="2131266" y="849582"/>
                </a:lnTo>
                <a:lnTo>
                  <a:pt x="2100625" y="870245"/>
                </a:lnTo>
                <a:lnTo>
                  <a:pt x="2063115" y="877824"/>
                </a:lnTo>
                <a:lnTo>
                  <a:pt x="96393" y="877824"/>
                </a:lnTo>
                <a:lnTo>
                  <a:pt x="58882" y="870245"/>
                </a:lnTo>
                <a:lnTo>
                  <a:pt x="28241" y="849582"/>
                </a:lnTo>
                <a:lnTo>
                  <a:pt x="7578" y="818941"/>
                </a:lnTo>
                <a:lnTo>
                  <a:pt x="0" y="781430"/>
                </a:lnTo>
                <a:lnTo>
                  <a:pt x="0" y="96392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558908" y="2428796"/>
            <a:ext cx="1808480" cy="90487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担保机构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ct val="100000"/>
              </a:lnSpc>
              <a:spcBef>
                <a:spcPts val="615"/>
              </a:spcBef>
            </a:pP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（政府信保基金、担保 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公司、保险公司）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84030" y="3583685"/>
            <a:ext cx="2159635" cy="2170430"/>
          </a:xfrm>
          <a:custGeom>
            <a:avLst/>
            <a:gdLst/>
            <a:ahLst/>
            <a:cxnLst/>
            <a:rect l="l" t="t" r="r" b="b"/>
            <a:pathLst>
              <a:path w="2159634" h="2170429">
                <a:moveTo>
                  <a:pt x="2055749" y="0"/>
                </a:moveTo>
                <a:lnTo>
                  <a:pt x="103759" y="0"/>
                </a:lnTo>
                <a:lnTo>
                  <a:pt x="63382" y="8157"/>
                </a:lnTo>
                <a:lnTo>
                  <a:pt x="30400" y="30400"/>
                </a:lnTo>
                <a:lnTo>
                  <a:pt x="8157" y="63382"/>
                </a:lnTo>
                <a:lnTo>
                  <a:pt x="0" y="103758"/>
                </a:lnTo>
                <a:lnTo>
                  <a:pt x="0" y="2066480"/>
                </a:lnTo>
                <a:lnTo>
                  <a:pt x="8157" y="2106841"/>
                </a:lnTo>
                <a:lnTo>
                  <a:pt x="30400" y="2139802"/>
                </a:lnTo>
                <a:lnTo>
                  <a:pt x="63382" y="2162026"/>
                </a:lnTo>
                <a:lnTo>
                  <a:pt x="103759" y="2170176"/>
                </a:lnTo>
                <a:lnTo>
                  <a:pt x="2055749" y="2170176"/>
                </a:lnTo>
                <a:lnTo>
                  <a:pt x="2096125" y="2162026"/>
                </a:lnTo>
                <a:lnTo>
                  <a:pt x="2129107" y="2139802"/>
                </a:lnTo>
                <a:lnTo>
                  <a:pt x="2151350" y="2106841"/>
                </a:lnTo>
                <a:lnTo>
                  <a:pt x="2159508" y="2066480"/>
                </a:lnTo>
                <a:lnTo>
                  <a:pt x="2159508" y="103758"/>
                </a:lnTo>
                <a:lnTo>
                  <a:pt x="2151350" y="63382"/>
                </a:lnTo>
                <a:lnTo>
                  <a:pt x="2129107" y="30400"/>
                </a:lnTo>
                <a:lnTo>
                  <a:pt x="2096125" y="8157"/>
                </a:lnTo>
                <a:lnTo>
                  <a:pt x="205574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84030" y="3583685"/>
            <a:ext cx="2159635" cy="2170430"/>
          </a:xfrm>
          <a:custGeom>
            <a:avLst/>
            <a:gdLst/>
            <a:ahLst/>
            <a:cxnLst/>
            <a:rect l="l" t="t" r="r" b="b"/>
            <a:pathLst>
              <a:path w="2159634" h="2170429">
                <a:moveTo>
                  <a:pt x="0" y="103758"/>
                </a:moveTo>
                <a:lnTo>
                  <a:pt x="8157" y="63382"/>
                </a:lnTo>
                <a:lnTo>
                  <a:pt x="30400" y="30400"/>
                </a:lnTo>
                <a:lnTo>
                  <a:pt x="63382" y="8157"/>
                </a:lnTo>
                <a:lnTo>
                  <a:pt x="103759" y="0"/>
                </a:lnTo>
                <a:lnTo>
                  <a:pt x="2055749" y="0"/>
                </a:lnTo>
                <a:lnTo>
                  <a:pt x="2096125" y="8157"/>
                </a:lnTo>
                <a:lnTo>
                  <a:pt x="2129107" y="30400"/>
                </a:lnTo>
                <a:lnTo>
                  <a:pt x="2151350" y="63382"/>
                </a:lnTo>
                <a:lnTo>
                  <a:pt x="2159508" y="103758"/>
                </a:lnTo>
                <a:lnTo>
                  <a:pt x="2159508" y="2066480"/>
                </a:lnTo>
                <a:lnTo>
                  <a:pt x="2151350" y="2106841"/>
                </a:lnTo>
                <a:lnTo>
                  <a:pt x="2129107" y="2139802"/>
                </a:lnTo>
                <a:lnTo>
                  <a:pt x="2096125" y="2162026"/>
                </a:lnTo>
                <a:lnTo>
                  <a:pt x="2055749" y="2170176"/>
                </a:lnTo>
                <a:lnTo>
                  <a:pt x="103759" y="2170176"/>
                </a:lnTo>
                <a:lnTo>
                  <a:pt x="63382" y="2162026"/>
                </a:lnTo>
                <a:lnTo>
                  <a:pt x="30400" y="2139802"/>
                </a:lnTo>
                <a:lnTo>
                  <a:pt x="8157" y="2106841"/>
                </a:lnTo>
                <a:lnTo>
                  <a:pt x="0" y="2066480"/>
                </a:lnTo>
                <a:lnTo>
                  <a:pt x="0" y="103758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650348" y="3637864"/>
            <a:ext cx="1625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信贷资金提供方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27285" y="4021073"/>
            <a:ext cx="1873250" cy="742315"/>
          </a:xfrm>
          <a:custGeom>
            <a:avLst/>
            <a:gdLst/>
            <a:ahLst/>
            <a:cxnLst/>
            <a:rect l="l" t="t" r="r" b="b"/>
            <a:pathLst>
              <a:path w="1873250" h="742314">
                <a:moveTo>
                  <a:pt x="1791589" y="0"/>
                </a:moveTo>
                <a:lnTo>
                  <a:pt x="81407" y="0"/>
                </a:lnTo>
                <a:lnTo>
                  <a:pt x="49720" y="6397"/>
                </a:lnTo>
                <a:lnTo>
                  <a:pt x="23844" y="23844"/>
                </a:lnTo>
                <a:lnTo>
                  <a:pt x="6397" y="49720"/>
                </a:lnTo>
                <a:lnTo>
                  <a:pt x="0" y="81406"/>
                </a:lnTo>
                <a:lnTo>
                  <a:pt x="0" y="660781"/>
                </a:lnTo>
                <a:lnTo>
                  <a:pt x="6397" y="692467"/>
                </a:lnTo>
                <a:lnTo>
                  <a:pt x="23844" y="718343"/>
                </a:lnTo>
                <a:lnTo>
                  <a:pt x="49720" y="735790"/>
                </a:lnTo>
                <a:lnTo>
                  <a:pt x="81407" y="742188"/>
                </a:lnTo>
                <a:lnTo>
                  <a:pt x="1791589" y="742188"/>
                </a:lnTo>
                <a:lnTo>
                  <a:pt x="1823275" y="735790"/>
                </a:lnTo>
                <a:lnTo>
                  <a:pt x="1849151" y="718343"/>
                </a:lnTo>
                <a:lnTo>
                  <a:pt x="1866598" y="692467"/>
                </a:lnTo>
                <a:lnTo>
                  <a:pt x="1872996" y="660781"/>
                </a:lnTo>
                <a:lnTo>
                  <a:pt x="1872996" y="81406"/>
                </a:lnTo>
                <a:lnTo>
                  <a:pt x="1866598" y="49720"/>
                </a:lnTo>
                <a:lnTo>
                  <a:pt x="1849151" y="23844"/>
                </a:lnTo>
                <a:lnTo>
                  <a:pt x="1823275" y="6397"/>
                </a:lnTo>
                <a:lnTo>
                  <a:pt x="179158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27285" y="4021073"/>
            <a:ext cx="1873250" cy="742315"/>
          </a:xfrm>
          <a:custGeom>
            <a:avLst/>
            <a:gdLst/>
            <a:ahLst/>
            <a:cxnLst/>
            <a:rect l="l" t="t" r="r" b="b"/>
            <a:pathLst>
              <a:path w="1873250" h="742314">
                <a:moveTo>
                  <a:pt x="0" y="81406"/>
                </a:moveTo>
                <a:lnTo>
                  <a:pt x="6397" y="49720"/>
                </a:lnTo>
                <a:lnTo>
                  <a:pt x="23844" y="23844"/>
                </a:lnTo>
                <a:lnTo>
                  <a:pt x="49720" y="6397"/>
                </a:lnTo>
                <a:lnTo>
                  <a:pt x="81407" y="0"/>
                </a:lnTo>
                <a:lnTo>
                  <a:pt x="1791589" y="0"/>
                </a:lnTo>
                <a:lnTo>
                  <a:pt x="1823275" y="6397"/>
                </a:lnTo>
                <a:lnTo>
                  <a:pt x="1849151" y="23844"/>
                </a:lnTo>
                <a:lnTo>
                  <a:pt x="1866598" y="49720"/>
                </a:lnTo>
                <a:lnTo>
                  <a:pt x="1872996" y="81406"/>
                </a:lnTo>
                <a:lnTo>
                  <a:pt x="1872996" y="660781"/>
                </a:lnTo>
                <a:lnTo>
                  <a:pt x="1866598" y="692467"/>
                </a:lnTo>
                <a:lnTo>
                  <a:pt x="1849151" y="718343"/>
                </a:lnTo>
                <a:lnTo>
                  <a:pt x="1823275" y="735790"/>
                </a:lnTo>
                <a:lnTo>
                  <a:pt x="1791589" y="742188"/>
                </a:lnTo>
                <a:lnTo>
                  <a:pt x="81407" y="742188"/>
                </a:lnTo>
                <a:lnTo>
                  <a:pt x="49720" y="735790"/>
                </a:lnTo>
                <a:lnTo>
                  <a:pt x="23844" y="718343"/>
                </a:lnTo>
                <a:lnTo>
                  <a:pt x="6397" y="692467"/>
                </a:lnTo>
                <a:lnTo>
                  <a:pt x="0" y="660781"/>
                </a:lnTo>
                <a:lnTo>
                  <a:pt x="0" y="81406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879838" y="4233164"/>
            <a:ext cx="1170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政府类资金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27285" y="4876038"/>
            <a:ext cx="1873250" cy="742315"/>
          </a:xfrm>
          <a:custGeom>
            <a:avLst/>
            <a:gdLst/>
            <a:ahLst/>
            <a:cxnLst/>
            <a:rect l="l" t="t" r="r" b="b"/>
            <a:pathLst>
              <a:path w="1873250" h="742314">
                <a:moveTo>
                  <a:pt x="1791589" y="0"/>
                </a:moveTo>
                <a:lnTo>
                  <a:pt x="81407" y="0"/>
                </a:lnTo>
                <a:lnTo>
                  <a:pt x="49720" y="6397"/>
                </a:lnTo>
                <a:lnTo>
                  <a:pt x="23844" y="23844"/>
                </a:lnTo>
                <a:lnTo>
                  <a:pt x="6397" y="49720"/>
                </a:lnTo>
                <a:lnTo>
                  <a:pt x="0" y="81406"/>
                </a:lnTo>
                <a:lnTo>
                  <a:pt x="0" y="660781"/>
                </a:lnTo>
                <a:lnTo>
                  <a:pt x="6397" y="692467"/>
                </a:lnTo>
                <a:lnTo>
                  <a:pt x="23844" y="718343"/>
                </a:lnTo>
                <a:lnTo>
                  <a:pt x="49720" y="735790"/>
                </a:lnTo>
                <a:lnTo>
                  <a:pt x="81407" y="742188"/>
                </a:lnTo>
                <a:lnTo>
                  <a:pt x="1791589" y="742188"/>
                </a:lnTo>
                <a:lnTo>
                  <a:pt x="1823275" y="735790"/>
                </a:lnTo>
                <a:lnTo>
                  <a:pt x="1849151" y="718343"/>
                </a:lnTo>
                <a:lnTo>
                  <a:pt x="1866598" y="692467"/>
                </a:lnTo>
                <a:lnTo>
                  <a:pt x="1872996" y="660781"/>
                </a:lnTo>
                <a:lnTo>
                  <a:pt x="1872996" y="81406"/>
                </a:lnTo>
                <a:lnTo>
                  <a:pt x="1866598" y="49720"/>
                </a:lnTo>
                <a:lnTo>
                  <a:pt x="1849151" y="23844"/>
                </a:lnTo>
                <a:lnTo>
                  <a:pt x="1823275" y="6397"/>
                </a:lnTo>
                <a:lnTo>
                  <a:pt x="179158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27285" y="4876038"/>
            <a:ext cx="1873250" cy="742315"/>
          </a:xfrm>
          <a:custGeom>
            <a:avLst/>
            <a:gdLst/>
            <a:ahLst/>
            <a:cxnLst/>
            <a:rect l="l" t="t" r="r" b="b"/>
            <a:pathLst>
              <a:path w="1873250" h="742314">
                <a:moveTo>
                  <a:pt x="0" y="81406"/>
                </a:moveTo>
                <a:lnTo>
                  <a:pt x="6397" y="49720"/>
                </a:lnTo>
                <a:lnTo>
                  <a:pt x="23844" y="23844"/>
                </a:lnTo>
                <a:lnTo>
                  <a:pt x="49720" y="6397"/>
                </a:lnTo>
                <a:lnTo>
                  <a:pt x="81407" y="0"/>
                </a:lnTo>
                <a:lnTo>
                  <a:pt x="1791589" y="0"/>
                </a:lnTo>
                <a:lnTo>
                  <a:pt x="1823275" y="6397"/>
                </a:lnTo>
                <a:lnTo>
                  <a:pt x="1849151" y="23844"/>
                </a:lnTo>
                <a:lnTo>
                  <a:pt x="1866598" y="49720"/>
                </a:lnTo>
                <a:lnTo>
                  <a:pt x="1872996" y="81406"/>
                </a:lnTo>
                <a:lnTo>
                  <a:pt x="1872996" y="660781"/>
                </a:lnTo>
                <a:lnTo>
                  <a:pt x="1866598" y="692467"/>
                </a:lnTo>
                <a:lnTo>
                  <a:pt x="1849151" y="718343"/>
                </a:lnTo>
                <a:lnTo>
                  <a:pt x="1823275" y="735790"/>
                </a:lnTo>
                <a:lnTo>
                  <a:pt x="1791589" y="742188"/>
                </a:lnTo>
                <a:lnTo>
                  <a:pt x="81407" y="742188"/>
                </a:lnTo>
                <a:lnTo>
                  <a:pt x="49720" y="735790"/>
                </a:lnTo>
                <a:lnTo>
                  <a:pt x="23844" y="718343"/>
                </a:lnTo>
                <a:lnTo>
                  <a:pt x="6397" y="692467"/>
                </a:lnTo>
                <a:lnTo>
                  <a:pt x="0" y="660781"/>
                </a:lnTo>
                <a:lnTo>
                  <a:pt x="0" y="81406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648190" y="4737656"/>
            <a:ext cx="1630680" cy="90487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85"/>
              </a:spcBef>
            </a:pPr>
            <a:r>
              <a:rPr sz="1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商业类资金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ct val="100000"/>
              </a:lnSpc>
              <a:spcBef>
                <a:spcPts val="615"/>
              </a:spcBef>
            </a:pP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（银行、小贷、融资 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租赁、保理）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44161" y="2294381"/>
            <a:ext cx="3599815" cy="3781425"/>
          </a:xfrm>
          <a:custGeom>
            <a:avLst/>
            <a:gdLst/>
            <a:ahLst/>
            <a:cxnLst/>
            <a:rect l="l" t="t" r="r" b="b"/>
            <a:pathLst>
              <a:path w="3599815" h="3781425">
                <a:moveTo>
                  <a:pt x="3456940" y="0"/>
                </a:moveTo>
                <a:lnTo>
                  <a:pt x="142748" y="0"/>
                </a:lnTo>
                <a:lnTo>
                  <a:pt x="97617" y="7274"/>
                </a:lnTo>
                <a:lnTo>
                  <a:pt x="58430" y="27533"/>
                </a:lnTo>
                <a:lnTo>
                  <a:pt x="27533" y="58430"/>
                </a:lnTo>
                <a:lnTo>
                  <a:pt x="7274" y="97617"/>
                </a:lnTo>
                <a:lnTo>
                  <a:pt x="0" y="142747"/>
                </a:lnTo>
                <a:lnTo>
                  <a:pt x="0" y="3638245"/>
                </a:lnTo>
                <a:lnTo>
                  <a:pt x="7274" y="3683381"/>
                </a:lnTo>
                <a:lnTo>
                  <a:pt x="27533" y="3722580"/>
                </a:lnTo>
                <a:lnTo>
                  <a:pt x="58430" y="3753492"/>
                </a:lnTo>
                <a:lnTo>
                  <a:pt x="97617" y="3773764"/>
                </a:lnTo>
                <a:lnTo>
                  <a:pt x="142748" y="3781043"/>
                </a:lnTo>
                <a:lnTo>
                  <a:pt x="3456940" y="3781043"/>
                </a:lnTo>
                <a:lnTo>
                  <a:pt x="3502070" y="3773764"/>
                </a:lnTo>
                <a:lnTo>
                  <a:pt x="3541257" y="3753492"/>
                </a:lnTo>
                <a:lnTo>
                  <a:pt x="3572154" y="3722580"/>
                </a:lnTo>
                <a:lnTo>
                  <a:pt x="3592413" y="3683381"/>
                </a:lnTo>
                <a:lnTo>
                  <a:pt x="3599688" y="3638245"/>
                </a:lnTo>
                <a:lnTo>
                  <a:pt x="3599688" y="142747"/>
                </a:lnTo>
                <a:lnTo>
                  <a:pt x="3592413" y="97617"/>
                </a:lnTo>
                <a:lnTo>
                  <a:pt x="3572154" y="58430"/>
                </a:lnTo>
                <a:lnTo>
                  <a:pt x="3541257" y="27533"/>
                </a:lnTo>
                <a:lnTo>
                  <a:pt x="3502070" y="7274"/>
                </a:lnTo>
                <a:lnTo>
                  <a:pt x="3456940" y="0"/>
                </a:lnTo>
                <a:close/>
              </a:path>
            </a:pathLst>
          </a:custGeom>
          <a:solidFill>
            <a:srgbClr val="208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44161" y="2294381"/>
            <a:ext cx="3599815" cy="3781425"/>
          </a:xfrm>
          <a:custGeom>
            <a:avLst/>
            <a:gdLst/>
            <a:ahLst/>
            <a:cxnLst/>
            <a:rect l="l" t="t" r="r" b="b"/>
            <a:pathLst>
              <a:path w="3599815" h="3781425">
                <a:moveTo>
                  <a:pt x="0" y="142747"/>
                </a:moveTo>
                <a:lnTo>
                  <a:pt x="7274" y="97617"/>
                </a:lnTo>
                <a:lnTo>
                  <a:pt x="27533" y="58430"/>
                </a:lnTo>
                <a:lnTo>
                  <a:pt x="58430" y="27533"/>
                </a:lnTo>
                <a:lnTo>
                  <a:pt x="97617" y="7274"/>
                </a:lnTo>
                <a:lnTo>
                  <a:pt x="142748" y="0"/>
                </a:lnTo>
                <a:lnTo>
                  <a:pt x="3456940" y="0"/>
                </a:lnTo>
                <a:lnTo>
                  <a:pt x="3502070" y="7274"/>
                </a:lnTo>
                <a:lnTo>
                  <a:pt x="3541257" y="27533"/>
                </a:lnTo>
                <a:lnTo>
                  <a:pt x="3572154" y="58430"/>
                </a:lnTo>
                <a:lnTo>
                  <a:pt x="3592413" y="97617"/>
                </a:lnTo>
                <a:lnTo>
                  <a:pt x="3599688" y="142747"/>
                </a:lnTo>
                <a:lnTo>
                  <a:pt x="3599688" y="3638245"/>
                </a:lnTo>
                <a:lnTo>
                  <a:pt x="3592413" y="3683381"/>
                </a:lnTo>
                <a:lnTo>
                  <a:pt x="3572154" y="3722580"/>
                </a:lnTo>
                <a:lnTo>
                  <a:pt x="3541257" y="3753492"/>
                </a:lnTo>
                <a:lnTo>
                  <a:pt x="3502070" y="3773764"/>
                </a:lnTo>
                <a:lnTo>
                  <a:pt x="3456940" y="3781043"/>
                </a:lnTo>
                <a:lnTo>
                  <a:pt x="142748" y="3781043"/>
                </a:lnTo>
                <a:lnTo>
                  <a:pt x="97617" y="3773764"/>
                </a:lnTo>
                <a:lnTo>
                  <a:pt x="58430" y="3753492"/>
                </a:lnTo>
                <a:lnTo>
                  <a:pt x="27533" y="3722580"/>
                </a:lnTo>
                <a:lnTo>
                  <a:pt x="7274" y="3683381"/>
                </a:lnTo>
                <a:lnTo>
                  <a:pt x="0" y="3638245"/>
                </a:lnTo>
                <a:lnTo>
                  <a:pt x="0" y="142747"/>
                </a:lnTo>
                <a:close/>
              </a:path>
            </a:pathLst>
          </a:custGeom>
          <a:ln w="190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86655" y="3799332"/>
            <a:ext cx="3312160" cy="1080770"/>
          </a:xfrm>
          <a:custGeom>
            <a:avLst/>
            <a:gdLst/>
            <a:ahLst/>
            <a:cxnLst/>
            <a:rect l="l" t="t" r="r" b="b"/>
            <a:pathLst>
              <a:path w="3312159" h="1080770">
                <a:moveTo>
                  <a:pt x="3193034" y="0"/>
                </a:moveTo>
                <a:lnTo>
                  <a:pt x="118618" y="0"/>
                </a:lnTo>
                <a:lnTo>
                  <a:pt x="72437" y="9318"/>
                </a:lnTo>
                <a:lnTo>
                  <a:pt x="34734" y="34734"/>
                </a:lnTo>
                <a:lnTo>
                  <a:pt x="9318" y="72437"/>
                </a:lnTo>
                <a:lnTo>
                  <a:pt x="0" y="118618"/>
                </a:lnTo>
                <a:lnTo>
                  <a:pt x="0" y="961898"/>
                </a:lnTo>
                <a:lnTo>
                  <a:pt x="9318" y="1008078"/>
                </a:lnTo>
                <a:lnTo>
                  <a:pt x="34734" y="1045781"/>
                </a:lnTo>
                <a:lnTo>
                  <a:pt x="72437" y="1071197"/>
                </a:lnTo>
                <a:lnTo>
                  <a:pt x="118618" y="1080516"/>
                </a:lnTo>
                <a:lnTo>
                  <a:pt x="3193034" y="1080516"/>
                </a:lnTo>
                <a:lnTo>
                  <a:pt x="3239214" y="1071197"/>
                </a:lnTo>
                <a:lnTo>
                  <a:pt x="3276917" y="1045781"/>
                </a:lnTo>
                <a:lnTo>
                  <a:pt x="3302333" y="1008078"/>
                </a:lnTo>
                <a:lnTo>
                  <a:pt x="3311652" y="961898"/>
                </a:lnTo>
                <a:lnTo>
                  <a:pt x="3311652" y="118618"/>
                </a:lnTo>
                <a:lnTo>
                  <a:pt x="3302333" y="72437"/>
                </a:lnTo>
                <a:lnTo>
                  <a:pt x="3276917" y="34734"/>
                </a:lnTo>
                <a:lnTo>
                  <a:pt x="3239214" y="9318"/>
                </a:lnTo>
                <a:lnTo>
                  <a:pt x="3193034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015865" y="3860672"/>
            <a:ext cx="2257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上下游企业信用管理平台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07052" y="4177283"/>
            <a:ext cx="1511935" cy="271780"/>
          </a:xfrm>
          <a:custGeom>
            <a:avLst/>
            <a:gdLst/>
            <a:ahLst/>
            <a:cxnLst/>
            <a:rect l="l" t="t" r="r" b="b"/>
            <a:pathLst>
              <a:path w="1511935" h="271779">
                <a:moveTo>
                  <a:pt x="1466596" y="0"/>
                </a:moveTo>
                <a:lnTo>
                  <a:pt x="45212" y="0"/>
                </a:lnTo>
                <a:lnTo>
                  <a:pt x="27592" y="3546"/>
                </a:lnTo>
                <a:lnTo>
                  <a:pt x="13223" y="13223"/>
                </a:lnTo>
                <a:lnTo>
                  <a:pt x="3546" y="27592"/>
                </a:lnTo>
                <a:lnTo>
                  <a:pt x="0" y="45212"/>
                </a:lnTo>
                <a:lnTo>
                  <a:pt x="0" y="226059"/>
                </a:lnTo>
                <a:lnTo>
                  <a:pt x="3546" y="243679"/>
                </a:lnTo>
                <a:lnTo>
                  <a:pt x="13223" y="258048"/>
                </a:lnTo>
                <a:lnTo>
                  <a:pt x="27592" y="267725"/>
                </a:lnTo>
                <a:lnTo>
                  <a:pt x="45212" y="271271"/>
                </a:lnTo>
                <a:lnTo>
                  <a:pt x="1466596" y="271271"/>
                </a:lnTo>
                <a:lnTo>
                  <a:pt x="1484215" y="267725"/>
                </a:lnTo>
                <a:lnTo>
                  <a:pt x="1498584" y="258048"/>
                </a:lnTo>
                <a:lnTo>
                  <a:pt x="1508261" y="243679"/>
                </a:lnTo>
                <a:lnTo>
                  <a:pt x="1511808" y="226059"/>
                </a:lnTo>
                <a:lnTo>
                  <a:pt x="1511808" y="45212"/>
                </a:lnTo>
                <a:lnTo>
                  <a:pt x="1508261" y="27592"/>
                </a:lnTo>
                <a:lnTo>
                  <a:pt x="1498584" y="13223"/>
                </a:lnTo>
                <a:lnTo>
                  <a:pt x="1484215" y="3546"/>
                </a:lnTo>
                <a:lnTo>
                  <a:pt x="1466596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02679" y="4171188"/>
            <a:ext cx="1511935" cy="271780"/>
          </a:xfrm>
          <a:custGeom>
            <a:avLst/>
            <a:gdLst/>
            <a:ahLst/>
            <a:cxnLst/>
            <a:rect l="l" t="t" r="r" b="b"/>
            <a:pathLst>
              <a:path w="1511934" h="271779">
                <a:moveTo>
                  <a:pt x="1466596" y="0"/>
                </a:moveTo>
                <a:lnTo>
                  <a:pt x="45212" y="0"/>
                </a:lnTo>
                <a:lnTo>
                  <a:pt x="27592" y="3546"/>
                </a:lnTo>
                <a:lnTo>
                  <a:pt x="13223" y="13223"/>
                </a:lnTo>
                <a:lnTo>
                  <a:pt x="3546" y="27592"/>
                </a:lnTo>
                <a:lnTo>
                  <a:pt x="0" y="45212"/>
                </a:lnTo>
                <a:lnTo>
                  <a:pt x="0" y="226060"/>
                </a:lnTo>
                <a:lnTo>
                  <a:pt x="3546" y="243679"/>
                </a:lnTo>
                <a:lnTo>
                  <a:pt x="13223" y="258048"/>
                </a:lnTo>
                <a:lnTo>
                  <a:pt x="27592" y="267725"/>
                </a:lnTo>
                <a:lnTo>
                  <a:pt x="45212" y="271272"/>
                </a:lnTo>
                <a:lnTo>
                  <a:pt x="1466596" y="271272"/>
                </a:lnTo>
                <a:lnTo>
                  <a:pt x="1484215" y="267725"/>
                </a:lnTo>
                <a:lnTo>
                  <a:pt x="1498584" y="258048"/>
                </a:lnTo>
                <a:lnTo>
                  <a:pt x="1508261" y="243679"/>
                </a:lnTo>
                <a:lnTo>
                  <a:pt x="1511808" y="226060"/>
                </a:lnTo>
                <a:lnTo>
                  <a:pt x="1511808" y="45212"/>
                </a:lnTo>
                <a:lnTo>
                  <a:pt x="1508261" y="27592"/>
                </a:lnTo>
                <a:lnTo>
                  <a:pt x="1498584" y="13223"/>
                </a:lnTo>
                <a:lnTo>
                  <a:pt x="1484215" y="3546"/>
                </a:lnTo>
                <a:lnTo>
                  <a:pt x="1466596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13147" y="4550664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5" h="269875">
                <a:moveTo>
                  <a:pt x="1466850" y="0"/>
                </a:moveTo>
                <a:lnTo>
                  <a:pt x="44957" y="0"/>
                </a:lnTo>
                <a:lnTo>
                  <a:pt x="27431" y="3524"/>
                </a:lnTo>
                <a:lnTo>
                  <a:pt x="13144" y="13144"/>
                </a:lnTo>
                <a:lnTo>
                  <a:pt x="3524" y="27432"/>
                </a:lnTo>
                <a:lnTo>
                  <a:pt x="0" y="44958"/>
                </a:lnTo>
                <a:lnTo>
                  <a:pt x="0" y="224790"/>
                </a:lnTo>
                <a:lnTo>
                  <a:pt x="3524" y="242316"/>
                </a:lnTo>
                <a:lnTo>
                  <a:pt x="13144" y="256603"/>
                </a:lnTo>
                <a:lnTo>
                  <a:pt x="27431" y="266223"/>
                </a:lnTo>
                <a:lnTo>
                  <a:pt x="44957" y="269748"/>
                </a:lnTo>
                <a:lnTo>
                  <a:pt x="1466850" y="269748"/>
                </a:lnTo>
                <a:lnTo>
                  <a:pt x="1484376" y="266223"/>
                </a:lnTo>
                <a:lnTo>
                  <a:pt x="1498663" y="256603"/>
                </a:lnTo>
                <a:lnTo>
                  <a:pt x="1508283" y="242316"/>
                </a:lnTo>
                <a:lnTo>
                  <a:pt x="1511807" y="224790"/>
                </a:lnTo>
                <a:lnTo>
                  <a:pt x="1511807" y="44958"/>
                </a:lnTo>
                <a:lnTo>
                  <a:pt x="1508283" y="27432"/>
                </a:lnTo>
                <a:lnTo>
                  <a:pt x="1498663" y="13144"/>
                </a:lnTo>
                <a:lnTo>
                  <a:pt x="1484376" y="3524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815585" y="4186808"/>
            <a:ext cx="110172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企业基本画像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050">
              <a:lnSpc>
                <a:spcPct val="100000"/>
              </a:lnSpc>
              <a:spcBef>
                <a:spcPts val="125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贷中授信管理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08776" y="4544567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4" h="269875">
                <a:moveTo>
                  <a:pt x="1466850" y="0"/>
                </a:moveTo>
                <a:lnTo>
                  <a:pt x="44958" y="0"/>
                </a:lnTo>
                <a:lnTo>
                  <a:pt x="27431" y="3524"/>
                </a:lnTo>
                <a:lnTo>
                  <a:pt x="13144" y="13144"/>
                </a:lnTo>
                <a:lnTo>
                  <a:pt x="3524" y="27431"/>
                </a:lnTo>
                <a:lnTo>
                  <a:pt x="0" y="44957"/>
                </a:lnTo>
                <a:lnTo>
                  <a:pt x="0" y="224789"/>
                </a:lnTo>
                <a:lnTo>
                  <a:pt x="3524" y="242315"/>
                </a:lnTo>
                <a:lnTo>
                  <a:pt x="13144" y="256603"/>
                </a:lnTo>
                <a:lnTo>
                  <a:pt x="27432" y="266223"/>
                </a:lnTo>
                <a:lnTo>
                  <a:pt x="44958" y="269747"/>
                </a:lnTo>
                <a:lnTo>
                  <a:pt x="1466850" y="269747"/>
                </a:lnTo>
                <a:lnTo>
                  <a:pt x="1484375" y="266223"/>
                </a:lnTo>
                <a:lnTo>
                  <a:pt x="1498663" y="256603"/>
                </a:lnTo>
                <a:lnTo>
                  <a:pt x="1508283" y="242315"/>
                </a:lnTo>
                <a:lnTo>
                  <a:pt x="1511807" y="224789"/>
                </a:lnTo>
                <a:lnTo>
                  <a:pt x="1511807" y="44957"/>
                </a:lnTo>
                <a:lnTo>
                  <a:pt x="1508283" y="27431"/>
                </a:lnTo>
                <a:lnTo>
                  <a:pt x="1498663" y="13144"/>
                </a:lnTo>
                <a:lnTo>
                  <a:pt x="1484376" y="3524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411848" y="4180713"/>
            <a:ext cx="110172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贷前准入管理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050">
              <a:lnSpc>
                <a:spcPct val="100000"/>
              </a:lnSpc>
              <a:spcBef>
                <a:spcPts val="125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贷后预警管理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86655" y="2662427"/>
            <a:ext cx="3312160" cy="1080770"/>
          </a:xfrm>
          <a:custGeom>
            <a:avLst/>
            <a:gdLst/>
            <a:ahLst/>
            <a:cxnLst/>
            <a:rect l="l" t="t" r="r" b="b"/>
            <a:pathLst>
              <a:path w="3312159" h="1080770">
                <a:moveTo>
                  <a:pt x="3193034" y="0"/>
                </a:moveTo>
                <a:lnTo>
                  <a:pt x="118618" y="0"/>
                </a:lnTo>
                <a:lnTo>
                  <a:pt x="72437" y="9318"/>
                </a:lnTo>
                <a:lnTo>
                  <a:pt x="34734" y="34734"/>
                </a:lnTo>
                <a:lnTo>
                  <a:pt x="9318" y="72437"/>
                </a:lnTo>
                <a:lnTo>
                  <a:pt x="0" y="118618"/>
                </a:lnTo>
                <a:lnTo>
                  <a:pt x="0" y="961898"/>
                </a:lnTo>
                <a:lnTo>
                  <a:pt x="9318" y="1008078"/>
                </a:lnTo>
                <a:lnTo>
                  <a:pt x="34734" y="1045781"/>
                </a:lnTo>
                <a:lnTo>
                  <a:pt x="72437" y="1071197"/>
                </a:lnTo>
                <a:lnTo>
                  <a:pt x="118618" y="1080516"/>
                </a:lnTo>
                <a:lnTo>
                  <a:pt x="3193034" y="1080516"/>
                </a:lnTo>
                <a:lnTo>
                  <a:pt x="3239214" y="1071197"/>
                </a:lnTo>
                <a:lnTo>
                  <a:pt x="3276917" y="1045781"/>
                </a:lnTo>
                <a:lnTo>
                  <a:pt x="3302333" y="1008078"/>
                </a:lnTo>
                <a:lnTo>
                  <a:pt x="3311652" y="961898"/>
                </a:lnTo>
                <a:lnTo>
                  <a:pt x="3311652" y="118618"/>
                </a:lnTo>
                <a:lnTo>
                  <a:pt x="3302333" y="72437"/>
                </a:lnTo>
                <a:lnTo>
                  <a:pt x="3276917" y="34734"/>
                </a:lnTo>
                <a:lnTo>
                  <a:pt x="3239214" y="9318"/>
                </a:lnTo>
                <a:lnTo>
                  <a:pt x="3193034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117084" y="2243607"/>
            <a:ext cx="2052320" cy="748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48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供应链金融风控云平台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供应链金融管理平台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08576" y="3029711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5" h="269875">
                <a:moveTo>
                  <a:pt x="1466850" y="0"/>
                </a:moveTo>
                <a:lnTo>
                  <a:pt x="44958" y="0"/>
                </a:lnTo>
                <a:lnTo>
                  <a:pt x="27431" y="3524"/>
                </a:lnTo>
                <a:lnTo>
                  <a:pt x="13144" y="13144"/>
                </a:lnTo>
                <a:lnTo>
                  <a:pt x="3524" y="27432"/>
                </a:lnTo>
                <a:lnTo>
                  <a:pt x="0" y="44958"/>
                </a:lnTo>
                <a:lnTo>
                  <a:pt x="0" y="224789"/>
                </a:lnTo>
                <a:lnTo>
                  <a:pt x="3524" y="242316"/>
                </a:lnTo>
                <a:lnTo>
                  <a:pt x="13144" y="256603"/>
                </a:lnTo>
                <a:lnTo>
                  <a:pt x="27432" y="266223"/>
                </a:lnTo>
                <a:lnTo>
                  <a:pt x="44958" y="269748"/>
                </a:lnTo>
                <a:lnTo>
                  <a:pt x="1466850" y="269748"/>
                </a:lnTo>
                <a:lnTo>
                  <a:pt x="1484375" y="266223"/>
                </a:lnTo>
                <a:lnTo>
                  <a:pt x="1498663" y="256603"/>
                </a:lnTo>
                <a:lnTo>
                  <a:pt x="1508283" y="242316"/>
                </a:lnTo>
                <a:lnTo>
                  <a:pt x="1511808" y="224789"/>
                </a:lnTo>
                <a:lnTo>
                  <a:pt x="1511808" y="44958"/>
                </a:lnTo>
                <a:lnTo>
                  <a:pt x="1508283" y="27432"/>
                </a:lnTo>
                <a:lnTo>
                  <a:pt x="1498663" y="13144"/>
                </a:lnTo>
                <a:lnTo>
                  <a:pt x="1484376" y="3524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05728" y="3023616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4" h="269875">
                <a:moveTo>
                  <a:pt x="1466850" y="0"/>
                </a:moveTo>
                <a:lnTo>
                  <a:pt x="44958" y="0"/>
                </a:lnTo>
                <a:lnTo>
                  <a:pt x="27432" y="3524"/>
                </a:lnTo>
                <a:lnTo>
                  <a:pt x="13144" y="13144"/>
                </a:lnTo>
                <a:lnTo>
                  <a:pt x="3524" y="27432"/>
                </a:lnTo>
                <a:lnTo>
                  <a:pt x="0" y="44958"/>
                </a:lnTo>
                <a:lnTo>
                  <a:pt x="0" y="224790"/>
                </a:lnTo>
                <a:lnTo>
                  <a:pt x="3524" y="242316"/>
                </a:lnTo>
                <a:lnTo>
                  <a:pt x="13144" y="256603"/>
                </a:lnTo>
                <a:lnTo>
                  <a:pt x="27432" y="266223"/>
                </a:lnTo>
                <a:lnTo>
                  <a:pt x="44958" y="269748"/>
                </a:lnTo>
                <a:lnTo>
                  <a:pt x="1466850" y="269748"/>
                </a:lnTo>
                <a:lnTo>
                  <a:pt x="1484376" y="266223"/>
                </a:lnTo>
                <a:lnTo>
                  <a:pt x="1498663" y="256603"/>
                </a:lnTo>
                <a:lnTo>
                  <a:pt x="1508283" y="242316"/>
                </a:lnTo>
                <a:lnTo>
                  <a:pt x="1511807" y="224790"/>
                </a:lnTo>
                <a:lnTo>
                  <a:pt x="1511807" y="44958"/>
                </a:lnTo>
                <a:lnTo>
                  <a:pt x="1508283" y="27432"/>
                </a:lnTo>
                <a:lnTo>
                  <a:pt x="1498663" y="13144"/>
                </a:lnTo>
                <a:lnTo>
                  <a:pt x="1484376" y="3524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14671" y="3401567"/>
            <a:ext cx="1513840" cy="269875"/>
          </a:xfrm>
          <a:custGeom>
            <a:avLst/>
            <a:gdLst/>
            <a:ahLst/>
            <a:cxnLst/>
            <a:rect l="l" t="t" r="r" b="b"/>
            <a:pathLst>
              <a:path w="1513839" h="269875">
                <a:moveTo>
                  <a:pt x="1468374" y="0"/>
                </a:moveTo>
                <a:lnTo>
                  <a:pt x="44957" y="0"/>
                </a:lnTo>
                <a:lnTo>
                  <a:pt x="27431" y="3524"/>
                </a:lnTo>
                <a:lnTo>
                  <a:pt x="13144" y="13144"/>
                </a:lnTo>
                <a:lnTo>
                  <a:pt x="3524" y="27431"/>
                </a:lnTo>
                <a:lnTo>
                  <a:pt x="0" y="44957"/>
                </a:lnTo>
                <a:lnTo>
                  <a:pt x="0" y="224789"/>
                </a:lnTo>
                <a:lnTo>
                  <a:pt x="3524" y="242315"/>
                </a:lnTo>
                <a:lnTo>
                  <a:pt x="13144" y="256603"/>
                </a:lnTo>
                <a:lnTo>
                  <a:pt x="27431" y="266223"/>
                </a:lnTo>
                <a:lnTo>
                  <a:pt x="44957" y="269747"/>
                </a:lnTo>
                <a:lnTo>
                  <a:pt x="1468374" y="269747"/>
                </a:lnTo>
                <a:lnTo>
                  <a:pt x="1485899" y="266223"/>
                </a:lnTo>
                <a:lnTo>
                  <a:pt x="1500187" y="256603"/>
                </a:lnTo>
                <a:lnTo>
                  <a:pt x="1509807" y="242315"/>
                </a:lnTo>
                <a:lnTo>
                  <a:pt x="1513331" y="224789"/>
                </a:lnTo>
                <a:lnTo>
                  <a:pt x="1513331" y="44957"/>
                </a:lnTo>
                <a:lnTo>
                  <a:pt x="1509807" y="27431"/>
                </a:lnTo>
                <a:lnTo>
                  <a:pt x="1500187" y="13144"/>
                </a:lnTo>
                <a:lnTo>
                  <a:pt x="1485900" y="3524"/>
                </a:lnTo>
                <a:lnTo>
                  <a:pt x="1468374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818126" y="3038043"/>
            <a:ext cx="1101725" cy="612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资产监测管理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050">
              <a:lnSpc>
                <a:spcPct val="100000"/>
              </a:lnSpc>
              <a:spcBef>
                <a:spcPts val="125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融资需求发布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11823" y="3395471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4" h="269875">
                <a:moveTo>
                  <a:pt x="1466850" y="0"/>
                </a:moveTo>
                <a:lnTo>
                  <a:pt x="44958" y="0"/>
                </a:lnTo>
                <a:lnTo>
                  <a:pt x="27431" y="3524"/>
                </a:lnTo>
                <a:lnTo>
                  <a:pt x="13144" y="13144"/>
                </a:lnTo>
                <a:lnTo>
                  <a:pt x="3524" y="27431"/>
                </a:lnTo>
                <a:lnTo>
                  <a:pt x="0" y="44957"/>
                </a:lnTo>
                <a:lnTo>
                  <a:pt x="0" y="224789"/>
                </a:lnTo>
                <a:lnTo>
                  <a:pt x="3524" y="242315"/>
                </a:lnTo>
                <a:lnTo>
                  <a:pt x="13144" y="256603"/>
                </a:lnTo>
                <a:lnTo>
                  <a:pt x="27432" y="266223"/>
                </a:lnTo>
                <a:lnTo>
                  <a:pt x="44958" y="269747"/>
                </a:lnTo>
                <a:lnTo>
                  <a:pt x="1466850" y="269747"/>
                </a:lnTo>
                <a:lnTo>
                  <a:pt x="1484376" y="266223"/>
                </a:lnTo>
                <a:lnTo>
                  <a:pt x="1498663" y="256603"/>
                </a:lnTo>
                <a:lnTo>
                  <a:pt x="1508283" y="242315"/>
                </a:lnTo>
                <a:lnTo>
                  <a:pt x="1511807" y="224789"/>
                </a:lnTo>
                <a:lnTo>
                  <a:pt x="1511807" y="44957"/>
                </a:lnTo>
                <a:lnTo>
                  <a:pt x="1508283" y="27431"/>
                </a:lnTo>
                <a:lnTo>
                  <a:pt x="1498663" y="13144"/>
                </a:lnTo>
                <a:lnTo>
                  <a:pt x="1484376" y="3524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235953" y="3032251"/>
            <a:ext cx="1452245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金融产品自动匹配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07315">
              <a:lnSpc>
                <a:spcPct val="100000"/>
              </a:lnSpc>
              <a:spcBef>
                <a:spcPts val="125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供应链资产量化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486655" y="4936235"/>
            <a:ext cx="3312160" cy="1080770"/>
          </a:xfrm>
          <a:custGeom>
            <a:avLst/>
            <a:gdLst/>
            <a:ahLst/>
            <a:cxnLst/>
            <a:rect l="l" t="t" r="r" b="b"/>
            <a:pathLst>
              <a:path w="3312159" h="1080770">
                <a:moveTo>
                  <a:pt x="3193034" y="0"/>
                </a:moveTo>
                <a:lnTo>
                  <a:pt x="118618" y="0"/>
                </a:lnTo>
                <a:lnTo>
                  <a:pt x="72437" y="9318"/>
                </a:lnTo>
                <a:lnTo>
                  <a:pt x="34734" y="34734"/>
                </a:lnTo>
                <a:lnTo>
                  <a:pt x="9318" y="72437"/>
                </a:lnTo>
                <a:lnTo>
                  <a:pt x="0" y="118618"/>
                </a:lnTo>
                <a:lnTo>
                  <a:pt x="0" y="961910"/>
                </a:lnTo>
                <a:lnTo>
                  <a:pt x="9318" y="1008078"/>
                </a:lnTo>
                <a:lnTo>
                  <a:pt x="34734" y="1045778"/>
                </a:lnTo>
                <a:lnTo>
                  <a:pt x="72437" y="1071195"/>
                </a:lnTo>
                <a:lnTo>
                  <a:pt x="118618" y="1080516"/>
                </a:lnTo>
                <a:lnTo>
                  <a:pt x="3193034" y="1080516"/>
                </a:lnTo>
                <a:lnTo>
                  <a:pt x="3239214" y="1071195"/>
                </a:lnTo>
                <a:lnTo>
                  <a:pt x="3276917" y="1045778"/>
                </a:lnTo>
                <a:lnTo>
                  <a:pt x="3302333" y="1008078"/>
                </a:lnTo>
                <a:lnTo>
                  <a:pt x="3311652" y="961910"/>
                </a:lnTo>
                <a:lnTo>
                  <a:pt x="3311652" y="118618"/>
                </a:lnTo>
                <a:lnTo>
                  <a:pt x="3302333" y="72437"/>
                </a:lnTo>
                <a:lnTo>
                  <a:pt x="3276917" y="34734"/>
                </a:lnTo>
                <a:lnTo>
                  <a:pt x="3239214" y="9318"/>
                </a:lnTo>
                <a:lnTo>
                  <a:pt x="3193034" y="0"/>
                </a:lnTo>
                <a:close/>
              </a:path>
            </a:pathLst>
          </a:custGeom>
          <a:solidFill>
            <a:srgbClr val="00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116448" y="4997958"/>
            <a:ext cx="2052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供应链金融大数据平台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07052" y="5314188"/>
            <a:ext cx="1511935" cy="271780"/>
          </a:xfrm>
          <a:custGeom>
            <a:avLst/>
            <a:gdLst/>
            <a:ahLst/>
            <a:cxnLst/>
            <a:rect l="l" t="t" r="r" b="b"/>
            <a:pathLst>
              <a:path w="1511935" h="271779">
                <a:moveTo>
                  <a:pt x="1466596" y="0"/>
                </a:moveTo>
                <a:lnTo>
                  <a:pt x="45212" y="0"/>
                </a:lnTo>
                <a:lnTo>
                  <a:pt x="27592" y="3546"/>
                </a:lnTo>
                <a:lnTo>
                  <a:pt x="13223" y="13223"/>
                </a:lnTo>
                <a:lnTo>
                  <a:pt x="3546" y="27592"/>
                </a:lnTo>
                <a:lnTo>
                  <a:pt x="0" y="45212"/>
                </a:lnTo>
                <a:lnTo>
                  <a:pt x="0" y="226060"/>
                </a:lnTo>
                <a:lnTo>
                  <a:pt x="3546" y="243679"/>
                </a:lnTo>
                <a:lnTo>
                  <a:pt x="13223" y="258048"/>
                </a:lnTo>
                <a:lnTo>
                  <a:pt x="27592" y="267725"/>
                </a:lnTo>
                <a:lnTo>
                  <a:pt x="45212" y="271272"/>
                </a:lnTo>
                <a:lnTo>
                  <a:pt x="1466596" y="271272"/>
                </a:lnTo>
                <a:lnTo>
                  <a:pt x="1484215" y="267725"/>
                </a:lnTo>
                <a:lnTo>
                  <a:pt x="1498584" y="258048"/>
                </a:lnTo>
                <a:lnTo>
                  <a:pt x="1508261" y="243679"/>
                </a:lnTo>
                <a:lnTo>
                  <a:pt x="1511808" y="226060"/>
                </a:lnTo>
                <a:lnTo>
                  <a:pt x="1511808" y="45212"/>
                </a:lnTo>
                <a:lnTo>
                  <a:pt x="1508261" y="27592"/>
                </a:lnTo>
                <a:lnTo>
                  <a:pt x="1498584" y="13223"/>
                </a:lnTo>
                <a:lnTo>
                  <a:pt x="1484215" y="3546"/>
                </a:lnTo>
                <a:lnTo>
                  <a:pt x="1466596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202679" y="5308091"/>
            <a:ext cx="1511935" cy="271780"/>
          </a:xfrm>
          <a:custGeom>
            <a:avLst/>
            <a:gdLst/>
            <a:ahLst/>
            <a:cxnLst/>
            <a:rect l="l" t="t" r="r" b="b"/>
            <a:pathLst>
              <a:path w="1511934" h="271779">
                <a:moveTo>
                  <a:pt x="1466596" y="0"/>
                </a:moveTo>
                <a:lnTo>
                  <a:pt x="45212" y="0"/>
                </a:lnTo>
                <a:lnTo>
                  <a:pt x="27592" y="3546"/>
                </a:lnTo>
                <a:lnTo>
                  <a:pt x="13223" y="13223"/>
                </a:lnTo>
                <a:lnTo>
                  <a:pt x="3546" y="27592"/>
                </a:lnTo>
                <a:lnTo>
                  <a:pt x="0" y="45211"/>
                </a:lnTo>
                <a:lnTo>
                  <a:pt x="0" y="226059"/>
                </a:lnTo>
                <a:lnTo>
                  <a:pt x="3546" y="243679"/>
                </a:lnTo>
                <a:lnTo>
                  <a:pt x="13223" y="258048"/>
                </a:lnTo>
                <a:lnTo>
                  <a:pt x="27592" y="267725"/>
                </a:lnTo>
                <a:lnTo>
                  <a:pt x="45212" y="271271"/>
                </a:lnTo>
                <a:lnTo>
                  <a:pt x="1466596" y="271271"/>
                </a:lnTo>
                <a:lnTo>
                  <a:pt x="1484215" y="267725"/>
                </a:lnTo>
                <a:lnTo>
                  <a:pt x="1498584" y="258048"/>
                </a:lnTo>
                <a:lnTo>
                  <a:pt x="1508261" y="243679"/>
                </a:lnTo>
                <a:lnTo>
                  <a:pt x="1511808" y="226059"/>
                </a:lnTo>
                <a:lnTo>
                  <a:pt x="1511808" y="45211"/>
                </a:lnTo>
                <a:lnTo>
                  <a:pt x="1508261" y="27592"/>
                </a:lnTo>
                <a:lnTo>
                  <a:pt x="1498584" y="13223"/>
                </a:lnTo>
                <a:lnTo>
                  <a:pt x="1484215" y="3546"/>
                </a:lnTo>
                <a:lnTo>
                  <a:pt x="1466596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613147" y="5687567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5" h="269875">
                <a:moveTo>
                  <a:pt x="1466850" y="0"/>
                </a:moveTo>
                <a:lnTo>
                  <a:pt x="44957" y="0"/>
                </a:lnTo>
                <a:lnTo>
                  <a:pt x="27431" y="3533"/>
                </a:lnTo>
                <a:lnTo>
                  <a:pt x="13144" y="13168"/>
                </a:lnTo>
                <a:lnTo>
                  <a:pt x="3524" y="27458"/>
                </a:lnTo>
                <a:lnTo>
                  <a:pt x="0" y="44957"/>
                </a:lnTo>
                <a:lnTo>
                  <a:pt x="0" y="224789"/>
                </a:lnTo>
                <a:lnTo>
                  <a:pt x="3524" y="242289"/>
                </a:lnTo>
                <a:lnTo>
                  <a:pt x="13144" y="256579"/>
                </a:lnTo>
                <a:lnTo>
                  <a:pt x="27431" y="266214"/>
                </a:lnTo>
                <a:lnTo>
                  <a:pt x="44957" y="269747"/>
                </a:lnTo>
                <a:lnTo>
                  <a:pt x="1466850" y="269747"/>
                </a:lnTo>
                <a:lnTo>
                  <a:pt x="1484376" y="266214"/>
                </a:lnTo>
                <a:lnTo>
                  <a:pt x="1498663" y="256579"/>
                </a:lnTo>
                <a:lnTo>
                  <a:pt x="1508283" y="242289"/>
                </a:lnTo>
                <a:lnTo>
                  <a:pt x="1511807" y="224789"/>
                </a:lnTo>
                <a:lnTo>
                  <a:pt x="1511807" y="44957"/>
                </a:lnTo>
                <a:lnTo>
                  <a:pt x="1508283" y="27458"/>
                </a:lnTo>
                <a:lnTo>
                  <a:pt x="1498663" y="13168"/>
                </a:lnTo>
                <a:lnTo>
                  <a:pt x="1484376" y="3533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4772914" y="5324094"/>
            <a:ext cx="117919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数据采集</a:t>
            </a:r>
            <a:r>
              <a:rPr sz="14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处理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61595">
              <a:lnSpc>
                <a:spcPct val="100000"/>
              </a:lnSpc>
              <a:spcBef>
                <a:spcPts val="125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数据分析管理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208776" y="5681471"/>
            <a:ext cx="1511935" cy="269875"/>
          </a:xfrm>
          <a:custGeom>
            <a:avLst/>
            <a:gdLst/>
            <a:ahLst/>
            <a:cxnLst/>
            <a:rect l="l" t="t" r="r" b="b"/>
            <a:pathLst>
              <a:path w="1511934" h="269875">
                <a:moveTo>
                  <a:pt x="1466850" y="0"/>
                </a:moveTo>
                <a:lnTo>
                  <a:pt x="44958" y="0"/>
                </a:lnTo>
                <a:lnTo>
                  <a:pt x="27431" y="3533"/>
                </a:lnTo>
                <a:lnTo>
                  <a:pt x="13144" y="13168"/>
                </a:lnTo>
                <a:lnTo>
                  <a:pt x="3524" y="27458"/>
                </a:lnTo>
                <a:lnTo>
                  <a:pt x="0" y="44957"/>
                </a:lnTo>
                <a:lnTo>
                  <a:pt x="0" y="224789"/>
                </a:lnTo>
                <a:lnTo>
                  <a:pt x="3524" y="242289"/>
                </a:lnTo>
                <a:lnTo>
                  <a:pt x="13144" y="256579"/>
                </a:lnTo>
                <a:lnTo>
                  <a:pt x="27432" y="266214"/>
                </a:lnTo>
                <a:lnTo>
                  <a:pt x="44958" y="269747"/>
                </a:lnTo>
                <a:lnTo>
                  <a:pt x="1466850" y="269747"/>
                </a:lnTo>
                <a:lnTo>
                  <a:pt x="1484376" y="266214"/>
                </a:lnTo>
                <a:lnTo>
                  <a:pt x="1498663" y="256579"/>
                </a:lnTo>
                <a:lnTo>
                  <a:pt x="1508283" y="242289"/>
                </a:lnTo>
                <a:lnTo>
                  <a:pt x="1511807" y="224789"/>
                </a:lnTo>
                <a:lnTo>
                  <a:pt x="1511807" y="44957"/>
                </a:lnTo>
                <a:lnTo>
                  <a:pt x="1508283" y="27458"/>
                </a:lnTo>
                <a:lnTo>
                  <a:pt x="1498663" y="13168"/>
                </a:lnTo>
                <a:lnTo>
                  <a:pt x="1484376" y="3533"/>
                </a:lnTo>
                <a:lnTo>
                  <a:pt x="1466850" y="0"/>
                </a:lnTo>
                <a:close/>
              </a:path>
            </a:pathLst>
          </a:custGeom>
          <a:solidFill>
            <a:srgbClr val="005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6411848" y="5317997"/>
            <a:ext cx="110172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数据存储管理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050">
              <a:lnSpc>
                <a:spcPct val="100000"/>
              </a:lnSpc>
              <a:spcBef>
                <a:spcPts val="125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数据接口管理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903982" y="4427982"/>
            <a:ext cx="1440180" cy="76200"/>
          </a:xfrm>
          <a:custGeom>
            <a:avLst/>
            <a:gdLst/>
            <a:ahLst/>
            <a:cxnLst/>
            <a:rect l="l" t="t" r="r" b="b"/>
            <a:pathLst>
              <a:path w="1440179" h="76200">
                <a:moveTo>
                  <a:pt x="1363853" y="0"/>
                </a:moveTo>
                <a:lnTo>
                  <a:pt x="1363853" y="76200"/>
                </a:lnTo>
                <a:lnTo>
                  <a:pt x="1421003" y="47625"/>
                </a:lnTo>
                <a:lnTo>
                  <a:pt x="1376553" y="47625"/>
                </a:lnTo>
                <a:lnTo>
                  <a:pt x="1376553" y="28575"/>
                </a:lnTo>
                <a:lnTo>
                  <a:pt x="1421003" y="28575"/>
                </a:lnTo>
                <a:lnTo>
                  <a:pt x="1363853" y="0"/>
                </a:lnTo>
                <a:close/>
              </a:path>
              <a:path w="1440179" h="76200">
                <a:moveTo>
                  <a:pt x="1363853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363853" y="47625"/>
                </a:lnTo>
                <a:lnTo>
                  <a:pt x="1363853" y="28575"/>
                </a:lnTo>
                <a:close/>
              </a:path>
              <a:path w="1440179" h="76200">
                <a:moveTo>
                  <a:pt x="1421003" y="28575"/>
                </a:moveTo>
                <a:lnTo>
                  <a:pt x="1376553" y="28575"/>
                </a:lnTo>
                <a:lnTo>
                  <a:pt x="1376553" y="47625"/>
                </a:lnTo>
                <a:lnTo>
                  <a:pt x="1421003" y="47625"/>
                </a:lnTo>
                <a:lnTo>
                  <a:pt x="1440053" y="38100"/>
                </a:lnTo>
                <a:lnTo>
                  <a:pt x="1421003" y="2857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254121" y="4192600"/>
            <a:ext cx="7391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融资需求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22717" y="2808554"/>
            <a:ext cx="12598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34226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应收账款融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R="5715" algn="ctr">
              <a:lnSpc>
                <a:spcPct val="100000"/>
              </a:lnSpc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资需求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943850" y="3230117"/>
            <a:ext cx="1440180" cy="76200"/>
          </a:xfrm>
          <a:custGeom>
            <a:avLst/>
            <a:gdLst/>
            <a:ahLst/>
            <a:cxnLst/>
            <a:rect l="l" t="t" r="r" b="b"/>
            <a:pathLst>
              <a:path w="1440179" h="76200">
                <a:moveTo>
                  <a:pt x="1363852" y="0"/>
                </a:moveTo>
                <a:lnTo>
                  <a:pt x="1363852" y="76200"/>
                </a:lnTo>
                <a:lnTo>
                  <a:pt x="1421002" y="47625"/>
                </a:lnTo>
                <a:lnTo>
                  <a:pt x="1376552" y="47625"/>
                </a:lnTo>
                <a:lnTo>
                  <a:pt x="1376552" y="28575"/>
                </a:lnTo>
                <a:lnTo>
                  <a:pt x="1421002" y="28575"/>
                </a:lnTo>
                <a:lnTo>
                  <a:pt x="1363852" y="0"/>
                </a:lnTo>
                <a:close/>
              </a:path>
              <a:path w="1440179" h="76200">
                <a:moveTo>
                  <a:pt x="1363852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363852" y="47625"/>
                </a:lnTo>
                <a:lnTo>
                  <a:pt x="1363852" y="28575"/>
                </a:lnTo>
                <a:close/>
              </a:path>
              <a:path w="1440179" h="76200">
                <a:moveTo>
                  <a:pt x="1421002" y="28575"/>
                </a:moveTo>
                <a:lnTo>
                  <a:pt x="1376552" y="28575"/>
                </a:lnTo>
                <a:lnTo>
                  <a:pt x="1376552" y="47625"/>
                </a:lnTo>
                <a:lnTo>
                  <a:pt x="1421002" y="47625"/>
                </a:lnTo>
                <a:lnTo>
                  <a:pt x="1440052" y="38100"/>
                </a:lnTo>
                <a:lnTo>
                  <a:pt x="1421002" y="2857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8022717" y="4256023"/>
            <a:ext cx="1259840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AutoNum type="alphaUcPeriod" startAt="2"/>
              <a:tabLst>
                <a:tab pos="355600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预付账款融 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资需求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΢"/>
              <a:buAutoNum type="alphaUcPeriod" startAt="2"/>
            </a:pPr>
            <a:endParaRPr sz="8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AutoNum type="alphaUcPeriod" startAt="2"/>
              <a:tabLst>
                <a:tab pos="355600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贷前风险评 估与贷后监 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控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943850" y="4682489"/>
            <a:ext cx="1440180" cy="76200"/>
          </a:xfrm>
          <a:custGeom>
            <a:avLst/>
            <a:gdLst/>
            <a:ahLst/>
            <a:cxnLst/>
            <a:rect l="l" t="t" r="r" b="b"/>
            <a:pathLst>
              <a:path w="1440179" h="76200">
                <a:moveTo>
                  <a:pt x="1363852" y="0"/>
                </a:moveTo>
                <a:lnTo>
                  <a:pt x="1363852" y="76199"/>
                </a:lnTo>
                <a:lnTo>
                  <a:pt x="1421002" y="47624"/>
                </a:lnTo>
                <a:lnTo>
                  <a:pt x="1376552" y="47624"/>
                </a:lnTo>
                <a:lnTo>
                  <a:pt x="1376552" y="28574"/>
                </a:lnTo>
                <a:lnTo>
                  <a:pt x="1421002" y="28574"/>
                </a:lnTo>
                <a:lnTo>
                  <a:pt x="1363852" y="0"/>
                </a:lnTo>
                <a:close/>
              </a:path>
              <a:path w="1440179" h="76200">
                <a:moveTo>
                  <a:pt x="1363852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1363852" y="47624"/>
                </a:lnTo>
                <a:lnTo>
                  <a:pt x="1363852" y="28574"/>
                </a:lnTo>
                <a:close/>
              </a:path>
              <a:path w="1440179" h="76200">
                <a:moveTo>
                  <a:pt x="1421002" y="28574"/>
                </a:moveTo>
                <a:lnTo>
                  <a:pt x="1376552" y="28574"/>
                </a:lnTo>
                <a:lnTo>
                  <a:pt x="1376552" y="47624"/>
                </a:lnTo>
                <a:lnTo>
                  <a:pt x="1421002" y="47624"/>
                </a:lnTo>
                <a:lnTo>
                  <a:pt x="1440052" y="38099"/>
                </a:lnTo>
                <a:lnTo>
                  <a:pt x="1421002" y="2857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943850" y="5505450"/>
            <a:ext cx="1440180" cy="76200"/>
          </a:xfrm>
          <a:custGeom>
            <a:avLst/>
            <a:gdLst/>
            <a:ahLst/>
            <a:cxnLst/>
            <a:rect l="l" t="t" r="r" b="b"/>
            <a:pathLst>
              <a:path w="1440179" h="76200">
                <a:moveTo>
                  <a:pt x="1363852" y="0"/>
                </a:moveTo>
                <a:lnTo>
                  <a:pt x="1363852" y="76200"/>
                </a:lnTo>
                <a:lnTo>
                  <a:pt x="1421002" y="47625"/>
                </a:lnTo>
                <a:lnTo>
                  <a:pt x="1376552" y="47625"/>
                </a:lnTo>
                <a:lnTo>
                  <a:pt x="1376552" y="28575"/>
                </a:lnTo>
                <a:lnTo>
                  <a:pt x="1421002" y="28575"/>
                </a:lnTo>
                <a:lnTo>
                  <a:pt x="1363852" y="0"/>
                </a:lnTo>
                <a:close/>
              </a:path>
              <a:path w="1440179" h="76200">
                <a:moveTo>
                  <a:pt x="1363852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363852" y="47625"/>
                </a:lnTo>
                <a:lnTo>
                  <a:pt x="1363852" y="28575"/>
                </a:lnTo>
                <a:close/>
              </a:path>
              <a:path w="1440179" h="76200">
                <a:moveTo>
                  <a:pt x="1421002" y="28575"/>
                </a:moveTo>
                <a:lnTo>
                  <a:pt x="1376552" y="28575"/>
                </a:lnTo>
                <a:lnTo>
                  <a:pt x="1376552" y="47625"/>
                </a:lnTo>
                <a:lnTo>
                  <a:pt x="1421002" y="47625"/>
                </a:lnTo>
                <a:lnTo>
                  <a:pt x="1440052" y="38100"/>
                </a:lnTo>
                <a:lnTo>
                  <a:pt x="1421002" y="2857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42187" y="1905000"/>
            <a:ext cx="10800715" cy="337185"/>
          </a:xfrm>
          <a:custGeom>
            <a:avLst/>
            <a:gdLst/>
            <a:ahLst/>
            <a:cxnLst/>
            <a:rect l="l" t="t" r="r" b="b"/>
            <a:pathLst>
              <a:path w="10800715" h="337185">
                <a:moveTo>
                  <a:pt x="10741152" y="0"/>
                </a:moveTo>
                <a:lnTo>
                  <a:pt x="59436" y="0"/>
                </a:lnTo>
                <a:lnTo>
                  <a:pt x="36299" y="4679"/>
                </a:lnTo>
                <a:lnTo>
                  <a:pt x="17406" y="17430"/>
                </a:lnTo>
                <a:lnTo>
                  <a:pt x="4670" y="36325"/>
                </a:lnTo>
                <a:lnTo>
                  <a:pt x="0" y="59436"/>
                </a:lnTo>
                <a:lnTo>
                  <a:pt x="0" y="277368"/>
                </a:lnTo>
                <a:lnTo>
                  <a:pt x="4670" y="300478"/>
                </a:lnTo>
                <a:lnTo>
                  <a:pt x="17406" y="319373"/>
                </a:lnTo>
                <a:lnTo>
                  <a:pt x="36299" y="332124"/>
                </a:lnTo>
                <a:lnTo>
                  <a:pt x="59436" y="336803"/>
                </a:lnTo>
                <a:lnTo>
                  <a:pt x="10741152" y="336803"/>
                </a:lnTo>
                <a:lnTo>
                  <a:pt x="10764262" y="332124"/>
                </a:lnTo>
                <a:lnTo>
                  <a:pt x="10783157" y="319373"/>
                </a:lnTo>
                <a:lnTo>
                  <a:pt x="10795908" y="300478"/>
                </a:lnTo>
                <a:lnTo>
                  <a:pt x="10800588" y="277368"/>
                </a:lnTo>
                <a:lnTo>
                  <a:pt x="10800588" y="59436"/>
                </a:lnTo>
                <a:lnTo>
                  <a:pt x="10795908" y="36325"/>
                </a:lnTo>
                <a:lnTo>
                  <a:pt x="10783157" y="17430"/>
                </a:lnTo>
                <a:lnTo>
                  <a:pt x="10764262" y="4679"/>
                </a:lnTo>
                <a:lnTo>
                  <a:pt x="10741152" y="0"/>
                </a:lnTo>
                <a:close/>
              </a:path>
            </a:pathLst>
          </a:custGeom>
          <a:solidFill>
            <a:srgbClr val="006B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821842" y="1253743"/>
            <a:ext cx="10584180" cy="946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通过构建产业互联网供应链金融风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云平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，打</a:t>
            </a:r>
            <a:r>
              <a:rPr sz="1600" b="1" spc="10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上下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游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交易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据，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金融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机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构提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数据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风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控服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，解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决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信息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对成的 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问题，为中小微企业提供适合其信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及发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状态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金融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品，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帮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助中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小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微企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解决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融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资难</a:t>
            </a:r>
            <a:r>
              <a:rPr sz="1600" b="1" spc="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r>
              <a:rPr sz="1600" b="1" spc="-5" dirty="0">
                <a:solidFill>
                  <a:srgbClr val="377DDE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59690" algn="ctr">
              <a:lnSpc>
                <a:spcPct val="100000"/>
              </a:lnSpc>
              <a:spcBef>
                <a:spcPts val="1500"/>
              </a:spcBef>
            </a:pP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体系化的运营与推广方案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89" y="333882"/>
            <a:ext cx="742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百望云公司介绍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2523"/>
            <a:ext cx="431292" cy="73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7109" y="725804"/>
            <a:ext cx="5097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辽宁省银行业小微企业金融服务平台</a:t>
            </a:r>
            <a:endParaRPr spc="95" dirty="0"/>
          </a:p>
        </p:txBody>
      </p:sp>
      <p:sp>
        <p:nvSpPr>
          <p:cNvPr id="5" name="object 5"/>
          <p:cNvSpPr/>
          <p:nvPr/>
        </p:nvSpPr>
        <p:spPr>
          <a:xfrm>
            <a:off x="359663" y="2721863"/>
            <a:ext cx="7200900" cy="3634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2470" y="1129944"/>
            <a:ext cx="11021695" cy="4100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06210">
              <a:lnSpc>
                <a:spcPct val="131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平台定位——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辽宁省银行业小微企业金融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务平台 </a:t>
            </a: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平台目标——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为辽宁省中小企业提供融资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接服务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平台内容——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融资服务平台通过汇聚政府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自有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据，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地区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中小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微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企业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供符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其信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及发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状态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金融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品，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帮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助地 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区中小微企业解决融资难题。对中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小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微企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的融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需求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商业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银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行的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信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贷产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上智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对接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该平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还能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够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集中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省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、市 政策资源，为中小企业融资提供贷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、增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信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、贴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息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和风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补偿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“一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站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式”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务。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微软雅黑" panose="020B0503020204020204" charset="-122"/>
              <a:cs typeface="微软雅黑" panose="020B0503020204020204" charset="-122"/>
            </a:endParaRPr>
          </a:p>
          <a:p>
            <a:pPr marL="7389495" marR="176530" algn="just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该项目由辽宁省银行业协会牵头，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当 地金融机构及中小企业提供以下</a:t>
            </a: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平</a:t>
            </a:r>
            <a:r>
              <a:rPr sz="1600" b="1" spc="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功 </a:t>
            </a:r>
            <a:r>
              <a:rPr sz="1600" b="1" spc="-5" dirty="0">
                <a:solidFill>
                  <a:srgbClr val="006BFF"/>
                </a:solidFill>
                <a:latin typeface="微软雅黑" panose="020B0503020204020204" charset="-122"/>
                <a:cs typeface="微软雅黑" panose="020B0503020204020204" charset="-122"/>
              </a:rPr>
              <a:t>能：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675880" indent="-287020">
              <a:lnSpc>
                <a:spcPct val="100000"/>
              </a:lnSpc>
              <a:spcBef>
                <a:spcPts val="1200"/>
              </a:spcBef>
              <a:buFont typeface="Arial" panose="020B0604020202020204"/>
              <a:buChar char="•"/>
              <a:tabLst>
                <a:tab pos="7675880" algn="l"/>
                <a:tab pos="7676515" algn="l"/>
              </a:tabLst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中小企业信用评价及风控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675880" indent="-287020">
              <a:lnSpc>
                <a:spcPct val="100000"/>
              </a:lnSpc>
              <a:spcBef>
                <a:spcPts val="1200"/>
              </a:spcBef>
              <a:buFont typeface="Arial" panose="020B0604020202020204"/>
              <a:buChar char="•"/>
              <a:tabLst>
                <a:tab pos="7675880" algn="l"/>
                <a:tab pos="7676515" algn="l"/>
              </a:tabLst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地区中小企业融资对接服务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675880" indent="-287020">
              <a:lnSpc>
                <a:spcPct val="100000"/>
              </a:lnSpc>
              <a:spcBef>
                <a:spcPts val="1200"/>
              </a:spcBef>
              <a:buFont typeface="Arial" panose="020B0604020202020204"/>
              <a:buChar char="•"/>
              <a:tabLst>
                <a:tab pos="7675880" algn="l"/>
                <a:tab pos="7676515" algn="l"/>
              </a:tabLst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地区金融机构获客服务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675880" indent="-287020">
              <a:lnSpc>
                <a:spcPct val="100000"/>
              </a:lnSpc>
              <a:spcBef>
                <a:spcPts val="1200"/>
              </a:spcBef>
              <a:buFont typeface="Arial" panose="020B0604020202020204"/>
              <a:buChar char="•"/>
              <a:tabLst>
                <a:tab pos="7675880" algn="l"/>
                <a:tab pos="7676515" algn="l"/>
              </a:tabLst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地区融资业务统计分析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92a2d9f3-c880-4ab3-820f-d89abcc4cbf9"/>
  <p:tag name="COMMONDATA" val="eyJoZGlkIjoiYTgzODJiZjg0ODEyNzcwMTI0OTM4ZTYwZDIwMzcxM2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E7E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2295</Words>
  <Application>WPS 演示</Application>
  <PresentationFormat>On-screen Show (4:3)</PresentationFormat>
  <Paragraphs>374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等线</vt:lpstr>
      <vt:lpstr>Arial</vt:lpstr>
      <vt:lpstr>Times New Roman</vt:lpstr>
      <vt:lpstr>΢</vt:lpstr>
      <vt:lpstr>Calibri</vt:lpstr>
      <vt:lpstr>Arial Unicode MS</vt:lpstr>
      <vt:lpstr>Segoe Print</vt:lpstr>
      <vt:lpstr>Office Theme</vt:lpstr>
      <vt:lpstr>产业互联网供应链金融风控云 项目申报</vt:lpstr>
      <vt:lpstr>百望云，中国领先的数字商业平台</vt:lpstr>
      <vt:lpstr>面向企业、政府/机构，提供数字化解决方案和服务</vt:lpstr>
      <vt:lpstr>数据和风控是影响中小微企业融资的重要因素</vt:lpstr>
      <vt:lpstr>构建产业互联网供应链金融风控云破解上下游融资问题</vt:lpstr>
      <vt:lpstr>基于产业互联网平台的财务供应链协同系统，赋能合同订单及发票流转数据，建设基于应收款、预付款的企业信用评估体 系，构建金融服务及企业信用评价的数据应用体系，解决中小微企业风险难以衡量的问题。</vt:lpstr>
      <vt:lpstr>项目总体</vt:lpstr>
      <vt:lpstr>供应链金融风控云平台功能介绍</vt:lpstr>
      <vt:lpstr>辽宁省银行业小微企业金融服务平台</vt:lpstr>
      <vt:lpstr>百望云融资服务平台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甬金通·产业互联网供应链金融风控云 项目申报</dc:title>
  <dc:creator>lzj</dc:creator>
  <cp:lastModifiedBy>为中华之崛起而学习</cp:lastModifiedBy>
  <cp:revision>3</cp:revision>
  <dcterms:created xsi:type="dcterms:W3CDTF">2022-07-11T07:42:00Z</dcterms:created>
  <dcterms:modified xsi:type="dcterms:W3CDTF">2022-07-12T06:42:21Z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2022-04-18T16:00:00Z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2022-04-18T16:00:00Z</vt:filetime>
  </property>
  <property fmtid="{D5CDD505-2E9C-101B-9397-08002B2CF9AE}" pid="5" name="ICV">
    <vt:lpwstr>CB1E4FB52B374C4B8289B661DE04FB30</vt:lpwstr>
  </property>
  <property fmtid="{D5CDD505-2E9C-101B-9397-08002B2CF9AE}" pid="6" name="KSOProductBuildVer">
    <vt:lpwstr>2052-11.1.0.11830</vt:lpwstr>
  </property>
</Properties>
</file>