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 id="2147483666" r:id="rId4"/>
    <p:sldMasterId id="2147483678" r:id="rId5"/>
  </p:sldMasterIdLst>
  <p:notesMasterIdLst>
    <p:notesMasterId r:id="rId20"/>
  </p:notesMasterIdLst>
  <p:handoutMasterIdLst>
    <p:handoutMasterId r:id="rId21"/>
  </p:handoutMasterIdLst>
  <p:sldIdLst>
    <p:sldId id="649" r:id="rId6"/>
    <p:sldId id="658" r:id="rId7"/>
    <p:sldId id="660" r:id="rId8"/>
    <p:sldId id="661" r:id="rId9"/>
    <p:sldId id="663" r:id="rId10"/>
    <p:sldId id="665" r:id="rId11"/>
    <p:sldId id="672" r:id="rId12"/>
    <p:sldId id="674" r:id="rId13"/>
    <p:sldId id="675" r:id="rId14"/>
    <p:sldId id="680" r:id="rId15"/>
    <p:sldId id="712" r:id="rId16"/>
    <p:sldId id="743" r:id="rId17"/>
    <p:sldId id="684" r:id="rId18"/>
    <p:sldId id="685" r:id="rId19"/>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engdao Yang" initials="ZY" lastIdx="1" clrIdx="0"/>
  <p:cmAuthor id="0" name="PPTer_Tang" initials="z" lastIdx="1" clrIdx="0"/>
  <p:cmAuthor id="2" name="test" initials="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70C0"/>
    <a:srgbClr val="DEECF7"/>
    <a:srgbClr val="008FD7"/>
    <a:srgbClr val="E0BC9B"/>
    <a:srgbClr val="C27933"/>
    <a:srgbClr val="F6F3F0"/>
    <a:srgbClr val="23B9FF"/>
    <a:srgbClr val="0092DB"/>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0" autoAdjust="0"/>
  </p:normalViewPr>
  <p:slideViewPr>
    <p:cSldViewPr snapToGrid="0">
      <p:cViewPr varScale="1">
        <p:scale>
          <a:sx n="114" d="100"/>
          <a:sy n="114" d="100"/>
        </p:scale>
        <p:origin x="-474" y="-108"/>
      </p:cViewPr>
      <p:guideLst>
        <p:guide orient="horz" pos="2096"/>
        <p:guide pos="3924"/>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gs" Target="tags/tag294.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rgbClr val="FFFFFF">
        <a:alpha val="90000"/>
      </a:srgbClr>
    </dgm:fillClrLst>
    <dgm:linClrLst meth="repeat">
      <a:srgbClr val="007ADD"/>
    </dgm:linClrLst>
    <dgm:effectClrLst/>
    <dgm:txLinClrLst/>
    <dgm:txFillClrLst meth="repeat">
      <a:srgbClr val="000000"/>
    </dgm:txFillClrLst>
    <dgm:txEffectClrLst/>
  </dgm:styleLbl>
  <dgm:styleLbl name="alignAccFollowNode1">
    <dgm:fillClrLst meth="repeat">
      <a:srgbClr val="007ADD">
        <a:alpha val="90000"/>
        <a:tint val="40000"/>
      </a:srgbClr>
    </dgm:fillClrLst>
    <dgm:linClrLst meth="repeat">
      <a:srgbClr val="007ADD">
        <a:alpha val="90000"/>
        <a:tint val="40000"/>
      </a:srgbClr>
    </dgm:linClrLst>
    <dgm:effectClrLst/>
    <dgm:txLinClrLst/>
    <dgm:txFillClrLst meth="repeat">
      <a:srgbClr val="000000"/>
    </dgm:txFillClrLst>
    <dgm:txEffectClrLst/>
  </dgm:styleLbl>
  <dgm:styleLbl name="alignImgPlace1">
    <dgm:fillClrLst meth="repeat">
      <a:srgbClr val="007ADD">
        <a:tint val="50000"/>
      </a:srgbClr>
    </dgm:fillClrLst>
    <dgm:linClrLst meth="repeat">
      <a:srgbClr val="FFFFFF"/>
    </dgm:linClrLst>
    <dgm:effectClrLst/>
    <dgm:txLinClrLst/>
    <dgm:txFillClrLst meth="repeat">
      <a:srgbClr val="FFFFFF"/>
    </dgm:txFillClrLst>
    <dgm:txEffectClrLst/>
  </dgm:styleLbl>
  <dgm:styleLbl name="alignNode1">
    <dgm:fillClrLst meth="repeat">
      <a:srgbClr val="007ADD"/>
    </dgm:fillClrLst>
    <dgm:linClrLst meth="repeat">
      <a:srgbClr val="007ADD"/>
    </dgm:linClrLst>
    <dgm:effectClrLst/>
    <dgm:txLinClrLst/>
    <dgm:txFillClrLst/>
    <dgm:txEffectClrLst/>
  </dgm:styleLbl>
  <dgm:styleLbl name="asst0">
    <dgm:fillClrLst meth="repeat">
      <a:srgbClr val="007ADD"/>
    </dgm:fillClrLst>
    <dgm:linClrLst meth="repeat">
      <a:srgbClr val="FFFFFF"/>
    </dgm:linClrLst>
    <dgm:effectClrLst/>
    <dgm:txLinClrLst/>
    <dgm:txFillClrLst/>
    <dgm:txEffectClrLst/>
  </dgm:styleLbl>
  <dgm:styleLbl name="asst1">
    <dgm:fillClrLst meth="repeat">
      <a:srgbClr val="007ADD"/>
    </dgm:fillClrLst>
    <dgm:linClrLst meth="repeat">
      <a:srgbClr val="FFFFFF"/>
    </dgm:linClrLst>
    <dgm:effectClrLst/>
    <dgm:txLinClrLst/>
    <dgm:txFillClrLst/>
    <dgm:txEffectClrLst/>
  </dgm:styleLbl>
  <dgm:styleLbl name="asst2">
    <dgm:fillClrLst meth="repeat">
      <a:srgbClr val="007ADD"/>
    </dgm:fillClrLst>
    <dgm:linClrLst meth="repeat">
      <a:srgbClr val="FFFFFF"/>
    </dgm:linClrLst>
    <dgm:effectClrLst/>
    <dgm:txLinClrLst/>
    <dgm:txFillClrLst/>
    <dgm:txEffectClrLst/>
  </dgm:styleLbl>
  <dgm:styleLbl name="asst3">
    <dgm:fillClrLst meth="repeat">
      <a:srgbClr val="007ADD"/>
    </dgm:fillClrLst>
    <dgm:linClrLst meth="repeat">
      <a:srgbClr val="FFFFFF"/>
    </dgm:linClrLst>
    <dgm:effectClrLst/>
    <dgm:txLinClrLst/>
    <dgm:txFillClrLst/>
    <dgm:txEffectClrLst/>
  </dgm:styleLbl>
  <dgm:styleLbl name="asst4">
    <dgm:fillClrLst meth="repeat">
      <a:srgbClr val="007ADD"/>
    </dgm:fillClrLst>
    <dgm:linClrLst meth="repeat">
      <a:srgbClr val="FFFFFF"/>
    </dgm:linClrLst>
    <dgm:effectClrLst/>
    <dgm:txLinClrLst/>
    <dgm:txFillClrLst/>
    <dgm:txEffectClrLst/>
  </dgm:styleLbl>
  <dgm:styleLbl name="bgAcc1">
    <dgm:fillClrLst meth="repeat">
      <a:srgbClr val="FFFFFF">
        <a:alpha val="90000"/>
      </a:srgbClr>
    </dgm:fillClrLst>
    <dgm:linClrLst meth="repeat">
      <a:srgbClr val="007ADD"/>
    </dgm:linClrLst>
    <dgm:effectClrLst/>
    <dgm:txLinClrLst/>
    <dgm:txFillClrLst meth="repeat">
      <a:srgbClr val="000000"/>
    </dgm:txFillClrLst>
    <dgm:txEffectClrLst/>
  </dgm:styleLbl>
  <dgm:styleLbl name="bgAccFollowNode1">
    <dgm:fillClrLst meth="repeat">
      <a:srgbClr val="007ADD">
        <a:alpha val="90000"/>
        <a:tint val="40000"/>
      </a:srgbClr>
    </dgm:fillClrLst>
    <dgm:linClrLst meth="repeat">
      <a:srgbClr val="007ADD">
        <a:alpha val="90000"/>
        <a:tint val="40000"/>
      </a:srgbClr>
    </dgm:linClrLst>
    <dgm:effectClrLst/>
    <dgm:txLinClrLst/>
    <dgm:txFillClrLst meth="repeat">
      <a:srgbClr val="000000"/>
    </dgm:txFillClrLst>
    <dgm:txEffectClrLst/>
  </dgm:styleLbl>
  <dgm:styleLbl name="bgImgPlace1">
    <dgm:fillClrLst meth="repeat">
      <a:srgbClr val="007ADD">
        <a:tint val="50000"/>
      </a:srgbClr>
    </dgm:fillClrLst>
    <dgm:linClrLst meth="repeat">
      <a:srgbClr val="FFFFFF"/>
    </dgm:linClrLst>
    <dgm:effectClrLst/>
    <dgm:txLinClrLst/>
    <dgm:txFillClrLst meth="repeat">
      <a:srgbClr val="FFFFFF"/>
    </dgm:txFillClrLst>
    <dgm:txEffectClrLst/>
  </dgm:styleLbl>
  <dgm:styleLbl name="bgShp">
    <dgm:fillClrLst meth="repeat">
      <a:srgbClr val="007ADD">
        <a:tint val="40000"/>
      </a:srgbClr>
    </dgm:fillClrLst>
    <dgm:linClrLst meth="repeat">
      <a:srgbClr val="007ADD"/>
    </dgm:linClrLst>
    <dgm:effectClrLst/>
    <dgm:txLinClrLst/>
    <dgm:txFillClrLst meth="repeat">
      <a:srgbClr val="000000"/>
    </dgm:txFillClrLst>
    <dgm:txEffectClrLst/>
  </dgm:styleLbl>
  <dgm:styleLbl name="bgSibTrans2D1">
    <dgm:fillClrLst meth="repeat">
      <a:srgbClr val="007ADD">
        <a:tint val="60000"/>
      </a:srgbClr>
    </dgm:fillClrLst>
    <dgm:linClrLst meth="repeat">
      <a:srgbClr val="007ADD">
        <a:tint val="60000"/>
      </a:srgbClr>
    </dgm:linClrLst>
    <dgm:effectClrLst/>
    <dgm:txLinClrLst/>
    <dgm:txFillClrLst/>
    <dgm:txEffectClrLst/>
  </dgm:styleLbl>
  <dgm:styleLbl name="callout">
    <dgm:fillClrLst meth="repeat">
      <a:srgbClr val="007ADD"/>
    </dgm:fillClrLst>
    <dgm:linClrLst meth="repeat">
      <a:srgbClr val="007ADD">
        <a:tint val="50000"/>
      </a:srgbClr>
    </dgm:linClrLst>
    <dgm:effectClrLst/>
    <dgm:txLinClrLst/>
    <dgm:txFillClrLst meth="repeat">
      <a:srgbClr val="000000"/>
    </dgm:txFillClrLst>
    <dgm:txEffectClrLst/>
  </dgm:styleLbl>
  <dgm:styleLbl name="conFgAcc1">
    <dgm:fillClrLst meth="repeat">
      <a:srgbClr val="FFFFFF">
        <a:alpha val="90000"/>
      </a:srgbClr>
    </dgm:fillClrLst>
    <dgm:linClrLst meth="repeat">
      <a:srgbClr val="007ADD"/>
    </dgm:linClrLst>
    <dgm:effectClrLst/>
    <dgm:txLinClrLst/>
    <dgm:txFillClrLst meth="repeat">
      <a:srgbClr val="000000"/>
    </dgm:txFillClrLst>
    <dgm:txEffectClrLst/>
  </dgm:styleLbl>
  <dgm:styleLbl name="dkBgShp">
    <dgm:fillClrLst meth="repeat">
      <a:srgbClr val="007ADD">
        <a:shade val="80000"/>
      </a:srgbClr>
    </dgm:fillClrLst>
    <dgm:linClrLst meth="repeat">
      <a:srgbClr val="007ADD"/>
    </dgm:linClrLst>
    <dgm:effectClrLst/>
    <dgm:txLinClrLst/>
    <dgm:txFillClrLst meth="repeat">
      <a:srgbClr val="FFFFFF"/>
    </dgm:txFillClrLst>
    <dgm:txEffectClrLst/>
  </dgm:styleLbl>
  <dgm:styleLbl name="fgAcc0">
    <dgm:fillClrLst meth="repeat">
      <a:srgbClr val="FFFFFF">
        <a:alpha val="90000"/>
      </a:srgbClr>
    </dgm:fillClrLst>
    <dgm:linClrLst meth="repeat">
      <a:srgbClr val="007ADD"/>
    </dgm:linClrLst>
    <dgm:effectClrLst/>
    <dgm:txLinClrLst/>
    <dgm:txFillClrLst meth="repeat">
      <a:srgbClr val="000000"/>
    </dgm:txFillClrLst>
    <dgm:txEffectClrLst/>
  </dgm:styleLbl>
  <dgm:styleLbl name="fgAcc1">
    <dgm:fillClrLst meth="repeat">
      <a:srgbClr val="FFFFFF">
        <a:alpha val="90000"/>
      </a:srgbClr>
    </dgm:fillClrLst>
    <dgm:linClrLst meth="repeat">
      <a:srgbClr val="007ADD"/>
    </dgm:linClrLst>
    <dgm:effectClrLst/>
    <dgm:txLinClrLst/>
    <dgm:txFillClrLst meth="repeat">
      <a:srgbClr val="000000"/>
    </dgm:txFillClrLst>
    <dgm:txEffectClrLst/>
  </dgm:styleLbl>
  <dgm:styleLbl name="fgAcc2">
    <dgm:fillClrLst meth="repeat">
      <a:srgbClr val="FFFFFF">
        <a:alpha val="90000"/>
      </a:srgbClr>
    </dgm:fillClrLst>
    <dgm:linClrLst meth="repeat">
      <a:srgbClr val="007ADD"/>
    </dgm:linClrLst>
    <dgm:effectClrLst/>
    <dgm:txLinClrLst/>
    <dgm:txFillClrLst meth="repeat">
      <a:srgbClr val="000000"/>
    </dgm:txFillClrLst>
    <dgm:txEffectClrLst/>
  </dgm:styleLbl>
  <dgm:styleLbl name="fgAcc3">
    <dgm:fillClrLst meth="repeat">
      <a:srgbClr val="FFFFFF">
        <a:alpha val="90000"/>
      </a:srgbClr>
    </dgm:fillClrLst>
    <dgm:linClrLst meth="repeat">
      <a:srgbClr val="007ADD"/>
    </dgm:linClrLst>
    <dgm:effectClrLst/>
    <dgm:txLinClrLst/>
    <dgm:txFillClrLst meth="repeat">
      <a:srgbClr val="000000"/>
    </dgm:txFillClrLst>
    <dgm:txEffectClrLst/>
  </dgm:styleLbl>
  <dgm:styleLbl name="fgAcc4">
    <dgm:fillClrLst meth="repeat">
      <a:srgbClr val="FFFFFF">
        <a:alpha val="90000"/>
      </a:srgbClr>
    </dgm:fillClrLst>
    <dgm:linClrLst meth="repeat">
      <a:srgbClr val="007ADD"/>
    </dgm:linClrLst>
    <dgm:effectClrLst/>
    <dgm:txLinClrLst/>
    <dgm:txFillClrLst meth="repeat">
      <a:srgbClr val="000000"/>
    </dgm:txFillClrLst>
    <dgm:txEffectClrLst/>
  </dgm:styleLbl>
  <dgm:styleLbl name="fgAccFollowNode1">
    <dgm:fillClrLst meth="repeat">
      <a:srgbClr val="007ADD">
        <a:alpha val="90000"/>
        <a:tint val="40000"/>
      </a:srgbClr>
    </dgm:fillClrLst>
    <dgm:linClrLst meth="repeat">
      <a:srgbClr val="007ADD">
        <a:alpha val="90000"/>
        <a:tint val="40000"/>
      </a:srgbClr>
    </dgm:linClrLst>
    <dgm:effectClrLst/>
    <dgm:txLinClrLst/>
    <dgm:txFillClrLst meth="repeat">
      <a:srgbClr val="000000"/>
    </dgm:txFillClrLst>
    <dgm:txEffectClrLst/>
  </dgm:styleLbl>
  <dgm:styleLbl name="fgImgPlace1">
    <dgm:fillClrLst meth="repeat">
      <a:srgbClr val="007ADD">
        <a:tint val="50000"/>
      </a:srgbClr>
    </dgm:fillClrLst>
    <dgm:linClrLst meth="repeat">
      <a:srgbClr val="FFFFFF"/>
    </dgm:linClrLst>
    <dgm:effectClrLst/>
    <dgm:txLinClrLst/>
    <dgm:txFillClrLst meth="repeat">
      <a:srgbClr val="FFFFFF"/>
    </dgm:txFillClrLst>
    <dgm:txEffectClrLst/>
  </dgm:styleLbl>
  <dgm:styleLbl name="fgShp">
    <dgm:fillClrLst meth="repeat">
      <a:srgbClr val="007ADD">
        <a:tint val="60000"/>
      </a:srgbClr>
    </dgm:fillClrLst>
    <dgm:linClrLst meth="repeat">
      <a:srgbClr val="FFFFFF"/>
    </dgm:linClrLst>
    <dgm:effectClrLst/>
    <dgm:txLinClrLst/>
    <dgm:txFillClrLst meth="repeat">
      <a:srgbClr val="000000"/>
    </dgm:txFillClrLst>
    <dgm:txEffectClrLst/>
  </dgm:styleLbl>
  <dgm:styleLbl name="fgSibTrans2D1">
    <dgm:fillClrLst meth="repeat">
      <a:srgbClr val="007ADD">
        <a:tint val="60000"/>
      </a:srgbClr>
    </dgm:fillClrLst>
    <dgm:linClrLst meth="repeat">
      <a:srgbClr val="007ADD">
        <a:tint val="60000"/>
      </a:srgbClr>
    </dgm:linClrLst>
    <dgm:effectClrLst/>
    <dgm:txLinClrLst/>
    <dgm:txFillClrLst/>
    <dgm:txEffectClrLst/>
  </dgm:styleLbl>
  <dgm:styleLbl name="lnNode1">
    <dgm:fillClrLst meth="repeat">
      <a:srgbClr val="007ADD"/>
    </dgm:fillClrLst>
    <dgm:linClrLst meth="repeat">
      <a:srgbClr val="FFFFFF"/>
    </dgm:linClrLst>
    <dgm:effectClrLst/>
    <dgm:txLinClrLst/>
    <dgm:txFillClrLst/>
    <dgm:txEffectClrLst/>
  </dgm:styleLbl>
  <dgm:styleLbl name="node0">
    <dgm:fillClrLst meth="repeat">
      <a:srgbClr val="007ADD"/>
    </dgm:fillClrLst>
    <dgm:linClrLst meth="repeat">
      <a:srgbClr val="FFFFFF"/>
    </dgm:linClrLst>
    <dgm:effectClrLst/>
    <dgm:txLinClrLst/>
    <dgm:txFillClrLst/>
    <dgm:txEffectClrLst/>
  </dgm:styleLbl>
  <dgm:styleLbl name="node1">
    <dgm:fillClrLst meth="repeat">
      <a:srgbClr val="007ADD"/>
    </dgm:fillClrLst>
    <dgm:linClrLst meth="repeat">
      <a:srgbClr val="FFFFFF"/>
    </dgm:linClrLst>
    <dgm:effectClrLst/>
    <dgm:txLinClrLst/>
    <dgm:txFillClrLst/>
    <dgm:txEffectClrLst/>
  </dgm:styleLbl>
  <dgm:styleLbl name="node2">
    <dgm:fillClrLst meth="repeat">
      <a:srgbClr val="007ADD"/>
    </dgm:fillClrLst>
    <dgm:linClrLst meth="repeat">
      <a:srgbClr val="FFFFFF"/>
    </dgm:linClrLst>
    <dgm:effectClrLst/>
    <dgm:txLinClrLst/>
    <dgm:txFillClrLst/>
    <dgm:txEffectClrLst/>
  </dgm:styleLbl>
  <dgm:styleLbl name="node3">
    <dgm:fillClrLst meth="repeat">
      <a:srgbClr val="007ADD"/>
    </dgm:fillClrLst>
    <dgm:linClrLst meth="repeat">
      <a:srgbClr val="FFFFFF"/>
    </dgm:linClrLst>
    <dgm:effectClrLst/>
    <dgm:txLinClrLst/>
    <dgm:txFillClrLst/>
    <dgm:txEffectClrLst/>
  </dgm:styleLbl>
  <dgm:styleLbl name="node4">
    <dgm:fillClrLst meth="repeat">
      <a:srgbClr val="007ADD"/>
    </dgm:fillClrLst>
    <dgm:linClrLst meth="repeat">
      <a:srgbClr val="FFFFFF"/>
    </dgm:linClrLst>
    <dgm:effectClrLst/>
    <dgm:txLinClrLst/>
    <dgm:txFillClrLst/>
    <dgm:txEffectClrLst/>
  </dgm:styleLbl>
  <dgm:styleLbl name="parChTrans1D1">
    <dgm:fillClrLst meth="repeat">
      <a:srgbClr val="007ADD"/>
    </dgm:fillClrLst>
    <dgm:linClrLst meth="repeat">
      <a:srgbClr val="007ADD">
        <a:shade val="60000"/>
      </a:srgbClr>
    </dgm:linClrLst>
    <dgm:effectClrLst/>
    <dgm:txLinClrLst/>
    <dgm:txFillClrLst meth="repeat">
      <a:srgbClr val="000000"/>
    </dgm:txFillClrLst>
    <dgm:txEffectClrLst/>
  </dgm:styleLbl>
  <dgm:styleLbl name="parChTrans1D2">
    <dgm:fillClrLst meth="repeat">
      <a:srgbClr val="007ADD"/>
    </dgm:fillClrLst>
    <dgm:linClrLst meth="repeat">
      <a:srgbClr val="007ADD">
        <a:shade val="60000"/>
      </a:srgbClr>
    </dgm:linClrLst>
    <dgm:effectClrLst/>
    <dgm:txLinClrLst/>
    <dgm:txFillClrLst meth="repeat">
      <a:srgbClr val="000000"/>
    </dgm:txFillClrLst>
    <dgm:txEffectClrLst/>
  </dgm:styleLbl>
  <dgm:styleLbl name="parChTrans1D3">
    <dgm:fillClrLst meth="repeat">
      <a:srgbClr val="007ADD"/>
    </dgm:fillClrLst>
    <dgm:linClrLst meth="repeat">
      <a:srgbClr val="007ADD">
        <a:shade val="80000"/>
      </a:srgbClr>
    </dgm:linClrLst>
    <dgm:effectClrLst/>
    <dgm:txLinClrLst/>
    <dgm:txFillClrLst meth="repeat">
      <a:srgbClr val="000000"/>
    </dgm:txFillClrLst>
    <dgm:txEffectClrLst/>
  </dgm:styleLbl>
  <dgm:styleLbl name="parChTrans1D4">
    <dgm:fillClrLst meth="repeat">
      <a:srgbClr val="007ADD"/>
    </dgm:fillClrLst>
    <dgm:linClrLst meth="repeat">
      <a:srgbClr val="007ADD">
        <a:shade val="80000"/>
      </a:srgbClr>
    </dgm:linClrLst>
    <dgm:effectClrLst/>
    <dgm:txLinClrLst/>
    <dgm:txFillClrLst meth="repeat">
      <a:srgbClr val="000000"/>
    </dgm:txFillClrLst>
    <dgm:txEffectClrLst/>
  </dgm:styleLbl>
  <dgm:styleLbl name="parChTrans2D1">
    <dgm:fillClrLst meth="repeat">
      <a:srgbClr val="007ADD">
        <a:tint val="60000"/>
      </a:srgbClr>
    </dgm:fillClrLst>
    <dgm:linClrLst meth="repeat">
      <a:srgbClr val="007ADD">
        <a:tint val="60000"/>
      </a:srgbClr>
    </dgm:linClrLst>
    <dgm:effectClrLst/>
    <dgm:txLinClrLst/>
    <dgm:txFillClrLst meth="repeat">
      <a:srgbClr val="FFFFFF"/>
    </dgm:txFillClrLst>
    <dgm:txEffectClrLst/>
  </dgm:styleLbl>
  <dgm:styleLbl name="parChTrans2D2">
    <dgm:fillClrLst meth="repeat">
      <a:srgbClr val="007ADD"/>
    </dgm:fillClrLst>
    <dgm:linClrLst meth="repeat">
      <a:srgbClr val="007ADD"/>
    </dgm:linClrLst>
    <dgm:effectClrLst/>
    <dgm:txLinClrLst/>
    <dgm:txFillClrLst meth="repeat">
      <a:srgbClr val="FFFFFF"/>
    </dgm:txFillClrLst>
    <dgm:txEffectClrLst/>
  </dgm:styleLbl>
  <dgm:styleLbl name="parChTrans2D3">
    <dgm:fillClrLst meth="repeat">
      <a:srgbClr val="007ADD"/>
    </dgm:fillClrLst>
    <dgm:linClrLst meth="repeat">
      <a:srgbClr val="007ADD"/>
    </dgm:linClrLst>
    <dgm:effectClrLst/>
    <dgm:txLinClrLst/>
    <dgm:txFillClrLst meth="repeat">
      <a:srgbClr val="FFFFFF"/>
    </dgm:txFillClrLst>
    <dgm:txEffectClrLst/>
  </dgm:styleLbl>
  <dgm:styleLbl name="parChTrans2D4">
    <dgm:fillClrLst meth="repeat">
      <a:srgbClr val="007ADD"/>
    </dgm:fillClrLst>
    <dgm:linClrLst meth="repeat">
      <a:srgbClr val="007ADD"/>
    </dgm:linClrLst>
    <dgm:effectClrLst/>
    <dgm:txLinClrLst/>
    <dgm:txFillClrLst meth="repeat">
      <a:srgbClr val="FFFFFF"/>
    </dgm:txFillClrLst>
    <dgm:txEffectClrLst/>
  </dgm:styleLbl>
  <dgm:styleLbl name="revTx">
    <dgm:fillClrLst meth="repeat">
      <a:srgbClr val="FFFFFF">
        <a:alpha val="0"/>
      </a:srgbClr>
    </dgm:fillClrLst>
    <dgm:linClrLst meth="repeat">
      <a:srgbClr val="000000">
        <a:alpha val="0"/>
      </a:srgbClr>
    </dgm:linClrLst>
    <dgm:effectClrLst/>
    <dgm:txLinClrLst/>
    <dgm:txFillClrLst meth="repeat">
      <a:srgbClr val="000000"/>
    </dgm:txFillClrLst>
    <dgm:txEffectClrLst/>
  </dgm:styleLbl>
  <dgm:styleLbl name="sibTrans1D1">
    <dgm:fillClrLst meth="repeat">
      <a:srgbClr val="007ADD"/>
    </dgm:fillClrLst>
    <dgm:linClrLst meth="repeat">
      <a:srgbClr val="007ADD"/>
    </dgm:linClrLst>
    <dgm:effectClrLst/>
    <dgm:txLinClrLst/>
    <dgm:txFillClrLst meth="repeat">
      <a:srgbClr val="000000"/>
    </dgm:txFillClrLst>
    <dgm:txEffectClrLst/>
  </dgm:styleLbl>
  <dgm:styleLbl name="sibTrans2D1">
    <dgm:fillClrLst meth="repeat">
      <a:srgbClr val="007ADD">
        <a:tint val="60000"/>
      </a:srgbClr>
    </dgm:fillClrLst>
    <dgm:linClrLst meth="repeat">
      <a:srgbClr val="007ADD">
        <a:tint val="60000"/>
      </a:srgbClr>
    </dgm:linClrLst>
    <dgm:effectClrLst/>
    <dgm:txLinClrLst/>
    <dgm:txFillClrLst/>
    <dgm:txEffectClrLst/>
  </dgm:styleLbl>
  <dgm:styleLbl name="solidAlignAcc1">
    <dgm:fillClrLst meth="repeat">
      <a:srgbClr val="FFFFFF"/>
    </dgm:fillClrLst>
    <dgm:linClrLst meth="repeat">
      <a:srgbClr val="007ADD"/>
    </dgm:linClrLst>
    <dgm:effectClrLst/>
    <dgm:txLinClrLst/>
    <dgm:txFillClrLst meth="repeat">
      <a:srgbClr val="000000"/>
    </dgm:txFillClrLst>
    <dgm:txEffectClrLst/>
  </dgm:styleLbl>
  <dgm:styleLbl name="solidBgAcc1">
    <dgm:fillClrLst meth="repeat">
      <a:srgbClr val="FFFFFF"/>
    </dgm:fillClrLst>
    <dgm:linClrLst meth="repeat">
      <a:srgbClr val="007ADD"/>
    </dgm:linClrLst>
    <dgm:effectClrLst/>
    <dgm:txLinClrLst/>
    <dgm:txFillClrLst meth="repeat">
      <a:srgbClr val="000000"/>
    </dgm:txFillClrLst>
    <dgm:txEffectClrLst/>
  </dgm:styleLbl>
  <dgm:styleLbl name="solidFgAcc1">
    <dgm:fillClrLst meth="repeat">
      <a:srgbClr val="FFFFFF"/>
    </dgm:fillClrLst>
    <dgm:linClrLst meth="repeat">
      <a:srgbClr val="007ADD"/>
    </dgm:linClrLst>
    <dgm:effectClrLst/>
    <dgm:txLinClrLst/>
    <dgm:txFillClrLst meth="repeat">
      <a:srgbClr val="000000"/>
    </dgm:txFillClrLst>
    <dgm:txEffectClrLst/>
  </dgm:styleLbl>
  <dgm:styleLbl name="trAlignAcc1">
    <dgm:fillClrLst meth="repeat">
      <a:srgbClr val="FFFFFF">
        <a:alpha val="40000"/>
      </a:srgbClr>
    </dgm:fillClrLst>
    <dgm:linClrLst meth="repeat">
      <a:srgbClr val="007ADD"/>
    </dgm:linClrLst>
    <dgm:effectClrLst/>
    <dgm:txLinClrLst/>
    <dgm:txFillClrLst meth="repeat">
      <a:srgbClr val="000000"/>
    </dgm:txFillClrLst>
    <dgm:txEffectClrLst/>
  </dgm:styleLbl>
  <dgm:styleLbl name="trBgShp">
    <dgm:fillClrLst meth="repeat">
      <a:srgbClr val="007ADD">
        <a:tint val="50000"/>
        <a:alpha val="40000"/>
      </a:srgbClr>
    </dgm:fillClrLst>
    <dgm:linClrLst meth="repeat">
      <a:srgbClr val="007ADD"/>
    </dgm:linClrLst>
    <dgm:effectClrLst/>
    <dgm:txLinClrLst/>
    <dgm:txFillClrLst meth="repeat">
      <a:srgbClr val="FFFFFF"/>
    </dgm:txFillClrLst>
    <dgm:txEffectClrLst/>
  </dgm:styleLbl>
  <dgm:styleLbl name="vennNode1">
    <dgm:fillClrLst meth="repeat">
      <a:srgbClr val="007ADD">
        <a:alpha val="50000"/>
      </a:srgbClr>
    </dgm:fillClrLst>
    <dgm:linClrLst meth="repeat">
      <a:srgbClr val="FFFFFF"/>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0998A6E-1C59-455E-BB04-6EADC55F2DDD}" type="doc">
      <dgm:prSet loTypeId="urn:microsoft.com/office/officeart/2005/8/layout/cycle6#1" loCatId="cycle" qsTypeId="urn:microsoft.com/office/officeart/2005/8/quickstyle/simple1#1" qsCatId="simple" csTypeId="urn:microsoft.com/office/officeart/2005/8/colors/accent1_2#1" csCatId="accent1" phldr="1"/>
      <dgm:spPr/>
      <dgm:t>
        <a:bodyPr/>
        <a:lstStyle/>
        <a:p>
          <a:endParaRPr lang="zh-CN" altLang="en-US"/>
        </a:p>
      </dgm:t>
    </dgm:pt>
    <dgm:pt modelId="{16781BE7-C1C1-421B-AB75-C6D469229048}">
      <dgm:prSet phldrT="[Text]"/>
      <dgm:spPr>
        <a:solidFill>
          <a:srgbClr val="007ADD"/>
        </a:solidFill>
      </dgm:spPr>
      <dgm:t>
        <a:bodyPr/>
        <a:lstStyle/>
        <a:p>
          <a:r>
            <a:rPr lang="zh-CN" altLang="en-US" b="1" dirty="0"/>
            <a:t>特色产业链</a:t>
          </a:r>
        </a:p>
      </dgm:t>
    </dgm:pt>
    <dgm:pt modelId="{ABB51CC6-6972-4941-92DC-34BF8100C3C3}" cxnId="{A75AAED9-3286-4C60-9BB1-38081BD0E72C}" type="parTrans">
      <dgm:prSet/>
      <dgm:spPr/>
      <dgm:t>
        <a:bodyPr/>
        <a:lstStyle/>
        <a:p>
          <a:endParaRPr lang="zh-CN" altLang="en-US"/>
        </a:p>
      </dgm:t>
    </dgm:pt>
    <dgm:pt modelId="{0785C93E-23CC-4F88-B81D-59C3405775C2}" cxnId="{A75AAED9-3286-4C60-9BB1-38081BD0E72C}" type="sibTrans">
      <dgm:prSet/>
      <dgm:spPr>
        <a:ln w="76200" cmpd="dbl">
          <a:solidFill>
            <a:srgbClr val="00B0F0"/>
          </a:solidFill>
        </a:ln>
      </dgm:spPr>
      <dgm:t>
        <a:bodyPr/>
        <a:lstStyle/>
        <a:p>
          <a:endParaRPr lang="zh-CN" altLang="en-US"/>
        </a:p>
      </dgm:t>
    </dgm:pt>
    <dgm:pt modelId="{7416ADF0-2908-4673-8931-7003D39E28DB}">
      <dgm:prSet phldrT="[Text]"/>
      <dgm:spPr>
        <a:solidFill>
          <a:srgbClr val="007ADD"/>
        </a:solidFill>
      </dgm:spPr>
      <dgm:t>
        <a:bodyPr/>
        <a:lstStyle/>
        <a:p>
          <a:r>
            <a:rPr lang="zh-CN" altLang="en-US" b="1" dirty="0"/>
            <a:t>产业互联网</a:t>
          </a:r>
        </a:p>
      </dgm:t>
    </dgm:pt>
    <dgm:pt modelId="{025BCBB0-15A9-42EE-AFB5-7F27489418F5}" cxnId="{2ADA7414-58AB-41BA-A56E-5EF474B10B8E}" type="parTrans">
      <dgm:prSet/>
      <dgm:spPr/>
      <dgm:t>
        <a:bodyPr/>
        <a:lstStyle/>
        <a:p>
          <a:endParaRPr lang="zh-CN" altLang="en-US"/>
        </a:p>
      </dgm:t>
    </dgm:pt>
    <dgm:pt modelId="{E45FDFD8-B35D-43B7-9DF6-71414BCC42BD}" cxnId="{2ADA7414-58AB-41BA-A56E-5EF474B10B8E}" type="sibTrans">
      <dgm:prSet/>
      <dgm:spPr>
        <a:ln w="76200" cmpd="dbl">
          <a:solidFill>
            <a:srgbClr val="00B0F0"/>
          </a:solidFill>
        </a:ln>
      </dgm:spPr>
      <dgm:t>
        <a:bodyPr/>
        <a:lstStyle/>
        <a:p>
          <a:endParaRPr lang="zh-CN" altLang="en-US"/>
        </a:p>
      </dgm:t>
    </dgm:pt>
    <dgm:pt modelId="{BF17B6D2-B0B0-456F-A4CF-9DBFEB3061D4}">
      <dgm:prSet phldrT="[Text]"/>
      <dgm:spPr>
        <a:solidFill>
          <a:srgbClr val="007ADD"/>
        </a:solidFill>
      </dgm:spPr>
      <dgm:t>
        <a:bodyPr/>
        <a:lstStyle/>
        <a:p>
          <a:r>
            <a:rPr lang="zh-CN" altLang="en-US" b="1"/>
            <a:t>金融资本</a:t>
          </a:r>
          <a:endParaRPr lang="zh-CN" altLang="en-US" b="1" dirty="0"/>
        </a:p>
      </dgm:t>
    </dgm:pt>
    <dgm:pt modelId="{F4F6D6EE-C98B-4736-AFA6-D009CE19F2A5}" cxnId="{4E47CE0E-A40A-487C-8D4E-0C44A9964320}" type="parTrans">
      <dgm:prSet/>
      <dgm:spPr/>
      <dgm:t>
        <a:bodyPr/>
        <a:lstStyle/>
        <a:p>
          <a:endParaRPr lang="zh-CN" altLang="en-US"/>
        </a:p>
      </dgm:t>
    </dgm:pt>
    <dgm:pt modelId="{5DBE8989-071E-4A8B-956D-425BD528271A}" cxnId="{4E47CE0E-A40A-487C-8D4E-0C44A9964320}" type="sibTrans">
      <dgm:prSet/>
      <dgm:spPr>
        <a:ln w="76200" cmpd="dbl">
          <a:solidFill>
            <a:srgbClr val="00B0F0"/>
          </a:solidFill>
        </a:ln>
      </dgm:spPr>
      <dgm:t>
        <a:bodyPr/>
        <a:lstStyle/>
        <a:p>
          <a:endParaRPr lang="zh-CN" altLang="en-US"/>
        </a:p>
      </dgm:t>
    </dgm:pt>
    <dgm:pt modelId="{61360217-6DF6-4E6D-B713-BFC62F664A5C}">
      <dgm:prSet phldrT="[Text]"/>
      <dgm:spPr>
        <a:solidFill>
          <a:srgbClr val="007ADD"/>
        </a:solidFill>
      </dgm:spPr>
      <dgm:t>
        <a:bodyPr/>
        <a:lstStyle/>
        <a:p>
          <a:r>
            <a:rPr lang="zh-CN" altLang="en-US" b="1" dirty="0"/>
            <a:t>人才资本化</a:t>
          </a:r>
        </a:p>
      </dgm:t>
    </dgm:pt>
    <dgm:pt modelId="{6B155CDA-ACC5-43A4-8F2E-210B62A83278}" cxnId="{71235CF0-9D5C-4BAC-A17C-FDC28FBB2B31}" type="parTrans">
      <dgm:prSet/>
      <dgm:spPr/>
      <dgm:t>
        <a:bodyPr/>
        <a:lstStyle/>
        <a:p>
          <a:endParaRPr lang="zh-CN" altLang="en-US"/>
        </a:p>
      </dgm:t>
    </dgm:pt>
    <dgm:pt modelId="{475C18E1-4D78-4F0A-8E9B-0AE481305C27}" cxnId="{71235CF0-9D5C-4BAC-A17C-FDC28FBB2B31}" type="sibTrans">
      <dgm:prSet/>
      <dgm:spPr>
        <a:ln w="76200" cmpd="dbl">
          <a:solidFill>
            <a:srgbClr val="00B0F0"/>
          </a:solidFill>
        </a:ln>
      </dgm:spPr>
      <dgm:t>
        <a:bodyPr/>
        <a:lstStyle/>
        <a:p>
          <a:endParaRPr lang="zh-CN" altLang="en-US"/>
        </a:p>
      </dgm:t>
    </dgm:pt>
    <dgm:pt modelId="{622753E1-359C-4179-A80C-1921F734A4B4}">
      <dgm:prSet phldrT="[Text]"/>
      <dgm:spPr>
        <a:solidFill>
          <a:srgbClr val="007ADD"/>
        </a:solidFill>
      </dgm:spPr>
      <dgm:t>
        <a:bodyPr/>
        <a:lstStyle/>
        <a:p>
          <a:r>
            <a:rPr lang="zh-CN" altLang="en-US" b="1" dirty="0"/>
            <a:t>政策工具</a:t>
          </a:r>
        </a:p>
      </dgm:t>
    </dgm:pt>
    <dgm:pt modelId="{C68503D8-238C-4AEB-B009-4DF25904CF55}" cxnId="{06379A4B-BD9F-4470-98E0-3E30D7A11038}" type="parTrans">
      <dgm:prSet/>
      <dgm:spPr/>
      <dgm:t>
        <a:bodyPr/>
        <a:lstStyle/>
        <a:p>
          <a:endParaRPr lang="zh-CN" altLang="en-US"/>
        </a:p>
      </dgm:t>
    </dgm:pt>
    <dgm:pt modelId="{8BFEB291-EDFC-4185-A464-CB5438BC31A8}" cxnId="{06379A4B-BD9F-4470-98E0-3E30D7A11038}" type="sibTrans">
      <dgm:prSet/>
      <dgm:spPr>
        <a:ln w="76200" cmpd="dbl">
          <a:solidFill>
            <a:srgbClr val="00B0F0"/>
          </a:solidFill>
        </a:ln>
      </dgm:spPr>
      <dgm:t>
        <a:bodyPr/>
        <a:lstStyle/>
        <a:p>
          <a:endParaRPr lang="zh-CN" altLang="en-US"/>
        </a:p>
      </dgm:t>
    </dgm:pt>
    <dgm:pt modelId="{0FCC63D6-8474-4EFF-B0EF-8609AD6EF36D}" type="pres">
      <dgm:prSet presAssocID="{70998A6E-1C59-455E-BB04-6EADC55F2DDD}" presName="cycle" presStyleCnt="0">
        <dgm:presLayoutVars>
          <dgm:dir/>
          <dgm:resizeHandles val="exact"/>
        </dgm:presLayoutVars>
      </dgm:prSet>
      <dgm:spPr/>
      <dgm:t>
        <a:bodyPr/>
        <a:lstStyle/>
        <a:p>
          <a:endParaRPr lang="zh-CN" altLang="en-US"/>
        </a:p>
      </dgm:t>
    </dgm:pt>
    <dgm:pt modelId="{374D9D16-4FB9-4C84-B081-649F09629B3D}" type="pres">
      <dgm:prSet presAssocID="{16781BE7-C1C1-421B-AB75-C6D469229048}" presName="node" presStyleLbl="node1" presStyleIdx="0" presStyleCnt="5">
        <dgm:presLayoutVars>
          <dgm:bulletEnabled val="1"/>
        </dgm:presLayoutVars>
      </dgm:prSet>
      <dgm:spPr/>
      <dgm:t>
        <a:bodyPr/>
        <a:lstStyle/>
        <a:p>
          <a:endParaRPr lang="zh-CN" altLang="en-US"/>
        </a:p>
      </dgm:t>
    </dgm:pt>
    <dgm:pt modelId="{15455271-D18C-4A0A-88AE-C43D2670CA0F}" type="pres">
      <dgm:prSet presAssocID="{16781BE7-C1C1-421B-AB75-C6D469229048}" presName="spNode" presStyleCnt="0"/>
      <dgm:spPr/>
    </dgm:pt>
    <dgm:pt modelId="{65C7735E-F70F-455D-B679-25895FEAB04E}" type="pres">
      <dgm:prSet presAssocID="{0785C93E-23CC-4F88-B81D-59C3405775C2}" presName="sibTrans" presStyleLbl="sibTrans1D1" presStyleIdx="0" presStyleCnt="5"/>
      <dgm:spPr/>
      <dgm:t>
        <a:bodyPr/>
        <a:lstStyle/>
        <a:p>
          <a:endParaRPr lang="zh-CN" altLang="en-US"/>
        </a:p>
      </dgm:t>
    </dgm:pt>
    <dgm:pt modelId="{2F561F05-84D9-4BBC-B41D-D22035D1D663}" type="pres">
      <dgm:prSet presAssocID="{7416ADF0-2908-4673-8931-7003D39E28DB}" presName="node" presStyleLbl="node1" presStyleIdx="1" presStyleCnt="5">
        <dgm:presLayoutVars>
          <dgm:bulletEnabled val="1"/>
        </dgm:presLayoutVars>
      </dgm:prSet>
      <dgm:spPr/>
      <dgm:t>
        <a:bodyPr/>
        <a:lstStyle/>
        <a:p>
          <a:endParaRPr lang="zh-CN" altLang="en-US"/>
        </a:p>
      </dgm:t>
    </dgm:pt>
    <dgm:pt modelId="{581F17F7-0A5D-4847-97DC-9E617BFCA50E}" type="pres">
      <dgm:prSet presAssocID="{7416ADF0-2908-4673-8931-7003D39E28DB}" presName="spNode" presStyleCnt="0"/>
      <dgm:spPr/>
    </dgm:pt>
    <dgm:pt modelId="{5F3B9FE6-B2F3-40F3-8725-D0235EB72B9D}" type="pres">
      <dgm:prSet presAssocID="{E45FDFD8-B35D-43B7-9DF6-71414BCC42BD}" presName="sibTrans" presStyleLbl="sibTrans1D1" presStyleIdx="1" presStyleCnt="5"/>
      <dgm:spPr/>
      <dgm:t>
        <a:bodyPr/>
        <a:lstStyle/>
        <a:p>
          <a:endParaRPr lang="zh-CN" altLang="en-US"/>
        </a:p>
      </dgm:t>
    </dgm:pt>
    <dgm:pt modelId="{49814C82-127B-4AE0-9762-5083DD2BD6D7}" type="pres">
      <dgm:prSet presAssocID="{BF17B6D2-B0B0-456F-A4CF-9DBFEB3061D4}" presName="node" presStyleLbl="node1" presStyleIdx="2" presStyleCnt="5">
        <dgm:presLayoutVars>
          <dgm:bulletEnabled val="1"/>
        </dgm:presLayoutVars>
      </dgm:prSet>
      <dgm:spPr/>
      <dgm:t>
        <a:bodyPr/>
        <a:lstStyle/>
        <a:p>
          <a:endParaRPr lang="zh-CN" altLang="en-US"/>
        </a:p>
      </dgm:t>
    </dgm:pt>
    <dgm:pt modelId="{9C8D1103-EF8C-4295-8A12-41DFF0DAC3C5}" type="pres">
      <dgm:prSet presAssocID="{BF17B6D2-B0B0-456F-A4CF-9DBFEB3061D4}" presName="spNode" presStyleCnt="0"/>
      <dgm:spPr/>
    </dgm:pt>
    <dgm:pt modelId="{D51BE2F2-5E82-4A0D-ADD3-6FD07768BACA}" type="pres">
      <dgm:prSet presAssocID="{5DBE8989-071E-4A8B-956D-425BD528271A}" presName="sibTrans" presStyleLbl="sibTrans1D1" presStyleIdx="2" presStyleCnt="5"/>
      <dgm:spPr/>
      <dgm:t>
        <a:bodyPr/>
        <a:lstStyle/>
        <a:p>
          <a:endParaRPr lang="zh-CN" altLang="en-US"/>
        </a:p>
      </dgm:t>
    </dgm:pt>
    <dgm:pt modelId="{96EE8148-01E6-45EE-9792-BA3C74BC4343}" type="pres">
      <dgm:prSet presAssocID="{61360217-6DF6-4E6D-B713-BFC62F664A5C}" presName="node" presStyleLbl="node1" presStyleIdx="3" presStyleCnt="5">
        <dgm:presLayoutVars>
          <dgm:bulletEnabled val="1"/>
        </dgm:presLayoutVars>
      </dgm:prSet>
      <dgm:spPr/>
      <dgm:t>
        <a:bodyPr/>
        <a:lstStyle/>
        <a:p>
          <a:endParaRPr lang="zh-CN" altLang="en-US"/>
        </a:p>
      </dgm:t>
    </dgm:pt>
    <dgm:pt modelId="{00AD72B5-B8F2-4AB2-A389-27CE28F5FBEC}" type="pres">
      <dgm:prSet presAssocID="{61360217-6DF6-4E6D-B713-BFC62F664A5C}" presName="spNode" presStyleCnt="0"/>
      <dgm:spPr/>
    </dgm:pt>
    <dgm:pt modelId="{512E06A8-DC08-45EB-B1EB-874DC04952FC}" type="pres">
      <dgm:prSet presAssocID="{475C18E1-4D78-4F0A-8E9B-0AE481305C27}" presName="sibTrans" presStyleLbl="sibTrans1D1" presStyleIdx="3" presStyleCnt="5"/>
      <dgm:spPr/>
      <dgm:t>
        <a:bodyPr/>
        <a:lstStyle/>
        <a:p>
          <a:endParaRPr lang="zh-CN" altLang="en-US"/>
        </a:p>
      </dgm:t>
    </dgm:pt>
    <dgm:pt modelId="{D88B4BC4-FA26-4DDF-A18D-55CC25080CF2}" type="pres">
      <dgm:prSet presAssocID="{622753E1-359C-4179-A80C-1921F734A4B4}" presName="node" presStyleLbl="node1" presStyleIdx="4" presStyleCnt="5">
        <dgm:presLayoutVars>
          <dgm:bulletEnabled val="1"/>
        </dgm:presLayoutVars>
      </dgm:prSet>
      <dgm:spPr/>
      <dgm:t>
        <a:bodyPr/>
        <a:lstStyle/>
        <a:p>
          <a:endParaRPr lang="zh-CN" altLang="en-US"/>
        </a:p>
      </dgm:t>
    </dgm:pt>
    <dgm:pt modelId="{96968BA1-F4E4-412A-8B85-F496A22400A8}" type="pres">
      <dgm:prSet presAssocID="{622753E1-359C-4179-A80C-1921F734A4B4}" presName="spNode" presStyleCnt="0"/>
      <dgm:spPr/>
    </dgm:pt>
    <dgm:pt modelId="{3642205C-1D06-4F1D-A672-13C8FCBC1273}" type="pres">
      <dgm:prSet presAssocID="{8BFEB291-EDFC-4185-A464-CB5438BC31A8}" presName="sibTrans" presStyleLbl="sibTrans1D1" presStyleIdx="4" presStyleCnt="5"/>
      <dgm:spPr/>
      <dgm:t>
        <a:bodyPr/>
        <a:lstStyle/>
        <a:p>
          <a:endParaRPr lang="zh-CN" altLang="en-US"/>
        </a:p>
      </dgm:t>
    </dgm:pt>
  </dgm:ptLst>
  <dgm:cxnLst>
    <dgm:cxn modelId="{7BFE4441-30F3-4DF6-860E-3DE59E221B75}" type="presOf" srcId="{475C18E1-4D78-4F0A-8E9B-0AE481305C27}" destId="{512E06A8-DC08-45EB-B1EB-874DC04952FC}" srcOrd="0" destOrd="0" presId="urn:microsoft.com/office/officeart/2005/8/layout/cycle6#1"/>
    <dgm:cxn modelId="{D9F6E463-633B-44DF-8EBC-F3D0B6EB7EC9}" type="presOf" srcId="{0785C93E-23CC-4F88-B81D-59C3405775C2}" destId="{65C7735E-F70F-455D-B679-25895FEAB04E}" srcOrd="0" destOrd="0" presId="urn:microsoft.com/office/officeart/2005/8/layout/cycle6#1"/>
    <dgm:cxn modelId="{A75AAED9-3286-4C60-9BB1-38081BD0E72C}" srcId="{70998A6E-1C59-455E-BB04-6EADC55F2DDD}" destId="{16781BE7-C1C1-421B-AB75-C6D469229048}" srcOrd="0" destOrd="0" parTransId="{ABB51CC6-6972-4941-92DC-34BF8100C3C3}" sibTransId="{0785C93E-23CC-4F88-B81D-59C3405775C2}"/>
    <dgm:cxn modelId="{829AF9CA-A79A-4140-86B6-56F93FF82E8F}" type="presOf" srcId="{61360217-6DF6-4E6D-B713-BFC62F664A5C}" destId="{96EE8148-01E6-45EE-9792-BA3C74BC4343}" srcOrd="0" destOrd="0" presId="urn:microsoft.com/office/officeart/2005/8/layout/cycle6#1"/>
    <dgm:cxn modelId="{C05CF57D-D08A-4461-8543-3E26EEC735EE}" type="presOf" srcId="{7416ADF0-2908-4673-8931-7003D39E28DB}" destId="{2F561F05-84D9-4BBC-B41D-D22035D1D663}" srcOrd="0" destOrd="0" presId="urn:microsoft.com/office/officeart/2005/8/layout/cycle6#1"/>
    <dgm:cxn modelId="{44EF7182-5D3F-4662-B7C4-466ABFFE8C7C}" type="presOf" srcId="{70998A6E-1C59-455E-BB04-6EADC55F2DDD}" destId="{0FCC63D6-8474-4EFF-B0EF-8609AD6EF36D}" srcOrd="0" destOrd="0" presId="urn:microsoft.com/office/officeart/2005/8/layout/cycle6#1"/>
    <dgm:cxn modelId="{71235CF0-9D5C-4BAC-A17C-FDC28FBB2B31}" srcId="{70998A6E-1C59-455E-BB04-6EADC55F2DDD}" destId="{61360217-6DF6-4E6D-B713-BFC62F664A5C}" srcOrd="3" destOrd="0" parTransId="{6B155CDA-ACC5-43A4-8F2E-210B62A83278}" sibTransId="{475C18E1-4D78-4F0A-8E9B-0AE481305C27}"/>
    <dgm:cxn modelId="{2ADA7414-58AB-41BA-A56E-5EF474B10B8E}" srcId="{70998A6E-1C59-455E-BB04-6EADC55F2DDD}" destId="{7416ADF0-2908-4673-8931-7003D39E28DB}" srcOrd="1" destOrd="0" parTransId="{025BCBB0-15A9-42EE-AFB5-7F27489418F5}" sibTransId="{E45FDFD8-B35D-43B7-9DF6-71414BCC42BD}"/>
    <dgm:cxn modelId="{06379A4B-BD9F-4470-98E0-3E30D7A11038}" srcId="{70998A6E-1C59-455E-BB04-6EADC55F2DDD}" destId="{622753E1-359C-4179-A80C-1921F734A4B4}" srcOrd="4" destOrd="0" parTransId="{C68503D8-238C-4AEB-B009-4DF25904CF55}" sibTransId="{8BFEB291-EDFC-4185-A464-CB5438BC31A8}"/>
    <dgm:cxn modelId="{18DC3300-04B3-498F-9EE9-C25326EBFC65}" type="presOf" srcId="{16781BE7-C1C1-421B-AB75-C6D469229048}" destId="{374D9D16-4FB9-4C84-B081-649F09629B3D}" srcOrd="0" destOrd="0" presId="urn:microsoft.com/office/officeart/2005/8/layout/cycle6#1"/>
    <dgm:cxn modelId="{CAD87BFC-25FD-42B8-8885-CEC372E60B56}" type="presOf" srcId="{622753E1-359C-4179-A80C-1921F734A4B4}" destId="{D88B4BC4-FA26-4DDF-A18D-55CC25080CF2}" srcOrd="0" destOrd="0" presId="urn:microsoft.com/office/officeart/2005/8/layout/cycle6#1"/>
    <dgm:cxn modelId="{CD1EBBA0-DF8C-401E-AA82-6EFCCE9043BC}" type="presOf" srcId="{5DBE8989-071E-4A8B-956D-425BD528271A}" destId="{D51BE2F2-5E82-4A0D-ADD3-6FD07768BACA}" srcOrd="0" destOrd="0" presId="urn:microsoft.com/office/officeart/2005/8/layout/cycle6#1"/>
    <dgm:cxn modelId="{A14186A5-A887-48C5-9825-E08E76AA2D4F}" type="presOf" srcId="{E45FDFD8-B35D-43B7-9DF6-71414BCC42BD}" destId="{5F3B9FE6-B2F3-40F3-8725-D0235EB72B9D}" srcOrd="0" destOrd="0" presId="urn:microsoft.com/office/officeart/2005/8/layout/cycle6#1"/>
    <dgm:cxn modelId="{BFA81DAF-2499-4CF5-A017-FEB735AD1DC8}" type="presOf" srcId="{BF17B6D2-B0B0-456F-A4CF-9DBFEB3061D4}" destId="{49814C82-127B-4AE0-9762-5083DD2BD6D7}" srcOrd="0" destOrd="0" presId="urn:microsoft.com/office/officeart/2005/8/layout/cycle6#1"/>
    <dgm:cxn modelId="{4E47CE0E-A40A-487C-8D4E-0C44A9964320}" srcId="{70998A6E-1C59-455E-BB04-6EADC55F2DDD}" destId="{BF17B6D2-B0B0-456F-A4CF-9DBFEB3061D4}" srcOrd="2" destOrd="0" parTransId="{F4F6D6EE-C98B-4736-AFA6-D009CE19F2A5}" sibTransId="{5DBE8989-071E-4A8B-956D-425BD528271A}"/>
    <dgm:cxn modelId="{1DB8E5A7-3D1B-4CB8-BACA-DC698EFAFDEC}" type="presOf" srcId="{8BFEB291-EDFC-4185-A464-CB5438BC31A8}" destId="{3642205C-1D06-4F1D-A672-13C8FCBC1273}" srcOrd="0" destOrd="0" presId="urn:microsoft.com/office/officeart/2005/8/layout/cycle6#1"/>
    <dgm:cxn modelId="{4A7384FC-0B3C-4855-A1E7-A376E3B5237B}" type="presParOf" srcId="{0FCC63D6-8474-4EFF-B0EF-8609AD6EF36D}" destId="{374D9D16-4FB9-4C84-B081-649F09629B3D}" srcOrd="0" destOrd="0" presId="urn:microsoft.com/office/officeart/2005/8/layout/cycle6#1"/>
    <dgm:cxn modelId="{75847ABA-346C-4488-B292-3DDE202D176F}" type="presParOf" srcId="{0FCC63D6-8474-4EFF-B0EF-8609AD6EF36D}" destId="{15455271-D18C-4A0A-88AE-C43D2670CA0F}" srcOrd="1" destOrd="0" presId="urn:microsoft.com/office/officeart/2005/8/layout/cycle6#1"/>
    <dgm:cxn modelId="{4CBF511D-7E84-422D-B672-9EB4DC8B103D}" type="presParOf" srcId="{0FCC63D6-8474-4EFF-B0EF-8609AD6EF36D}" destId="{65C7735E-F70F-455D-B679-25895FEAB04E}" srcOrd="2" destOrd="0" presId="urn:microsoft.com/office/officeart/2005/8/layout/cycle6#1"/>
    <dgm:cxn modelId="{15782E89-D682-4FFA-960A-00AD5E4B75E7}" type="presParOf" srcId="{0FCC63D6-8474-4EFF-B0EF-8609AD6EF36D}" destId="{2F561F05-84D9-4BBC-B41D-D22035D1D663}" srcOrd="3" destOrd="0" presId="urn:microsoft.com/office/officeart/2005/8/layout/cycle6#1"/>
    <dgm:cxn modelId="{ADD701FD-2868-4652-A6C6-683DFE5DC245}" type="presParOf" srcId="{0FCC63D6-8474-4EFF-B0EF-8609AD6EF36D}" destId="{581F17F7-0A5D-4847-97DC-9E617BFCA50E}" srcOrd="4" destOrd="0" presId="urn:microsoft.com/office/officeart/2005/8/layout/cycle6#1"/>
    <dgm:cxn modelId="{8DD40395-FAA7-4DB5-A065-939CFC501661}" type="presParOf" srcId="{0FCC63D6-8474-4EFF-B0EF-8609AD6EF36D}" destId="{5F3B9FE6-B2F3-40F3-8725-D0235EB72B9D}" srcOrd="5" destOrd="0" presId="urn:microsoft.com/office/officeart/2005/8/layout/cycle6#1"/>
    <dgm:cxn modelId="{8570761C-07FF-4E02-A7D7-5ADCCB4142B9}" type="presParOf" srcId="{0FCC63D6-8474-4EFF-B0EF-8609AD6EF36D}" destId="{49814C82-127B-4AE0-9762-5083DD2BD6D7}" srcOrd="6" destOrd="0" presId="urn:microsoft.com/office/officeart/2005/8/layout/cycle6#1"/>
    <dgm:cxn modelId="{EF44869F-09B3-48F8-B7F9-8BC0B22C87E4}" type="presParOf" srcId="{0FCC63D6-8474-4EFF-B0EF-8609AD6EF36D}" destId="{9C8D1103-EF8C-4295-8A12-41DFF0DAC3C5}" srcOrd="7" destOrd="0" presId="urn:microsoft.com/office/officeart/2005/8/layout/cycle6#1"/>
    <dgm:cxn modelId="{EC7B825C-E22B-4C77-BE15-82DF05EC7082}" type="presParOf" srcId="{0FCC63D6-8474-4EFF-B0EF-8609AD6EF36D}" destId="{D51BE2F2-5E82-4A0D-ADD3-6FD07768BACA}" srcOrd="8" destOrd="0" presId="urn:microsoft.com/office/officeart/2005/8/layout/cycle6#1"/>
    <dgm:cxn modelId="{D69ADB75-9AF1-4F8C-AB6E-05C0BC75438F}" type="presParOf" srcId="{0FCC63D6-8474-4EFF-B0EF-8609AD6EF36D}" destId="{96EE8148-01E6-45EE-9792-BA3C74BC4343}" srcOrd="9" destOrd="0" presId="urn:microsoft.com/office/officeart/2005/8/layout/cycle6#1"/>
    <dgm:cxn modelId="{190835D6-216F-4896-A177-57143A5588F8}" type="presParOf" srcId="{0FCC63D6-8474-4EFF-B0EF-8609AD6EF36D}" destId="{00AD72B5-B8F2-4AB2-A389-27CE28F5FBEC}" srcOrd="10" destOrd="0" presId="urn:microsoft.com/office/officeart/2005/8/layout/cycle6#1"/>
    <dgm:cxn modelId="{8CDA3A7F-710E-4AB0-B661-4B0C5127A361}" type="presParOf" srcId="{0FCC63D6-8474-4EFF-B0EF-8609AD6EF36D}" destId="{512E06A8-DC08-45EB-B1EB-874DC04952FC}" srcOrd="11" destOrd="0" presId="urn:microsoft.com/office/officeart/2005/8/layout/cycle6#1"/>
    <dgm:cxn modelId="{FAAE055A-7D27-4327-9DE6-8B6490034649}" type="presParOf" srcId="{0FCC63D6-8474-4EFF-B0EF-8609AD6EF36D}" destId="{D88B4BC4-FA26-4DDF-A18D-55CC25080CF2}" srcOrd="12" destOrd="0" presId="urn:microsoft.com/office/officeart/2005/8/layout/cycle6#1"/>
    <dgm:cxn modelId="{5E12FC13-D0AF-4EFB-9C91-F8E3AE8F80FA}" type="presParOf" srcId="{0FCC63D6-8474-4EFF-B0EF-8609AD6EF36D}" destId="{96968BA1-F4E4-412A-8B85-F496A22400A8}" srcOrd="13" destOrd="0" presId="urn:microsoft.com/office/officeart/2005/8/layout/cycle6#1"/>
    <dgm:cxn modelId="{6FE26B10-868B-4D36-8DB1-889E8262DE5F}" type="presParOf" srcId="{0FCC63D6-8474-4EFF-B0EF-8609AD6EF36D}" destId="{3642205C-1D06-4F1D-A672-13C8FCBC1273}" srcOrd="14" destOrd="0" presId="urn:microsoft.com/office/officeart/2005/8/layout/cycle6#1"/>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043805" cy="3607435"/>
        <a:chOff x="0" y="0"/>
        <a:chExt cx="5043805" cy="3607435"/>
      </a:xfrm>
    </dsp:grpSpPr>
    <dsp:sp modelId="{374D9D16-4FB9-4C84-B081-649F09629B3D}">
      <dsp:nvSpPr>
        <dsp:cNvPr id="3" name="圆角矩形 2"/>
        <dsp:cNvSpPr/>
      </dsp:nvSpPr>
      <dsp:spPr bwMode="white">
        <a:xfrm>
          <a:off x="1928579" y="0"/>
          <a:ext cx="1186647" cy="771320"/>
        </a:xfrm>
        <a:prstGeom prst="roundRect">
          <a:avLst/>
        </a:prstGeom>
        <a:solidFill>
          <a:srgbClr val="007ADD"/>
        </a:solidFill>
      </dsp:spPr>
      <dsp:style>
        <a:lnRef idx="2">
          <a:srgbClr val="FFFFFF"/>
        </a:lnRef>
        <a:fillRef idx="1">
          <a:srgbClr val="007ADD"/>
        </a:fillRef>
        <a:effectRef idx="0">
          <a:scrgbClr r="0" g="0" b="0"/>
        </a:effectRef>
        <a:fontRef idx="minor">
          <a:srgbClr val="FFFFFF"/>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特色产业链</a:t>
          </a:r>
        </a:p>
      </dsp:txBody>
      <dsp:txXfrm>
        <a:off x="1928579" y="0"/>
        <a:ext cx="1186647" cy="771320"/>
      </dsp:txXfrm>
    </dsp:sp>
    <dsp:sp modelId="{65C7735E-F70F-455D-B679-25895FEAB04E}">
      <dsp:nvSpPr>
        <dsp:cNvPr id="4" name="弧形 3"/>
        <dsp:cNvSpPr/>
      </dsp:nvSpPr>
      <dsp:spPr bwMode="white">
        <a:xfrm>
          <a:off x="982214" y="385660"/>
          <a:ext cx="3079377" cy="3079377"/>
        </a:xfrm>
        <a:prstGeom prst="arc">
          <a:avLst>
            <a:gd name="adj1" fmla="val 17579926"/>
            <a:gd name="adj2" fmla="val 19538753"/>
          </a:avLst>
        </a:prstGeom>
        <a:ln w="76200" cmpd="dbl">
          <a:solidFill>
            <a:srgbClr val="00B0F0"/>
          </a:solidFill>
        </a:ln>
      </dsp:spPr>
      <dsp:style>
        <a:lnRef idx="1">
          <a:srgbClr val="007ADD"/>
        </a:lnRef>
        <a:fillRef idx="0">
          <a:srgbClr val="007ADD"/>
        </a:fillRef>
        <a:effectRef idx="0">
          <a:scrgbClr r="0" g="0" b="0"/>
        </a:effectRef>
        <a:fontRef idx="minor"/>
      </dsp:style>
      <dsp:txXfrm>
        <a:off x="982214" y="385660"/>
        <a:ext cx="3079377" cy="3079377"/>
      </dsp:txXfrm>
    </dsp:sp>
    <dsp:sp modelId="{2F561F05-84D9-4BBC-B41D-D22035D1D663}">
      <dsp:nvSpPr>
        <dsp:cNvPr id="5" name="圆角矩形 4"/>
        <dsp:cNvSpPr/>
      </dsp:nvSpPr>
      <dsp:spPr bwMode="white">
        <a:xfrm>
          <a:off x="3392910" y="1063899"/>
          <a:ext cx="1186647" cy="771320"/>
        </a:xfrm>
        <a:prstGeom prst="roundRect">
          <a:avLst/>
        </a:prstGeom>
        <a:solidFill>
          <a:srgbClr val="007ADD"/>
        </a:solidFill>
      </dsp:spPr>
      <dsp:style>
        <a:lnRef idx="2">
          <a:srgbClr val="FFFFFF"/>
        </a:lnRef>
        <a:fillRef idx="1">
          <a:srgbClr val="007ADD"/>
        </a:fillRef>
        <a:effectRef idx="0">
          <a:scrgbClr r="0" g="0" b="0"/>
        </a:effectRef>
        <a:fontRef idx="minor">
          <a:srgbClr val="FFFFFF"/>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产业互联网</a:t>
          </a:r>
        </a:p>
      </dsp:txBody>
      <dsp:txXfrm>
        <a:off x="3392910" y="1063899"/>
        <a:ext cx="1186647" cy="771320"/>
      </dsp:txXfrm>
    </dsp:sp>
    <dsp:sp modelId="{5F3B9FE6-B2F3-40F3-8725-D0235EB72B9D}">
      <dsp:nvSpPr>
        <dsp:cNvPr id="6" name="弧形 5"/>
        <dsp:cNvSpPr/>
      </dsp:nvSpPr>
      <dsp:spPr bwMode="white">
        <a:xfrm>
          <a:off x="982214" y="385660"/>
          <a:ext cx="3079377" cy="3079377"/>
        </a:xfrm>
        <a:prstGeom prst="arc">
          <a:avLst>
            <a:gd name="adj1" fmla="val 21421033"/>
            <a:gd name="adj2" fmla="val 2014897"/>
          </a:avLst>
        </a:prstGeom>
        <a:ln w="76200" cmpd="dbl">
          <a:solidFill>
            <a:srgbClr val="00B0F0"/>
          </a:solidFill>
        </a:ln>
      </dsp:spPr>
      <dsp:style>
        <a:lnRef idx="1">
          <a:srgbClr val="007ADD"/>
        </a:lnRef>
        <a:fillRef idx="0">
          <a:srgbClr val="007ADD"/>
        </a:fillRef>
        <a:effectRef idx="0">
          <a:scrgbClr r="0" g="0" b="0"/>
        </a:effectRef>
        <a:fontRef idx="minor"/>
      </dsp:style>
      <dsp:txXfrm>
        <a:off x="982214" y="385660"/>
        <a:ext cx="3079377" cy="3079377"/>
      </dsp:txXfrm>
    </dsp:sp>
    <dsp:sp modelId="{49814C82-127B-4AE0-9762-5083DD2BD6D7}">
      <dsp:nvSpPr>
        <dsp:cNvPr id="7" name="圆角矩形 6"/>
        <dsp:cNvSpPr/>
      </dsp:nvSpPr>
      <dsp:spPr bwMode="white">
        <a:xfrm>
          <a:off x="2833585" y="2785323"/>
          <a:ext cx="1186647" cy="771320"/>
        </a:xfrm>
        <a:prstGeom prst="roundRect">
          <a:avLst/>
        </a:prstGeom>
        <a:solidFill>
          <a:srgbClr val="007ADD"/>
        </a:solidFill>
      </dsp:spPr>
      <dsp:style>
        <a:lnRef idx="2">
          <a:srgbClr val="FFFFFF"/>
        </a:lnRef>
        <a:fillRef idx="1">
          <a:srgbClr val="007ADD"/>
        </a:fillRef>
        <a:effectRef idx="0">
          <a:scrgbClr r="0" g="0" b="0"/>
        </a:effectRef>
        <a:fontRef idx="minor">
          <a:srgbClr val="FFFFFF"/>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a:t>金融资本</a:t>
          </a:r>
          <a:endParaRPr lang="zh-CN" altLang="en-US" b="1" dirty="0"/>
        </a:p>
      </dsp:txBody>
      <dsp:txXfrm>
        <a:off x="2833585" y="2785323"/>
        <a:ext cx="1186647" cy="771320"/>
      </dsp:txXfrm>
    </dsp:sp>
    <dsp:sp modelId="{D51BE2F2-5E82-4A0D-ADD3-6FD07768BACA}">
      <dsp:nvSpPr>
        <dsp:cNvPr id="8" name="弧形 7"/>
        <dsp:cNvSpPr/>
      </dsp:nvSpPr>
      <dsp:spPr bwMode="white">
        <a:xfrm>
          <a:off x="982214" y="385660"/>
          <a:ext cx="3079377" cy="3079377"/>
        </a:xfrm>
        <a:prstGeom prst="arc">
          <a:avLst>
            <a:gd name="adj1" fmla="val 4713260"/>
            <a:gd name="adj2" fmla="val 6086739"/>
          </a:avLst>
        </a:prstGeom>
        <a:ln w="76200" cmpd="dbl">
          <a:solidFill>
            <a:srgbClr val="00B0F0"/>
          </a:solidFill>
        </a:ln>
      </dsp:spPr>
      <dsp:style>
        <a:lnRef idx="1">
          <a:srgbClr val="007ADD"/>
        </a:lnRef>
        <a:fillRef idx="0">
          <a:srgbClr val="007ADD"/>
        </a:fillRef>
        <a:effectRef idx="0">
          <a:scrgbClr r="0" g="0" b="0"/>
        </a:effectRef>
        <a:fontRef idx="minor"/>
      </dsp:style>
      <dsp:txXfrm>
        <a:off x="982214" y="385660"/>
        <a:ext cx="3079377" cy="3079377"/>
      </dsp:txXfrm>
    </dsp:sp>
    <dsp:sp modelId="{96EE8148-01E6-45EE-9792-BA3C74BC4343}">
      <dsp:nvSpPr>
        <dsp:cNvPr id="9" name="圆角矩形 8"/>
        <dsp:cNvSpPr/>
      </dsp:nvSpPr>
      <dsp:spPr bwMode="white">
        <a:xfrm>
          <a:off x="1023573" y="2785323"/>
          <a:ext cx="1186647" cy="771320"/>
        </a:xfrm>
        <a:prstGeom prst="roundRect">
          <a:avLst/>
        </a:prstGeom>
        <a:solidFill>
          <a:srgbClr val="007ADD"/>
        </a:solidFill>
      </dsp:spPr>
      <dsp:style>
        <a:lnRef idx="2">
          <a:srgbClr val="FFFFFF"/>
        </a:lnRef>
        <a:fillRef idx="1">
          <a:srgbClr val="007ADD"/>
        </a:fillRef>
        <a:effectRef idx="0">
          <a:scrgbClr r="0" g="0" b="0"/>
        </a:effectRef>
        <a:fontRef idx="minor">
          <a:srgbClr val="FFFFFF"/>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人才资本化</a:t>
          </a:r>
        </a:p>
      </dsp:txBody>
      <dsp:txXfrm>
        <a:off x="1023573" y="2785323"/>
        <a:ext cx="1186647" cy="771320"/>
      </dsp:txXfrm>
    </dsp:sp>
    <dsp:sp modelId="{512E06A8-DC08-45EB-B1EB-874DC04952FC}">
      <dsp:nvSpPr>
        <dsp:cNvPr id="10" name="弧形 9"/>
        <dsp:cNvSpPr/>
      </dsp:nvSpPr>
      <dsp:spPr bwMode="white">
        <a:xfrm>
          <a:off x="982214" y="385660"/>
          <a:ext cx="3079377" cy="3079377"/>
        </a:xfrm>
        <a:prstGeom prst="arc">
          <a:avLst>
            <a:gd name="adj1" fmla="val 8785102"/>
            <a:gd name="adj2" fmla="val 10978966"/>
          </a:avLst>
        </a:prstGeom>
        <a:ln w="76200" cmpd="dbl">
          <a:solidFill>
            <a:srgbClr val="00B0F0"/>
          </a:solidFill>
        </a:ln>
      </dsp:spPr>
      <dsp:style>
        <a:lnRef idx="1">
          <a:srgbClr val="007ADD"/>
        </a:lnRef>
        <a:fillRef idx="0">
          <a:srgbClr val="007ADD"/>
        </a:fillRef>
        <a:effectRef idx="0">
          <a:scrgbClr r="0" g="0" b="0"/>
        </a:effectRef>
        <a:fontRef idx="minor"/>
      </dsp:style>
      <dsp:txXfrm>
        <a:off x="982214" y="385660"/>
        <a:ext cx="3079377" cy="3079377"/>
      </dsp:txXfrm>
    </dsp:sp>
    <dsp:sp modelId="{D88B4BC4-FA26-4DDF-A18D-55CC25080CF2}">
      <dsp:nvSpPr>
        <dsp:cNvPr id="11" name="圆角矩形 10"/>
        <dsp:cNvSpPr/>
      </dsp:nvSpPr>
      <dsp:spPr bwMode="white">
        <a:xfrm>
          <a:off x="464248" y="1063899"/>
          <a:ext cx="1186647" cy="771320"/>
        </a:xfrm>
        <a:prstGeom prst="roundRect">
          <a:avLst/>
        </a:prstGeom>
        <a:solidFill>
          <a:srgbClr val="007ADD"/>
        </a:solidFill>
      </dsp:spPr>
      <dsp:style>
        <a:lnRef idx="2">
          <a:srgbClr val="FFFFFF"/>
        </a:lnRef>
        <a:fillRef idx="1">
          <a:srgbClr val="007ADD"/>
        </a:fillRef>
        <a:effectRef idx="0">
          <a:scrgbClr r="0" g="0" b="0"/>
        </a:effectRef>
        <a:fontRef idx="minor">
          <a:srgbClr val="FFFFFF"/>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政策工具</a:t>
          </a:r>
        </a:p>
      </dsp:txBody>
      <dsp:txXfrm>
        <a:off x="464248" y="1063899"/>
        <a:ext cx="1186647" cy="771320"/>
      </dsp:txXfrm>
    </dsp:sp>
    <dsp:sp modelId="{3642205C-1D06-4F1D-A672-13C8FCBC1273}">
      <dsp:nvSpPr>
        <dsp:cNvPr id="12" name="弧形 11"/>
        <dsp:cNvSpPr/>
      </dsp:nvSpPr>
      <dsp:spPr bwMode="white">
        <a:xfrm>
          <a:off x="982214" y="385660"/>
          <a:ext cx="3079377" cy="3079377"/>
        </a:xfrm>
        <a:prstGeom prst="arc">
          <a:avLst>
            <a:gd name="adj1" fmla="val 12861246"/>
            <a:gd name="adj2" fmla="val 14820073"/>
          </a:avLst>
        </a:prstGeom>
        <a:ln w="76200" cmpd="dbl">
          <a:solidFill>
            <a:srgbClr val="00B0F0"/>
          </a:solidFill>
        </a:ln>
      </dsp:spPr>
      <dsp:style>
        <a:lnRef idx="1">
          <a:srgbClr val="007ADD"/>
        </a:lnRef>
        <a:fillRef idx="0">
          <a:srgbClr val="007ADD"/>
        </a:fillRef>
        <a:effectRef idx="0">
          <a:scrgbClr r="0" g="0" b="0"/>
        </a:effectRef>
        <a:fontRef idx="minor"/>
      </dsp:style>
      <dsp:txXfrm>
        <a:off x="982214" y="385660"/>
        <a:ext cx="3079377" cy="3079377"/>
      </dsp:txXfrm>
    </dsp:sp>
  </dsp:spTree>
</dsp:drawing>
</file>

<file path=ppt/diagrams/layout1.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rgbClr val="FFFFFF"/>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rgbClr val="FFFFFF"/>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rgbClr val="FFFFFF"/>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rgbClr val="FFFFFF"/>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rgbClr val="000000"/>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11"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212"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408AD1-D1B9-4200-B5F6-6A845970C395}" type="datetimeFigureOut">
              <a:rPr lang="zh-CN" altLang="en-US" smtClean="0"/>
            </a:fld>
            <a:endParaRPr lang="zh-CN" altLang="en-US"/>
          </a:p>
        </p:txBody>
      </p:sp>
      <p:sp>
        <p:nvSpPr>
          <p:cNvPr id="1049213"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214"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87E3EE-C2FC-49E8-8887-34148F003DD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05"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206"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06CF4-FA77-4E71-BDBB-B62F97D48318}" type="datetimeFigureOut">
              <a:rPr lang="zh-CN" altLang="en-US" smtClean="0"/>
            </a:fld>
            <a:endParaRPr lang="zh-CN" altLang="en-US"/>
          </a:p>
        </p:txBody>
      </p:sp>
      <p:sp>
        <p:nvSpPr>
          <p:cNvPr id="1049207"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208"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209"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210"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EA511-84E0-4AE0-9842-AB0E10994BF1}"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tags" Target="../tags/tag55.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tags" Target="../tags/tag109.xml"/><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26110" y="130810"/>
            <a:ext cx="7672070" cy="969010"/>
          </a:xfrm>
        </p:spPr>
        <p:txBody>
          <a:bodyPr lIns="90000" tIns="46800" rIns="90000" bIns="46800" anchor="b" anchorCtr="0">
            <a:normAutofit/>
          </a:bodyPr>
          <a:lstStyle>
            <a:lvl1pPr algn="l">
              <a:defRPr sz="3200">
                <a:solidFill>
                  <a:srgbClr val="0070C0"/>
                </a:solidFill>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blipFill>
          <a:blip r:embed="rId2">
            <a:alphaModFix amt="70000"/>
          </a:blip>
          <a:stretch>
            <a:fillRect/>
          </a:stretch>
        </a:blipFill>
        <a:effectLst/>
      </p:bgPr>
    </p:bg>
    <p:spTree>
      <p:nvGrpSpPr>
        <p:cNvPr id="1" name=""/>
        <p:cNvGrpSpPr/>
        <p:nvPr/>
      </p:nvGrpSpPr>
      <p:grpSpPr>
        <a:xfrm>
          <a:off x="0" y="0"/>
          <a:ext cx="0" cy="0"/>
          <a:chOff x="0" y="0"/>
          <a:chExt cx="0" cy="0"/>
        </a:xfrm>
      </p:grpSpPr>
      <p:sp>
        <p:nvSpPr>
          <p:cNvPr id="1048579" name="副标题 2"/>
          <p:cNvSpPr>
            <a:spLocks noGrp="1"/>
          </p:cNvSpPr>
          <p:nvPr>
            <p:ph type="subTitle" idx="1"/>
          </p:nvPr>
        </p:nvSpPr>
        <p:spPr>
          <a:xfrm>
            <a:off x="669925" y="4092307"/>
            <a:ext cx="6251063" cy="558799"/>
          </a:xfrm>
        </p:spPr>
        <p:txBody>
          <a:bodyPr anchor="ctr">
            <a:normAutofit/>
          </a:bodyPr>
          <a:lstStyle>
            <a:lvl1pPr marL="0" indent="0" algn="l">
              <a:buNone/>
              <a:defRPr kumimoji="0" lang="zh-CN" altLang="en-US" sz="1600" b="0" i="0" u="none" strike="noStrike" kern="1200" cap="none" spc="0" normalizeH="0" baseline="0" noProof="0" dirty="0">
                <a:solidFill>
                  <a:schemeClr val="tx1">
                    <a:lumMod val="50000"/>
                    <a:lumOff val="50000"/>
                  </a:schemeClr>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1048580" name="标题 1"/>
          <p:cNvSpPr>
            <a:spLocks noGrp="1"/>
          </p:cNvSpPr>
          <p:nvPr>
            <p:ph type="ctrTitle"/>
          </p:nvPr>
        </p:nvSpPr>
        <p:spPr>
          <a:xfrm>
            <a:off x="669925" y="2765632"/>
            <a:ext cx="6251063" cy="1327310"/>
          </a:xfrm>
        </p:spPr>
        <p:txBody>
          <a:bodyPr anchor="ctr">
            <a:normAutofit/>
          </a:bodyPr>
          <a:lstStyle>
            <a:lvl1pPr algn="l">
              <a:defRPr kumimoji="0" lang="zh-CN" altLang="en-US" sz="3200" b="1" i="0" u="none" strike="noStrike" kern="1200" cap="none" spc="0" normalizeH="0" baseline="0" noProof="1" dirty="0">
                <a:solidFill>
                  <a:schemeClr val="accent1"/>
                </a:solidFill>
                <a:latin typeface="+mn-lt"/>
                <a:ea typeface="+mn-ea"/>
                <a:cs typeface="+mn-cs"/>
              </a:defRPr>
            </a:lvl1pPr>
          </a:lstStyle>
          <a:p>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048591" name="标题 1"/>
          <p:cNvSpPr>
            <a:spLocks noGrp="1"/>
          </p:cNvSpPr>
          <p:nvPr>
            <p:ph type="title" hasCustomPrompt="1"/>
          </p:nvPr>
        </p:nvSpPr>
        <p:spPr>
          <a:xfrm>
            <a:off x="3930134" y="2027705"/>
            <a:ext cx="7590354" cy="1145332"/>
          </a:xfrm>
        </p:spPr>
        <p:txBody>
          <a:bodyPr anchor="b">
            <a:normAutofit/>
          </a:bodyPr>
          <a:lstStyle>
            <a:lvl1pPr>
              <a:defRPr sz="2400" b="1">
                <a:solidFill>
                  <a:schemeClr val="tx1"/>
                </a:solidFill>
              </a:defRPr>
            </a:lvl1pPr>
          </a:lstStyle>
          <a:p>
            <a:r>
              <a:rPr lang="zh-CN" altLang="en-US" dirty="0"/>
              <a:t>单击此处添加幻灯片章节标题</a:t>
            </a:r>
            <a:endParaRPr lang="zh-CN" altLang="en-US" dirty="0"/>
          </a:p>
        </p:txBody>
      </p:sp>
      <p:sp>
        <p:nvSpPr>
          <p:cNvPr id="1048592" name="文本占位符 2"/>
          <p:cNvSpPr>
            <a:spLocks noGrp="1"/>
          </p:cNvSpPr>
          <p:nvPr>
            <p:ph type="body" idx="1"/>
          </p:nvPr>
        </p:nvSpPr>
        <p:spPr>
          <a:xfrm>
            <a:off x="3930134" y="3173038"/>
            <a:ext cx="7590354" cy="1082874"/>
          </a:xfrm>
        </p:spPr>
        <p:txBody>
          <a:bodyPr anchor="t">
            <a:normAutofit/>
          </a:bodyPr>
          <a:lstStyle>
            <a:lvl1pPr marL="0" indent="0">
              <a:lnSpc>
                <a:spcPct val="150000"/>
              </a:lnSpc>
              <a:spcBef>
                <a:spcPts val="0"/>
              </a:spcBef>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grpSp>
        <p:nvGrpSpPr>
          <p:cNvPr id="57" name="组合 15"/>
          <p:cNvGrpSpPr/>
          <p:nvPr userDrawn="1"/>
        </p:nvGrpSpPr>
        <p:grpSpPr>
          <a:xfrm>
            <a:off x="873760" y="1841010"/>
            <a:ext cx="2637952" cy="2589432"/>
            <a:chOff x="3990983" y="1563392"/>
            <a:chExt cx="4185447" cy="4108467"/>
          </a:xfrm>
        </p:grpSpPr>
        <p:grpSp>
          <p:nvGrpSpPr>
            <p:cNvPr id="58" name="组合 16"/>
            <p:cNvGrpSpPr/>
            <p:nvPr/>
          </p:nvGrpSpPr>
          <p:grpSpPr>
            <a:xfrm>
              <a:off x="4101458" y="1653440"/>
              <a:ext cx="4002716" cy="3942145"/>
              <a:chOff x="8809631" y="1360739"/>
              <a:chExt cx="4002716" cy="3942145"/>
            </a:xfrm>
          </p:grpSpPr>
          <p:sp>
            <p:nvSpPr>
              <p:cNvPr id="1048593" name="Freeform 229"/>
              <p:cNvSpPr/>
              <p:nvPr/>
            </p:nvSpPr>
            <p:spPr bwMode="auto">
              <a:xfrm>
                <a:off x="11732169" y="2341648"/>
                <a:ext cx="482883" cy="1179447"/>
              </a:xfrm>
              <a:custGeom>
                <a:avLst/>
                <a:gdLst>
                  <a:gd name="T0" fmla="*/ 7 w 287"/>
                  <a:gd name="T1" fmla="*/ 417 h 701"/>
                  <a:gd name="T2" fmla="*/ 230 w 287"/>
                  <a:gd name="T3" fmla="*/ 701 h 701"/>
                  <a:gd name="T4" fmla="*/ 287 w 287"/>
                  <a:gd name="T5" fmla="*/ 310 h 701"/>
                  <a:gd name="T6" fmla="*/ 0 w 287"/>
                  <a:gd name="T7" fmla="*/ 0 h 701"/>
                </a:gdLst>
                <a:ahLst/>
                <a:cxnLst>
                  <a:cxn ang="0">
                    <a:pos x="T0" y="T1"/>
                  </a:cxn>
                  <a:cxn ang="0">
                    <a:pos x="T2" y="T3"/>
                  </a:cxn>
                  <a:cxn ang="0">
                    <a:pos x="T4" y="T5"/>
                  </a:cxn>
                  <a:cxn ang="0">
                    <a:pos x="T6" y="T7"/>
                  </a:cxn>
                </a:cxnLst>
                <a:rect l="0" t="0" r="r" b="b"/>
                <a:pathLst>
                  <a:path w="287" h="701">
                    <a:moveTo>
                      <a:pt x="7" y="417"/>
                    </a:moveTo>
                    <a:lnTo>
                      <a:pt x="230" y="701"/>
                    </a:lnTo>
                    <a:lnTo>
                      <a:pt x="287" y="310"/>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594" name="Freeform 226"/>
              <p:cNvSpPr/>
              <p:nvPr/>
            </p:nvSpPr>
            <p:spPr bwMode="auto">
              <a:xfrm>
                <a:off x="10424851" y="1360739"/>
                <a:ext cx="1467158" cy="3428976"/>
              </a:xfrm>
              <a:custGeom>
                <a:avLst/>
                <a:gdLst>
                  <a:gd name="T0" fmla="*/ 853 w 872"/>
                  <a:gd name="T1" fmla="*/ 2038 h 2038"/>
                  <a:gd name="T2" fmla="*/ 500 w 872"/>
                  <a:gd name="T3" fmla="*/ 1597 h 2038"/>
                  <a:gd name="T4" fmla="*/ 265 w 872"/>
                  <a:gd name="T5" fmla="*/ 1723 h 2038"/>
                  <a:gd name="T6" fmla="*/ 225 w 872"/>
                  <a:gd name="T7" fmla="*/ 1758 h 2038"/>
                  <a:gd name="T8" fmla="*/ 242 w 872"/>
                  <a:gd name="T9" fmla="*/ 2023 h 2038"/>
                  <a:gd name="T10" fmla="*/ 872 w 872"/>
                  <a:gd name="T11" fmla="*/ 2023 h 2038"/>
                  <a:gd name="T12" fmla="*/ 493 w 872"/>
                  <a:gd name="T13" fmla="*/ 1173 h 2038"/>
                  <a:gd name="T14" fmla="*/ 749 w 872"/>
                  <a:gd name="T15" fmla="*/ 533 h 2038"/>
                  <a:gd name="T16" fmla="*/ 772 w 872"/>
                  <a:gd name="T17" fmla="*/ 986 h 2038"/>
                  <a:gd name="T18" fmla="*/ 498 w 872"/>
                  <a:gd name="T19" fmla="*/ 1133 h 2038"/>
                  <a:gd name="T20" fmla="*/ 443 w 872"/>
                  <a:gd name="T21" fmla="*/ 796 h 2038"/>
                  <a:gd name="T22" fmla="*/ 725 w 872"/>
                  <a:gd name="T23" fmla="*/ 536 h 2038"/>
                  <a:gd name="T24" fmla="*/ 0 w 872"/>
                  <a:gd name="T25"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2038">
                    <a:moveTo>
                      <a:pt x="853" y="2038"/>
                    </a:moveTo>
                    <a:lnTo>
                      <a:pt x="500" y="1597"/>
                    </a:lnTo>
                    <a:lnTo>
                      <a:pt x="265" y="1723"/>
                    </a:lnTo>
                    <a:lnTo>
                      <a:pt x="225" y="1758"/>
                    </a:lnTo>
                    <a:lnTo>
                      <a:pt x="242" y="2023"/>
                    </a:lnTo>
                    <a:lnTo>
                      <a:pt x="872" y="2023"/>
                    </a:lnTo>
                    <a:lnTo>
                      <a:pt x="493" y="1173"/>
                    </a:lnTo>
                    <a:lnTo>
                      <a:pt x="749" y="533"/>
                    </a:lnTo>
                    <a:lnTo>
                      <a:pt x="772" y="986"/>
                    </a:lnTo>
                    <a:lnTo>
                      <a:pt x="498" y="1133"/>
                    </a:lnTo>
                    <a:lnTo>
                      <a:pt x="443" y="796"/>
                    </a:lnTo>
                    <a:lnTo>
                      <a:pt x="725" y="536"/>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595" name="Line 224"/>
              <p:cNvSpPr>
                <a:spLocks noChangeShapeType="1"/>
              </p:cNvSpPr>
              <p:nvPr/>
            </p:nvSpPr>
            <p:spPr bwMode="auto">
              <a:xfrm flipH="1">
                <a:off x="9798953" y="2074128"/>
                <a:ext cx="1033068" cy="713389"/>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596" name="Freeform 217"/>
              <p:cNvSpPr/>
              <p:nvPr/>
            </p:nvSpPr>
            <p:spPr bwMode="auto">
              <a:xfrm>
                <a:off x="8809631" y="1392707"/>
                <a:ext cx="3923638" cy="3834464"/>
              </a:xfrm>
              <a:custGeom>
                <a:avLst/>
                <a:gdLst>
                  <a:gd name="T0" fmla="*/ 974 w 2332"/>
                  <a:gd name="T1" fmla="*/ 0 h 2279"/>
                  <a:gd name="T2" fmla="*/ 1581 w 2332"/>
                  <a:gd name="T3" fmla="*/ 81 h 2279"/>
                  <a:gd name="T4" fmla="*/ 2059 w 2332"/>
                  <a:gd name="T5" fmla="*/ 360 h 2279"/>
                  <a:gd name="T6" fmla="*/ 2332 w 2332"/>
                  <a:gd name="T7" fmla="*/ 820 h 2279"/>
                  <a:gd name="T8" fmla="*/ 2249 w 2332"/>
                  <a:gd name="T9" fmla="*/ 1718 h 2279"/>
                  <a:gd name="T10" fmla="*/ 1652 w 2332"/>
                  <a:gd name="T11" fmla="*/ 2279 h 2279"/>
                  <a:gd name="T12" fmla="*/ 714 w 2332"/>
                  <a:gd name="T13" fmla="*/ 2279 h 2279"/>
                  <a:gd name="T14" fmla="*/ 57 w 2332"/>
                  <a:gd name="T15" fmla="*/ 1649 h 2279"/>
                  <a:gd name="T16" fmla="*/ 0 w 2332"/>
                  <a:gd name="T17" fmla="*/ 967 h 2279"/>
                  <a:gd name="T18" fmla="*/ 221 w 2332"/>
                  <a:gd name="T19" fmla="*/ 448 h 2279"/>
                  <a:gd name="T20" fmla="*/ 974 w 2332"/>
                  <a:gd name="T21" fmla="*/ 0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2" h="2279">
                    <a:moveTo>
                      <a:pt x="974" y="0"/>
                    </a:moveTo>
                    <a:lnTo>
                      <a:pt x="1581" y="81"/>
                    </a:lnTo>
                    <a:lnTo>
                      <a:pt x="2059" y="360"/>
                    </a:lnTo>
                    <a:lnTo>
                      <a:pt x="2332" y="820"/>
                    </a:lnTo>
                    <a:lnTo>
                      <a:pt x="2249" y="1718"/>
                    </a:lnTo>
                    <a:lnTo>
                      <a:pt x="1652" y="2279"/>
                    </a:lnTo>
                    <a:lnTo>
                      <a:pt x="714" y="2279"/>
                    </a:lnTo>
                    <a:lnTo>
                      <a:pt x="57" y="1649"/>
                    </a:lnTo>
                    <a:lnTo>
                      <a:pt x="0" y="967"/>
                    </a:lnTo>
                    <a:lnTo>
                      <a:pt x="221" y="448"/>
                    </a:lnTo>
                    <a:lnTo>
                      <a:pt x="974" y="0"/>
                    </a:lnTo>
                    <a:close/>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597" name="Freeform 218"/>
              <p:cNvSpPr/>
              <p:nvPr/>
            </p:nvSpPr>
            <p:spPr bwMode="auto">
              <a:xfrm>
                <a:off x="9181468" y="1820067"/>
                <a:ext cx="3630879" cy="3407104"/>
              </a:xfrm>
              <a:custGeom>
                <a:avLst/>
                <a:gdLst>
                  <a:gd name="T0" fmla="*/ 0 w 2158"/>
                  <a:gd name="T1" fmla="*/ 194 h 2025"/>
                  <a:gd name="T2" fmla="*/ 651 w 2158"/>
                  <a:gd name="T3" fmla="*/ 0 h 2025"/>
                  <a:gd name="T4" fmla="*/ 981 w 2158"/>
                  <a:gd name="T5" fmla="*/ 151 h 2025"/>
                  <a:gd name="T6" fmla="*/ 1452 w 2158"/>
                  <a:gd name="T7" fmla="*/ 284 h 2025"/>
                  <a:gd name="T8" fmla="*/ 2158 w 2158"/>
                  <a:gd name="T9" fmla="*/ 578 h 2025"/>
                  <a:gd name="T10" fmla="*/ 1746 w 2158"/>
                  <a:gd name="T11" fmla="*/ 966 h 2025"/>
                  <a:gd name="T12" fmla="*/ 2059 w 2158"/>
                  <a:gd name="T13" fmla="*/ 1464 h 2025"/>
                  <a:gd name="T14" fmla="*/ 1618 w 2158"/>
                  <a:gd name="T15" fmla="*/ 1724 h 2025"/>
                  <a:gd name="T16" fmla="*/ 528 w 2158"/>
                  <a:gd name="T17" fmla="*/ 202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2025">
                    <a:moveTo>
                      <a:pt x="0" y="194"/>
                    </a:moveTo>
                    <a:lnTo>
                      <a:pt x="651" y="0"/>
                    </a:lnTo>
                    <a:lnTo>
                      <a:pt x="981" y="151"/>
                    </a:lnTo>
                    <a:lnTo>
                      <a:pt x="1452" y="284"/>
                    </a:lnTo>
                    <a:lnTo>
                      <a:pt x="2158" y="578"/>
                    </a:lnTo>
                    <a:lnTo>
                      <a:pt x="1746" y="966"/>
                    </a:lnTo>
                    <a:lnTo>
                      <a:pt x="2059" y="1464"/>
                    </a:lnTo>
                    <a:lnTo>
                      <a:pt x="1618" y="1724"/>
                    </a:lnTo>
                    <a:lnTo>
                      <a:pt x="528" y="2025"/>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598" name="Freeform 219"/>
              <p:cNvSpPr/>
              <p:nvPr/>
            </p:nvSpPr>
            <p:spPr bwMode="auto">
              <a:xfrm>
                <a:off x="9181468" y="1397754"/>
                <a:ext cx="2937681" cy="3873162"/>
              </a:xfrm>
              <a:custGeom>
                <a:avLst/>
                <a:gdLst>
                  <a:gd name="T0" fmla="*/ 0 w 1746"/>
                  <a:gd name="T1" fmla="*/ 469 h 2302"/>
                  <a:gd name="T2" fmla="*/ 192 w 1746"/>
                  <a:gd name="T3" fmla="*/ 739 h 2302"/>
                  <a:gd name="T4" fmla="*/ 945 w 1746"/>
                  <a:gd name="T5" fmla="*/ 417 h 2302"/>
                  <a:gd name="T6" fmla="*/ 888 w 1746"/>
                  <a:gd name="T7" fmla="*/ 739 h 2302"/>
                  <a:gd name="T8" fmla="*/ 981 w 1746"/>
                  <a:gd name="T9" fmla="*/ 1729 h 2302"/>
                  <a:gd name="T10" fmla="*/ 1618 w 1746"/>
                  <a:gd name="T11" fmla="*/ 1975 h 2302"/>
                  <a:gd name="T12" fmla="*/ 1746 w 1746"/>
                  <a:gd name="T13" fmla="*/ 1236 h 2302"/>
                  <a:gd name="T14" fmla="*/ 1452 w 1746"/>
                  <a:gd name="T15" fmla="*/ 535 h 2302"/>
                  <a:gd name="T16" fmla="*/ 898 w 1746"/>
                  <a:gd name="T17" fmla="*/ 753 h 2302"/>
                  <a:gd name="T18" fmla="*/ 1220 w 1746"/>
                  <a:gd name="T19" fmla="*/ 1137 h 2302"/>
                  <a:gd name="T20" fmla="*/ 950 w 1746"/>
                  <a:gd name="T21" fmla="*/ 1717 h 2302"/>
                  <a:gd name="T22" fmla="*/ 945 w 1746"/>
                  <a:gd name="T23" fmla="*/ 1729 h 2302"/>
                  <a:gd name="T24" fmla="*/ 481 w 1746"/>
                  <a:gd name="T25" fmla="*/ 2302 h 2302"/>
                  <a:gd name="T26" fmla="*/ 239 w 1746"/>
                  <a:gd name="T27" fmla="*/ 1137 h 2302"/>
                  <a:gd name="T28" fmla="*/ 945 w 1746"/>
                  <a:gd name="T29" fmla="*/ 398 h 2302"/>
                  <a:gd name="T30" fmla="*/ 774 w 1746"/>
                  <a:gd name="T31" fmla="*/ 0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6" h="2302">
                    <a:moveTo>
                      <a:pt x="0" y="469"/>
                    </a:moveTo>
                    <a:lnTo>
                      <a:pt x="192" y="739"/>
                    </a:lnTo>
                    <a:lnTo>
                      <a:pt x="945" y="417"/>
                    </a:lnTo>
                    <a:lnTo>
                      <a:pt x="888" y="739"/>
                    </a:lnTo>
                    <a:lnTo>
                      <a:pt x="981" y="1729"/>
                    </a:lnTo>
                    <a:lnTo>
                      <a:pt x="1618" y="1975"/>
                    </a:lnTo>
                    <a:lnTo>
                      <a:pt x="1746" y="1236"/>
                    </a:lnTo>
                    <a:lnTo>
                      <a:pt x="1452" y="535"/>
                    </a:lnTo>
                    <a:lnTo>
                      <a:pt x="898" y="753"/>
                    </a:lnTo>
                    <a:lnTo>
                      <a:pt x="1220" y="1137"/>
                    </a:lnTo>
                    <a:lnTo>
                      <a:pt x="950" y="1717"/>
                    </a:lnTo>
                    <a:lnTo>
                      <a:pt x="945" y="1729"/>
                    </a:lnTo>
                    <a:lnTo>
                      <a:pt x="481" y="2302"/>
                    </a:lnTo>
                    <a:lnTo>
                      <a:pt x="239" y="1137"/>
                    </a:lnTo>
                    <a:lnTo>
                      <a:pt x="945" y="398"/>
                    </a:lnTo>
                    <a:lnTo>
                      <a:pt x="774" y="0"/>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599" name="Freeform 220"/>
              <p:cNvSpPr/>
              <p:nvPr/>
            </p:nvSpPr>
            <p:spPr bwMode="auto">
              <a:xfrm>
                <a:off x="8809631" y="2664692"/>
                <a:ext cx="1918073" cy="1845725"/>
              </a:xfrm>
              <a:custGeom>
                <a:avLst/>
                <a:gdLst>
                  <a:gd name="T0" fmla="*/ 469 w 1140"/>
                  <a:gd name="T1" fmla="*/ 327 h 1097"/>
                  <a:gd name="T2" fmla="*/ 588 w 1140"/>
                  <a:gd name="T3" fmla="*/ 52 h 1097"/>
                  <a:gd name="T4" fmla="*/ 389 w 1140"/>
                  <a:gd name="T5" fmla="*/ 0 h 1097"/>
                  <a:gd name="T6" fmla="*/ 0 w 1140"/>
                  <a:gd name="T7" fmla="*/ 211 h 1097"/>
                  <a:gd name="T8" fmla="*/ 263 w 1140"/>
                  <a:gd name="T9" fmla="*/ 453 h 1097"/>
                  <a:gd name="T10" fmla="*/ 71 w 1140"/>
                  <a:gd name="T11" fmla="*/ 905 h 1097"/>
                  <a:gd name="T12" fmla="*/ 541 w 1140"/>
                  <a:gd name="T13" fmla="*/ 948 h 1097"/>
                  <a:gd name="T14" fmla="*/ 770 w 1140"/>
                  <a:gd name="T15" fmla="*/ 1097 h 1097"/>
                  <a:gd name="T16" fmla="*/ 1140 w 1140"/>
                  <a:gd name="T17" fmla="*/ 983 h 1097"/>
                  <a:gd name="T18" fmla="*/ 541 w 1140"/>
                  <a:gd name="T19" fmla="*/ 91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0" h="1097">
                    <a:moveTo>
                      <a:pt x="469" y="327"/>
                    </a:moveTo>
                    <a:lnTo>
                      <a:pt x="588" y="52"/>
                    </a:lnTo>
                    <a:lnTo>
                      <a:pt x="389" y="0"/>
                    </a:lnTo>
                    <a:lnTo>
                      <a:pt x="0" y="211"/>
                    </a:lnTo>
                    <a:lnTo>
                      <a:pt x="263" y="453"/>
                    </a:lnTo>
                    <a:lnTo>
                      <a:pt x="71" y="905"/>
                    </a:lnTo>
                    <a:lnTo>
                      <a:pt x="541" y="948"/>
                    </a:lnTo>
                    <a:lnTo>
                      <a:pt x="770" y="1097"/>
                    </a:lnTo>
                    <a:lnTo>
                      <a:pt x="1140" y="983"/>
                    </a:lnTo>
                    <a:lnTo>
                      <a:pt x="541" y="917"/>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0" name="Freeform 221"/>
              <p:cNvSpPr/>
              <p:nvPr/>
            </p:nvSpPr>
            <p:spPr bwMode="auto">
              <a:xfrm>
                <a:off x="8841599" y="2592344"/>
                <a:ext cx="686468" cy="718436"/>
              </a:xfrm>
              <a:custGeom>
                <a:avLst/>
                <a:gdLst>
                  <a:gd name="T0" fmla="*/ 375 w 408"/>
                  <a:gd name="T1" fmla="*/ 0 h 427"/>
                  <a:gd name="T2" fmla="*/ 408 w 408"/>
                  <a:gd name="T3" fmla="*/ 427 h 427"/>
                  <a:gd name="T4" fmla="*/ 0 w 408"/>
                  <a:gd name="T5" fmla="*/ 275 h 427"/>
                </a:gdLst>
                <a:ahLst/>
                <a:cxnLst>
                  <a:cxn ang="0">
                    <a:pos x="T0" y="T1"/>
                  </a:cxn>
                  <a:cxn ang="0">
                    <a:pos x="T2" y="T3"/>
                  </a:cxn>
                  <a:cxn ang="0">
                    <a:pos x="T4" y="T5"/>
                  </a:cxn>
                </a:cxnLst>
                <a:rect l="0" t="0" r="r" b="b"/>
                <a:pathLst>
                  <a:path w="408" h="427">
                    <a:moveTo>
                      <a:pt x="375" y="0"/>
                    </a:moveTo>
                    <a:lnTo>
                      <a:pt x="408" y="427"/>
                    </a:lnTo>
                    <a:lnTo>
                      <a:pt x="0" y="275"/>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1" name="Freeform 222"/>
              <p:cNvSpPr/>
              <p:nvPr/>
            </p:nvSpPr>
            <p:spPr bwMode="auto">
              <a:xfrm>
                <a:off x="9528067" y="1392707"/>
                <a:ext cx="2686985" cy="1199637"/>
              </a:xfrm>
              <a:custGeom>
                <a:avLst/>
                <a:gdLst>
                  <a:gd name="T0" fmla="*/ 0 w 1597"/>
                  <a:gd name="T1" fmla="*/ 713 h 713"/>
                  <a:gd name="T2" fmla="*/ 424 w 1597"/>
                  <a:gd name="T3" fmla="*/ 261 h 713"/>
                  <a:gd name="T4" fmla="*/ 547 w 1597"/>
                  <a:gd name="T5" fmla="*/ 0 h 713"/>
                  <a:gd name="T6" fmla="*/ 566 w 1597"/>
                  <a:gd name="T7" fmla="*/ 10 h 713"/>
                  <a:gd name="T8" fmla="*/ 1057 w 1597"/>
                  <a:gd name="T9" fmla="*/ 254 h 713"/>
                  <a:gd name="T10" fmla="*/ 1154 w 1597"/>
                  <a:gd name="T11" fmla="*/ 81 h 713"/>
                  <a:gd name="T12" fmla="*/ 1265 w 1597"/>
                  <a:gd name="T13" fmla="*/ 500 h 713"/>
                  <a:gd name="T14" fmla="*/ 1597 w 1597"/>
                  <a:gd name="T15" fmla="*/ 358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7" h="713">
                    <a:moveTo>
                      <a:pt x="0" y="713"/>
                    </a:moveTo>
                    <a:lnTo>
                      <a:pt x="424" y="261"/>
                    </a:lnTo>
                    <a:lnTo>
                      <a:pt x="547" y="0"/>
                    </a:lnTo>
                    <a:lnTo>
                      <a:pt x="566" y="10"/>
                    </a:lnTo>
                    <a:lnTo>
                      <a:pt x="1057" y="254"/>
                    </a:lnTo>
                    <a:lnTo>
                      <a:pt x="1154" y="81"/>
                    </a:lnTo>
                    <a:lnTo>
                      <a:pt x="1265" y="500"/>
                    </a:lnTo>
                    <a:lnTo>
                      <a:pt x="1597" y="358"/>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2" name="Freeform 223"/>
              <p:cNvSpPr/>
              <p:nvPr/>
            </p:nvSpPr>
            <p:spPr bwMode="auto">
              <a:xfrm>
                <a:off x="9554988" y="2664692"/>
                <a:ext cx="1277033" cy="1653917"/>
              </a:xfrm>
              <a:custGeom>
                <a:avLst/>
                <a:gdLst>
                  <a:gd name="T0" fmla="*/ 0 w 759"/>
                  <a:gd name="T1" fmla="*/ 398 h 983"/>
                  <a:gd name="T2" fmla="*/ 759 w 759"/>
                  <a:gd name="T3" fmla="*/ 983 h 983"/>
                  <a:gd name="T4" fmla="*/ 552 w 759"/>
                  <a:gd name="T5" fmla="*/ 512 h 983"/>
                  <a:gd name="T6" fmla="*/ 759 w 759"/>
                  <a:gd name="T7" fmla="*/ 448 h 983"/>
                  <a:gd name="T8" fmla="*/ 652 w 759"/>
                  <a:gd name="T9" fmla="*/ 0 h 983"/>
                  <a:gd name="T10" fmla="*/ 34 w 759"/>
                  <a:gd name="T11" fmla="*/ 384 h 983"/>
                  <a:gd name="T12" fmla="*/ 541 w 759"/>
                  <a:gd name="T13" fmla="*/ 512 h 983"/>
                </a:gdLst>
                <a:ahLst/>
                <a:cxnLst>
                  <a:cxn ang="0">
                    <a:pos x="T0" y="T1"/>
                  </a:cxn>
                  <a:cxn ang="0">
                    <a:pos x="T2" y="T3"/>
                  </a:cxn>
                  <a:cxn ang="0">
                    <a:pos x="T4" y="T5"/>
                  </a:cxn>
                  <a:cxn ang="0">
                    <a:pos x="T6" y="T7"/>
                  </a:cxn>
                  <a:cxn ang="0">
                    <a:pos x="T8" y="T9"/>
                  </a:cxn>
                  <a:cxn ang="0">
                    <a:pos x="T10" y="T11"/>
                  </a:cxn>
                  <a:cxn ang="0">
                    <a:pos x="T12" y="T13"/>
                  </a:cxn>
                </a:cxnLst>
                <a:rect l="0" t="0" r="r" b="b"/>
                <a:pathLst>
                  <a:path w="759" h="983">
                    <a:moveTo>
                      <a:pt x="0" y="398"/>
                    </a:moveTo>
                    <a:lnTo>
                      <a:pt x="759" y="983"/>
                    </a:lnTo>
                    <a:lnTo>
                      <a:pt x="552" y="512"/>
                    </a:lnTo>
                    <a:lnTo>
                      <a:pt x="759" y="448"/>
                    </a:lnTo>
                    <a:lnTo>
                      <a:pt x="652" y="0"/>
                    </a:lnTo>
                    <a:lnTo>
                      <a:pt x="34" y="384"/>
                    </a:lnTo>
                    <a:lnTo>
                      <a:pt x="541" y="512"/>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3" name="Freeform 225"/>
              <p:cNvSpPr/>
              <p:nvPr/>
            </p:nvSpPr>
            <p:spPr bwMode="auto">
              <a:xfrm>
                <a:off x="11309856" y="3334335"/>
                <a:ext cx="780689" cy="489613"/>
              </a:xfrm>
              <a:custGeom>
                <a:avLst/>
                <a:gdLst>
                  <a:gd name="T0" fmla="*/ 0 w 464"/>
                  <a:gd name="T1" fmla="*/ 0 h 291"/>
                  <a:gd name="T2" fmla="*/ 296 w 464"/>
                  <a:gd name="T3" fmla="*/ 291 h 291"/>
                  <a:gd name="T4" fmla="*/ 464 w 464"/>
                  <a:gd name="T5" fmla="*/ 95 h 291"/>
                  <a:gd name="T6" fmla="*/ 0 w 464"/>
                  <a:gd name="T7" fmla="*/ 0 h 291"/>
                </a:gdLst>
                <a:ahLst/>
                <a:cxnLst>
                  <a:cxn ang="0">
                    <a:pos x="T0" y="T1"/>
                  </a:cxn>
                  <a:cxn ang="0">
                    <a:pos x="T2" y="T3"/>
                  </a:cxn>
                  <a:cxn ang="0">
                    <a:pos x="T4" y="T5"/>
                  </a:cxn>
                  <a:cxn ang="0">
                    <a:pos x="T6" y="T7"/>
                  </a:cxn>
                </a:cxnLst>
                <a:rect l="0" t="0" r="r" b="b"/>
                <a:pathLst>
                  <a:path w="464" h="291">
                    <a:moveTo>
                      <a:pt x="0" y="0"/>
                    </a:moveTo>
                    <a:lnTo>
                      <a:pt x="296" y="291"/>
                    </a:lnTo>
                    <a:lnTo>
                      <a:pt x="464" y="95"/>
                    </a:lnTo>
                    <a:lnTo>
                      <a:pt x="0" y="0"/>
                    </a:lnTo>
                    <a:close/>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4" name="Freeform 227"/>
              <p:cNvSpPr/>
              <p:nvPr/>
            </p:nvSpPr>
            <p:spPr bwMode="auto">
              <a:xfrm>
                <a:off x="8949280" y="3374716"/>
                <a:ext cx="1196272" cy="1928168"/>
              </a:xfrm>
              <a:custGeom>
                <a:avLst/>
                <a:gdLst>
                  <a:gd name="T0" fmla="*/ 711 w 711"/>
                  <a:gd name="T1" fmla="*/ 689 h 1146"/>
                  <a:gd name="T2" fmla="*/ 628 w 711"/>
                  <a:gd name="T3" fmla="*/ 1146 h 1146"/>
                  <a:gd name="T4" fmla="*/ 469 w 711"/>
                  <a:gd name="T5" fmla="*/ 533 h 1146"/>
                  <a:gd name="T6" fmla="*/ 280 w 711"/>
                  <a:gd name="T7" fmla="*/ 303 h 1146"/>
                  <a:gd name="T8" fmla="*/ 0 w 711"/>
                  <a:gd name="T9" fmla="*/ 452 h 1146"/>
                  <a:gd name="T10" fmla="*/ 344 w 711"/>
                  <a:gd name="T11" fmla="*/ 0 h 1146"/>
                  <a:gd name="T12" fmla="*/ 299 w 711"/>
                  <a:gd name="T13" fmla="*/ 291 h 1146"/>
                </a:gdLst>
                <a:ahLst/>
                <a:cxnLst>
                  <a:cxn ang="0">
                    <a:pos x="T0" y="T1"/>
                  </a:cxn>
                  <a:cxn ang="0">
                    <a:pos x="T2" y="T3"/>
                  </a:cxn>
                  <a:cxn ang="0">
                    <a:pos x="T4" y="T5"/>
                  </a:cxn>
                  <a:cxn ang="0">
                    <a:pos x="T6" y="T7"/>
                  </a:cxn>
                  <a:cxn ang="0">
                    <a:pos x="T8" y="T9"/>
                  </a:cxn>
                  <a:cxn ang="0">
                    <a:pos x="T10" y="T11"/>
                  </a:cxn>
                  <a:cxn ang="0">
                    <a:pos x="T12" y="T13"/>
                  </a:cxn>
                </a:cxnLst>
                <a:rect l="0" t="0" r="r" b="b"/>
                <a:pathLst>
                  <a:path w="711" h="1146">
                    <a:moveTo>
                      <a:pt x="711" y="689"/>
                    </a:moveTo>
                    <a:lnTo>
                      <a:pt x="628" y="1146"/>
                    </a:lnTo>
                    <a:lnTo>
                      <a:pt x="469" y="533"/>
                    </a:lnTo>
                    <a:lnTo>
                      <a:pt x="280" y="303"/>
                    </a:lnTo>
                    <a:lnTo>
                      <a:pt x="0" y="452"/>
                    </a:lnTo>
                    <a:lnTo>
                      <a:pt x="344" y="0"/>
                    </a:lnTo>
                    <a:lnTo>
                      <a:pt x="299" y="291"/>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5" name="Line 228"/>
              <p:cNvSpPr>
                <a:spLocks noChangeShapeType="1"/>
              </p:cNvSpPr>
              <p:nvPr/>
            </p:nvSpPr>
            <p:spPr bwMode="auto">
              <a:xfrm flipH="1" flipV="1">
                <a:off x="9607146" y="3374716"/>
                <a:ext cx="1224875" cy="75713"/>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6" name="Line 230"/>
              <p:cNvSpPr>
                <a:spLocks noChangeShapeType="1"/>
              </p:cNvSpPr>
              <p:nvPr/>
            </p:nvSpPr>
            <p:spPr bwMode="auto">
              <a:xfrm flipH="1">
                <a:off x="12171307" y="2787516"/>
                <a:ext cx="498026" cy="80761"/>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7" name="Freeform 231"/>
              <p:cNvSpPr/>
              <p:nvPr/>
            </p:nvSpPr>
            <p:spPr bwMode="auto">
              <a:xfrm>
                <a:off x="11923976" y="3521095"/>
                <a:ext cx="291076" cy="1268620"/>
              </a:xfrm>
              <a:custGeom>
                <a:avLst/>
                <a:gdLst>
                  <a:gd name="T0" fmla="*/ 0 w 173"/>
                  <a:gd name="T1" fmla="*/ 754 h 754"/>
                  <a:gd name="T2" fmla="*/ 173 w 173"/>
                  <a:gd name="T3" fmla="*/ 308 h 754"/>
                  <a:gd name="T4" fmla="*/ 116 w 173"/>
                  <a:gd name="T5" fmla="*/ 0 h 754"/>
                </a:gdLst>
                <a:ahLst/>
                <a:cxnLst>
                  <a:cxn ang="0">
                    <a:pos x="T0" y="T1"/>
                  </a:cxn>
                  <a:cxn ang="0">
                    <a:pos x="T2" y="T3"/>
                  </a:cxn>
                  <a:cxn ang="0">
                    <a:pos x="T4" y="T5"/>
                  </a:cxn>
                </a:cxnLst>
                <a:rect l="0" t="0" r="r" b="b"/>
                <a:pathLst>
                  <a:path w="173" h="754">
                    <a:moveTo>
                      <a:pt x="0" y="754"/>
                    </a:moveTo>
                    <a:lnTo>
                      <a:pt x="173" y="308"/>
                    </a:lnTo>
                    <a:lnTo>
                      <a:pt x="116" y="0"/>
                    </a:lnTo>
                  </a:path>
                </a:pathLst>
              </a:cu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8" name="Line 232"/>
              <p:cNvSpPr>
                <a:spLocks noChangeShapeType="1"/>
              </p:cNvSpPr>
              <p:nvPr/>
            </p:nvSpPr>
            <p:spPr bwMode="auto">
              <a:xfrm flipH="1" flipV="1">
                <a:off x="12215052" y="4039311"/>
                <a:ext cx="454281" cy="279298"/>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09" name="Line 233"/>
              <p:cNvSpPr>
                <a:spLocks noChangeShapeType="1"/>
              </p:cNvSpPr>
              <p:nvPr/>
            </p:nvSpPr>
            <p:spPr bwMode="auto">
              <a:xfrm>
                <a:off x="11819660" y="3852552"/>
                <a:ext cx="72348" cy="937164"/>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10" name="Line 234"/>
              <p:cNvSpPr>
                <a:spLocks noChangeShapeType="1"/>
              </p:cNvSpPr>
              <p:nvPr/>
            </p:nvSpPr>
            <p:spPr bwMode="auto">
              <a:xfrm flipH="1">
                <a:off x="9962157" y="4789715"/>
                <a:ext cx="844625" cy="513169"/>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11" name="Line 235"/>
              <p:cNvSpPr>
                <a:spLocks noChangeShapeType="1"/>
              </p:cNvSpPr>
              <p:nvPr/>
            </p:nvSpPr>
            <p:spPr bwMode="auto">
              <a:xfrm flipH="1">
                <a:off x="10727704" y="2684882"/>
                <a:ext cx="457646" cy="0"/>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sp>
            <p:nvSpPr>
              <p:cNvPr id="1048612" name="Line 236"/>
              <p:cNvSpPr>
                <a:spLocks noChangeShapeType="1"/>
              </p:cNvSpPr>
              <p:nvPr/>
            </p:nvSpPr>
            <p:spPr bwMode="auto">
              <a:xfrm flipH="1">
                <a:off x="10870718" y="3310780"/>
                <a:ext cx="314631" cy="99269"/>
              </a:xfrm>
              <a:prstGeom prst="line">
                <a:avLst/>
              </a:prstGeom>
              <a:noFill/>
              <a:ln w="12700" cap="flat" cmpd="sng" algn="ctr">
                <a:solidFill>
                  <a:schemeClr val="tx1">
                    <a:lumMod val="50000"/>
                    <a:lumOff val="50000"/>
                  </a:schemeClr>
                </a:solidFill>
                <a:prstDash val="solid"/>
                <a:miter lim="800000"/>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grpSp>
        <p:sp>
          <p:nvSpPr>
            <p:cNvPr id="1048613" name="Oval 255"/>
            <p:cNvSpPr>
              <a:spLocks noChangeArrowheads="1"/>
            </p:cNvSpPr>
            <p:nvPr/>
          </p:nvSpPr>
          <p:spPr bwMode="auto">
            <a:xfrm>
              <a:off x="6533178" y="2091795"/>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14" name="Oval 256"/>
            <p:cNvSpPr>
              <a:spLocks noChangeArrowheads="1"/>
            </p:cNvSpPr>
            <p:nvPr/>
          </p:nvSpPr>
          <p:spPr bwMode="auto">
            <a:xfrm>
              <a:off x="7443421" y="308448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15" name="Oval 257"/>
            <p:cNvSpPr>
              <a:spLocks noChangeArrowheads="1"/>
            </p:cNvSpPr>
            <p:nvPr/>
          </p:nvSpPr>
          <p:spPr bwMode="auto">
            <a:xfrm>
              <a:off x="6960538" y="3264511"/>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16" name="Oval 258"/>
            <p:cNvSpPr>
              <a:spLocks noChangeArrowheads="1"/>
            </p:cNvSpPr>
            <p:nvPr/>
          </p:nvSpPr>
          <p:spPr bwMode="auto">
            <a:xfrm>
              <a:off x="6413719" y="2929690"/>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17" name="Oval 259"/>
            <p:cNvSpPr>
              <a:spLocks noChangeArrowheads="1"/>
            </p:cNvSpPr>
            <p:nvPr/>
          </p:nvSpPr>
          <p:spPr bwMode="auto">
            <a:xfrm>
              <a:off x="5696965" y="3765903"/>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18" name="Oval 260"/>
            <p:cNvSpPr>
              <a:spLocks noChangeArrowheads="1"/>
            </p:cNvSpPr>
            <p:nvPr/>
          </p:nvSpPr>
          <p:spPr bwMode="auto">
            <a:xfrm>
              <a:off x="5027322" y="3008768"/>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19" name="Oval 261"/>
            <p:cNvSpPr>
              <a:spLocks noChangeArrowheads="1"/>
            </p:cNvSpPr>
            <p:nvPr/>
          </p:nvSpPr>
          <p:spPr bwMode="auto">
            <a:xfrm>
              <a:off x="4440123" y="3669999"/>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20" name="Oval 262"/>
            <p:cNvSpPr>
              <a:spLocks noChangeArrowheads="1"/>
            </p:cNvSpPr>
            <p:nvPr/>
          </p:nvSpPr>
          <p:spPr bwMode="auto">
            <a:xfrm>
              <a:off x="4672310" y="411250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21" name="Oval 263"/>
            <p:cNvSpPr>
              <a:spLocks noChangeArrowheads="1"/>
            </p:cNvSpPr>
            <p:nvPr/>
          </p:nvSpPr>
          <p:spPr bwMode="auto">
            <a:xfrm>
              <a:off x="5357096" y="4731669"/>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22" name="Oval 265"/>
            <p:cNvSpPr>
              <a:spLocks noChangeArrowheads="1"/>
            </p:cNvSpPr>
            <p:nvPr/>
          </p:nvSpPr>
          <p:spPr bwMode="auto">
            <a:xfrm>
              <a:off x="6481020" y="4268976"/>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23" name="Oval 266"/>
            <p:cNvSpPr>
              <a:spLocks noChangeArrowheads="1"/>
            </p:cNvSpPr>
            <p:nvPr/>
          </p:nvSpPr>
          <p:spPr bwMode="auto">
            <a:xfrm>
              <a:off x="7027839" y="4073804"/>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sp>
          <p:nvSpPr>
            <p:cNvPr id="1048624" name="Oval 267"/>
            <p:cNvSpPr>
              <a:spLocks noChangeArrowheads="1"/>
            </p:cNvSpPr>
            <p:nvPr/>
          </p:nvSpPr>
          <p:spPr bwMode="auto">
            <a:xfrm>
              <a:off x="7443421" y="4268976"/>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dirty="0">
                <a:solidFill>
                  <a:schemeClr val="tx1"/>
                </a:solidFill>
              </a:endParaRPr>
            </a:p>
          </p:txBody>
        </p:sp>
        <p:grpSp>
          <p:nvGrpSpPr>
            <p:cNvPr id="59" name="组合 31"/>
            <p:cNvGrpSpPr/>
            <p:nvPr/>
          </p:nvGrpSpPr>
          <p:grpSpPr>
            <a:xfrm>
              <a:off x="4707152" y="2248023"/>
              <a:ext cx="2414023" cy="2901694"/>
              <a:chOff x="4707152" y="2248023"/>
              <a:chExt cx="2414023" cy="2901694"/>
            </a:xfrm>
          </p:grpSpPr>
          <p:sp>
            <p:nvSpPr>
              <p:cNvPr id="1048625" name="Oval 264"/>
              <p:cNvSpPr>
                <a:spLocks noChangeArrowheads="1"/>
              </p:cNvSpPr>
              <p:nvPr/>
            </p:nvSpPr>
            <p:spPr bwMode="auto">
              <a:xfrm>
                <a:off x="6054864" y="5013433"/>
                <a:ext cx="136284" cy="136284"/>
              </a:xfrm>
              <a:prstGeom prst="ellipse">
                <a:avLst/>
              </a:prstGeom>
              <a:solidFill>
                <a:schemeClr val="accent2">
                  <a:lumMod val="100000"/>
                </a:schemeClr>
              </a:solidFill>
              <a:ln w="12700" cap="flat" cmpd="sng" algn="ctr">
                <a:solidFill>
                  <a:schemeClr val="bg1">
                    <a:lumMod val="100000"/>
                  </a:schemeClr>
                </a:solidFill>
                <a:prstDash val="solid"/>
                <a:round/>
                <a:headEnd type="none" w="med" len="med"/>
                <a:tailEnd type="none" w="med" len="med"/>
              </a:ln>
            </p:spPr>
            <p:txBody>
              <a:bodyPr vert="horz" wrap="square" lIns="91440" tIns="45720" rIns="91440" bIns="45720" numCol="1" anchor="t" anchorCtr="0" compatLnSpc="1"/>
              <a:lstStyle/>
              <a:p>
                <a:endParaRPr lang="en-IN" dirty="0">
                  <a:solidFill>
                    <a:schemeClr val="tx1"/>
                  </a:solidFill>
                </a:endParaRPr>
              </a:p>
            </p:txBody>
          </p:sp>
          <p:grpSp>
            <p:nvGrpSpPr>
              <p:cNvPr id="60" name="组合 90"/>
              <p:cNvGrpSpPr/>
              <p:nvPr/>
            </p:nvGrpSpPr>
            <p:grpSpPr>
              <a:xfrm>
                <a:off x="4707152" y="2248023"/>
                <a:ext cx="2414023" cy="2522443"/>
                <a:chOff x="4707152" y="2248023"/>
                <a:chExt cx="2414023" cy="2522443"/>
              </a:xfrm>
            </p:grpSpPr>
            <p:grpSp>
              <p:nvGrpSpPr>
                <p:cNvPr id="61" name="Group 9"/>
                <p:cNvGrpSpPr/>
                <p:nvPr/>
              </p:nvGrpSpPr>
              <p:grpSpPr>
                <a:xfrm>
                  <a:off x="6792726" y="2408141"/>
                  <a:ext cx="328449" cy="330554"/>
                  <a:chOff x="4149281" y="1887719"/>
                  <a:chExt cx="224837" cy="226650"/>
                </a:xfrm>
              </p:grpSpPr>
              <p:sp>
                <p:nvSpPr>
                  <p:cNvPr id="1048626" name="Oval 7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27" name="Oval 7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sp>
              <p:nvSpPr>
                <p:cNvPr id="1048628" name="Oval 68"/>
                <p:cNvSpPr/>
                <p:nvPr/>
              </p:nvSpPr>
              <p:spPr>
                <a:xfrm>
                  <a:off x="5832354" y="2796766"/>
                  <a:ext cx="328449" cy="330554"/>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nvGrpSpPr>
                <p:cNvPr id="62" name="Group 11"/>
                <p:cNvGrpSpPr/>
                <p:nvPr userDrawn="1"/>
              </p:nvGrpSpPr>
              <p:grpSpPr>
                <a:xfrm>
                  <a:off x="4707152" y="3462362"/>
                  <a:ext cx="328449" cy="330554"/>
                  <a:chOff x="4149281" y="1887719"/>
                  <a:chExt cx="224837" cy="226650"/>
                </a:xfrm>
              </p:grpSpPr>
              <p:sp>
                <p:nvSpPr>
                  <p:cNvPr id="1048629" name="Oval 66"/>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30" name="Oval 67"/>
                  <p:cNvSpPr/>
                  <p:nvPr userDrawn="1"/>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63" name="Group 24"/>
                <p:cNvGrpSpPr/>
                <p:nvPr/>
              </p:nvGrpSpPr>
              <p:grpSpPr>
                <a:xfrm>
                  <a:off x="5940643" y="4439912"/>
                  <a:ext cx="328449" cy="330554"/>
                  <a:chOff x="4149281" y="1887719"/>
                  <a:chExt cx="224837" cy="226650"/>
                </a:xfrm>
              </p:grpSpPr>
              <p:sp>
                <p:nvSpPr>
                  <p:cNvPr id="1048631" name="Oval 4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32" name="Oval 4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64" name="Group 25"/>
                <p:cNvGrpSpPr/>
                <p:nvPr/>
              </p:nvGrpSpPr>
              <p:grpSpPr>
                <a:xfrm>
                  <a:off x="5995533" y="2248023"/>
                  <a:ext cx="206943" cy="208270"/>
                  <a:chOff x="4149281" y="1887719"/>
                  <a:chExt cx="224837" cy="226650"/>
                </a:xfrm>
              </p:grpSpPr>
              <p:sp>
                <p:nvSpPr>
                  <p:cNvPr id="1048633" name="Oval 38"/>
                  <p:cNvSpPr/>
                  <p:nvPr/>
                </p:nvSpPr>
                <p:spPr>
                  <a:xfrm>
                    <a:off x="4149281" y="1887719"/>
                    <a:ext cx="224837" cy="226650"/>
                  </a:xfrm>
                  <a:prstGeom prst="ellipse">
                    <a:avLst/>
                  </a:prstGeom>
                  <a:solidFill>
                    <a:schemeClr val="accent2">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34" name="Oval 39"/>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grpSp>
        <p:grpSp>
          <p:nvGrpSpPr>
            <p:cNvPr id="65" name="组合 32"/>
            <p:cNvGrpSpPr/>
            <p:nvPr/>
          </p:nvGrpSpPr>
          <p:grpSpPr>
            <a:xfrm>
              <a:off x="5983836" y="3409773"/>
              <a:ext cx="1547693" cy="469425"/>
              <a:chOff x="5983836" y="3409773"/>
              <a:chExt cx="1547693" cy="469425"/>
            </a:xfrm>
          </p:grpSpPr>
          <p:grpSp>
            <p:nvGrpSpPr>
              <p:cNvPr id="66" name="Group 8"/>
              <p:cNvGrpSpPr/>
              <p:nvPr/>
            </p:nvGrpSpPr>
            <p:grpSpPr>
              <a:xfrm>
                <a:off x="6383629" y="3409773"/>
                <a:ext cx="328449" cy="330554"/>
                <a:chOff x="4149281" y="1887719"/>
                <a:chExt cx="224837" cy="226650"/>
              </a:xfrm>
            </p:grpSpPr>
            <p:sp>
              <p:nvSpPr>
                <p:cNvPr id="1048635" name="Oval 72"/>
                <p:cNvSpPr/>
                <p:nvPr/>
              </p:nvSpPr>
              <p:spPr>
                <a:xfrm>
                  <a:off x="4149281" y="1887719"/>
                  <a:ext cx="224837" cy="226650"/>
                </a:xfrm>
                <a:prstGeom prst="ellipse">
                  <a:avLst/>
                </a:prstGeom>
                <a:solidFill>
                  <a:schemeClr val="accent3">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36" name="Oval 7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67" name="Group 27"/>
              <p:cNvGrpSpPr/>
              <p:nvPr/>
            </p:nvGrpSpPr>
            <p:grpSpPr>
              <a:xfrm>
                <a:off x="5983836" y="3624513"/>
                <a:ext cx="206943" cy="208270"/>
                <a:chOff x="4149281" y="1887719"/>
                <a:chExt cx="224837" cy="226650"/>
              </a:xfrm>
            </p:grpSpPr>
            <p:sp>
              <p:nvSpPr>
                <p:cNvPr id="1048637" name="Oval 34"/>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38" name="Oval 35"/>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68" name="Group 28"/>
              <p:cNvGrpSpPr/>
              <p:nvPr/>
            </p:nvGrpSpPr>
            <p:grpSpPr>
              <a:xfrm>
                <a:off x="7303891" y="3650101"/>
                <a:ext cx="227638" cy="229097"/>
                <a:chOff x="4149281" y="1887719"/>
                <a:chExt cx="224837" cy="226650"/>
              </a:xfrm>
            </p:grpSpPr>
            <p:sp>
              <p:nvSpPr>
                <p:cNvPr id="1048639" name="Oval 32"/>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40" name="Oval 3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grpSp>
          <p:nvGrpSpPr>
            <p:cNvPr id="69" name="组合 33"/>
            <p:cNvGrpSpPr/>
            <p:nvPr/>
          </p:nvGrpSpPr>
          <p:grpSpPr>
            <a:xfrm>
              <a:off x="3990983" y="1563392"/>
              <a:ext cx="4185447" cy="4108467"/>
              <a:chOff x="3990983" y="1563392"/>
              <a:chExt cx="4185447" cy="4108467"/>
            </a:xfrm>
          </p:grpSpPr>
          <p:grpSp>
            <p:nvGrpSpPr>
              <p:cNvPr id="70" name="Group 12"/>
              <p:cNvGrpSpPr/>
              <p:nvPr/>
            </p:nvGrpSpPr>
            <p:grpSpPr>
              <a:xfrm>
                <a:off x="4085983" y="4338917"/>
                <a:ext cx="250401" cy="252007"/>
                <a:chOff x="4149281" y="1887719"/>
                <a:chExt cx="224837" cy="226650"/>
              </a:xfrm>
            </p:grpSpPr>
            <p:sp>
              <p:nvSpPr>
                <p:cNvPr id="1048641" name="Oval 6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42" name="Oval 6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1" name="Group 13"/>
              <p:cNvGrpSpPr/>
              <p:nvPr/>
            </p:nvGrpSpPr>
            <p:grpSpPr>
              <a:xfrm>
                <a:off x="5165128" y="5419852"/>
                <a:ext cx="250401" cy="252007"/>
                <a:chOff x="4149281" y="1887719"/>
                <a:chExt cx="224837" cy="226650"/>
              </a:xfrm>
            </p:grpSpPr>
            <p:sp>
              <p:nvSpPr>
                <p:cNvPr id="1048643" name="Oval 6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44" name="Oval 6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2" name="Group 14"/>
              <p:cNvGrpSpPr/>
              <p:nvPr/>
            </p:nvGrpSpPr>
            <p:grpSpPr>
              <a:xfrm>
                <a:off x="6786047" y="5374409"/>
                <a:ext cx="250401" cy="252007"/>
                <a:chOff x="4149281" y="1887719"/>
                <a:chExt cx="224837" cy="226650"/>
              </a:xfrm>
            </p:grpSpPr>
            <p:sp>
              <p:nvSpPr>
                <p:cNvPr id="1048645" name="Oval 6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46" name="Oval 6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3" name="Group 15"/>
              <p:cNvGrpSpPr/>
              <p:nvPr/>
            </p:nvGrpSpPr>
            <p:grpSpPr>
              <a:xfrm>
                <a:off x="7853773" y="4463088"/>
                <a:ext cx="250401" cy="252007"/>
                <a:chOff x="4149281" y="1887719"/>
                <a:chExt cx="224837" cy="226650"/>
              </a:xfrm>
            </p:grpSpPr>
            <p:sp>
              <p:nvSpPr>
                <p:cNvPr id="1048647" name="Oval 5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100000"/>
                      </a:schemeClr>
                    </a:solidFill>
                  </a:endParaRPr>
                </a:p>
              </p:txBody>
            </p:sp>
            <p:sp>
              <p:nvSpPr>
                <p:cNvPr id="1048648" name="Oval 5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100000"/>
                      </a:schemeClr>
                    </a:solidFill>
                  </a:endParaRPr>
                </a:p>
              </p:txBody>
            </p:sp>
          </p:grpSp>
          <p:sp>
            <p:nvSpPr>
              <p:cNvPr id="1048649" name="Oval 56"/>
              <p:cNvSpPr/>
              <p:nvPr/>
            </p:nvSpPr>
            <p:spPr>
              <a:xfrm>
                <a:off x="7900989" y="2960836"/>
                <a:ext cx="275441" cy="277207"/>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nvGrpSpPr>
              <p:cNvPr id="74" name="Group 17"/>
              <p:cNvGrpSpPr/>
              <p:nvPr/>
            </p:nvGrpSpPr>
            <p:grpSpPr>
              <a:xfrm>
                <a:off x="7460264" y="2178046"/>
                <a:ext cx="206943" cy="208270"/>
                <a:chOff x="4149281" y="1887719"/>
                <a:chExt cx="224837" cy="226650"/>
              </a:xfrm>
            </p:grpSpPr>
            <p:sp>
              <p:nvSpPr>
                <p:cNvPr id="1048650" name="Oval 5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51" name="Oval 5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5" name="Group 18"/>
              <p:cNvGrpSpPr/>
              <p:nvPr/>
            </p:nvGrpSpPr>
            <p:grpSpPr>
              <a:xfrm>
                <a:off x="6673055" y="1696133"/>
                <a:ext cx="206943" cy="208270"/>
                <a:chOff x="4149281" y="1887719"/>
                <a:chExt cx="224837" cy="226650"/>
              </a:xfrm>
            </p:grpSpPr>
            <p:sp>
              <p:nvSpPr>
                <p:cNvPr id="1048652" name="Oval 5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53" name="Oval 5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6" name="Group 19"/>
              <p:cNvGrpSpPr/>
              <p:nvPr/>
            </p:nvGrpSpPr>
            <p:grpSpPr>
              <a:xfrm>
                <a:off x="5636903" y="1563392"/>
                <a:ext cx="206943" cy="208270"/>
                <a:chOff x="4149281" y="1887719"/>
                <a:chExt cx="224837" cy="226650"/>
              </a:xfrm>
            </p:grpSpPr>
            <p:sp>
              <p:nvSpPr>
                <p:cNvPr id="1048654" name="Oval 5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55" name="Oval 5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7" name="Group 20"/>
              <p:cNvGrpSpPr/>
              <p:nvPr/>
            </p:nvGrpSpPr>
            <p:grpSpPr>
              <a:xfrm>
                <a:off x="4353051" y="2331478"/>
                <a:ext cx="219675" cy="221084"/>
                <a:chOff x="4149281" y="1887719"/>
                <a:chExt cx="224837" cy="226650"/>
              </a:xfrm>
            </p:grpSpPr>
            <p:sp>
              <p:nvSpPr>
                <p:cNvPr id="1048656" name="Oval 4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57" name="Oval 4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8" name="Group 21"/>
              <p:cNvGrpSpPr/>
              <p:nvPr/>
            </p:nvGrpSpPr>
            <p:grpSpPr>
              <a:xfrm>
                <a:off x="3990983" y="3187984"/>
                <a:ext cx="219675" cy="221084"/>
                <a:chOff x="4149281" y="1887719"/>
                <a:chExt cx="224837" cy="226650"/>
              </a:xfrm>
            </p:grpSpPr>
            <p:sp>
              <p:nvSpPr>
                <p:cNvPr id="1048658" name="Oval 4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59" name="Oval 4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9" name="Group 22"/>
              <p:cNvGrpSpPr/>
              <p:nvPr/>
            </p:nvGrpSpPr>
            <p:grpSpPr>
              <a:xfrm>
                <a:off x="4705258" y="2828806"/>
                <a:ext cx="199705" cy="200984"/>
                <a:chOff x="4149281" y="1887719"/>
                <a:chExt cx="224837" cy="226650"/>
              </a:xfrm>
            </p:grpSpPr>
            <p:sp>
              <p:nvSpPr>
                <p:cNvPr id="1048660" name="Oval 4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61" name="Oval 4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80" name="Group 23"/>
              <p:cNvGrpSpPr/>
              <p:nvPr/>
            </p:nvGrpSpPr>
            <p:grpSpPr>
              <a:xfrm>
                <a:off x="4867553" y="4396697"/>
                <a:ext cx="328449" cy="330554"/>
                <a:chOff x="4149281" y="1887719"/>
                <a:chExt cx="224837" cy="226650"/>
              </a:xfrm>
            </p:grpSpPr>
            <p:sp>
              <p:nvSpPr>
                <p:cNvPr id="1048662" name="Oval 42"/>
                <p:cNvSpPr/>
                <p:nvPr/>
              </p:nvSpPr>
              <p:spPr>
                <a:xfrm>
                  <a:off x="4149281" y="1887719"/>
                  <a:ext cx="224837" cy="226650"/>
                </a:xfrm>
                <a:prstGeom prst="ellipse">
                  <a:avLst/>
                </a:prstGeom>
                <a:solidFill>
                  <a:schemeClr val="accent4">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63" name="Oval 4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81" name="Group 26"/>
              <p:cNvGrpSpPr/>
              <p:nvPr/>
            </p:nvGrpSpPr>
            <p:grpSpPr>
              <a:xfrm>
                <a:off x="5480832" y="1998704"/>
                <a:ext cx="206943" cy="208270"/>
                <a:chOff x="4149281" y="1887719"/>
                <a:chExt cx="224837" cy="226650"/>
              </a:xfrm>
            </p:grpSpPr>
            <p:sp>
              <p:nvSpPr>
                <p:cNvPr id="1048664" name="Oval 3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65" name="Oval 3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82" name="Group 29"/>
              <p:cNvGrpSpPr/>
              <p:nvPr/>
            </p:nvGrpSpPr>
            <p:grpSpPr>
              <a:xfrm>
                <a:off x="7068613" y="4908628"/>
                <a:ext cx="250402" cy="252007"/>
                <a:chOff x="4149281" y="1887719"/>
                <a:chExt cx="224837" cy="226650"/>
              </a:xfrm>
            </p:grpSpPr>
            <p:sp>
              <p:nvSpPr>
                <p:cNvPr id="1048666" name="Oval 3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48667" name="Oval 3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grpSp>
      <p:pic>
        <p:nvPicPr>
          <p:cNvPr id="2097154" name="图片 3" descr="蓝源资本"/>
          <p:cNvPicPr>
            <a:picLocks noChangeAspect="1"/>
          </p:cNvPicPr>
          <p:nvPr userDrawn="1"/>
        </p:nvPicPr>
        <p:blipFill>
          <a:blip r:embed="rId2" cstate="print"/>
          <a:stretch>
            <a:fillRect/>
          </a:stretch>
        </p:blipFill>
        <p:spPr>
          <a:xfrm>
            <a:off x="9760585" y="551180"/>
            <a:ext cx="1639570" cy="374650"/>
          </a:xfrm>
          <a:prstGeom prst="rect">
            <a:avLst/>
          </a:prstGeom>
        </p:spPr>
      </p:pic>
      <p:sp>
        <p:nvSpPr>
          <p:cNvPr id="1048668" name="TextBox 126"/>
          <p:cNvSpPr txBox="1"/>
          <p:nvPr userDrawn="1"/>
        </p:nvSpPr>
        <p:spPr>
          <a:xfrm>
            <a:off x="11548057" y="6484516"/>
            <a:ext cx="643943" cy="369332"/>
          </a:xfrm>
          <a:prstGeom prst="rect">
            <a:avLst/>
          </a:prstGeom>
          <a:noFill/>
        </p:spPr>
        <p:txBody>
          <a:bodyPr wrap="square" rtlCol="0">
            <a:spAutoFit/>
          </a:bodyPr>
          <a:lstStyle/>
          <a:p>
            <a:pPr algn="ctr"/>
            <a:fld id="{72143DF2-A3AA-4358-86AB-32C94659601E}" type="slidenum">
              <a:rPr lang="zh-CN" altLang="en-US" smtClean="0">
                <a:solidFill>
                  <a:schemeClr val="tx1"/>
                </a:solidFill>
              </a:rPr>
            </a:fld>
            <a:endParaRPr lang="zh-CN" altLang="en-US" dirty="0" smtClean="0">
              <a:solidFill>
                <a:schemeClr val="tx1"/>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1048672" name="标题 1"/>
          <p:cNvSpPr>
            <a:spLocks noGrp="1"/>
          </p:cNvSpPr>
          <p:nvPr>
            <p:ph type="title"/>
          </p:nvPr>
        </p:nvSpPr>
        <p:spPr/>
        <p:txBody>
          <a:bodyPr/>
          <a:lstStyle/>
          <a:p>
            <a:r>
              <a:rPr lang="zh-CN" altLang="en-US"/>
              <a:t>单击此处编辑母版标题样式</a:t>
            </a:r>
            <a:endParaRPr lang="zh-CN" altLang="en-US"/>
          </a:p>
        </p:txBody>
      </p:sp>
      <p:sp>
        <p:nvSpPr>
          <p:cNvPr id="1048673" name="직사각형 45"/>
          <p:cNvSpPr/>
          <p:nvPr userDrawn="1"/>
        </p:nvSpPr>
        <p:spPr>
          <a:xfrm>
            <a:off x="669925" y="1045445"/>
            <a:ext cx="10856892" cy="887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lt1"/>
              </a:solidFill>
            </a:endParaRPr>
          </a:p>
        </p:txBody>
      </p:sp>
      <p:pic>
        <p:nvPicPr>
          <p:cNvPr id="2097155" name="图片 3" descr="蓝源资本"/>
          <p:cNvPicPr>
            <a:picLocks noChangeAspect="1"/>
          </p:cNvPicPr>
          <p:nvPr userDrawn="1"/>
        </p:nvPicPr>
        <p:blipFill>
          <a:blip r:embed="rId2" cstate="print"/>
          <a:stretch>
            <a:fillRect/>
          </a:stretch>
        </p:blipFill>
        <p:spPr>
          <a:xfrm>
            <a:off x="9760585" y="551180"/>
            <a:ext cx="1639570" cy="374650"/>
          </a:xfrm>
          <a:prstGeom prst="rect">
            <a:avLst/>
          </a:prstGeom>
        </p:spPr>
      </p:pic>
      <p:sp>
        <p:nvSpPr>
          <p:cNvPr id="1048674" name="TextBox 4"/>
          <p:cNvSpPr txBox="1"/>
          <p:nvPr userDrawn="1"/>
        </p:nvSpPr>
        <p:spPr>
          <a:xfrm>
            <a:off x="11548057" y="6484516"/>
            <a:ext cx="643943" cy="369332"/>
          </a:xfrm>
          <a:prstGeom prst="rect">
            <a:avLst/>
          </a:prstGeom>
          <a:noFill/>
        </p:spPr>
        <p:txBody>
          <a:bodyPr wrap="square" rtlCol="0">
            <a:spAutoFit/>
          </a:bodyPr>
          <a:lstStyle/>
          <a:p>
            <a:pPr algn="ctr"/>
            <a:fld id="{72143DF2-A3AA-4358-86AB-32C94659601E}" type="slidenum">
              <a:rPr lang="zh-CN" altLang="en-US" smtClean="0">
                <a:solidFill>
                  <a:schemeClr val="tx1"/>
                </a:solidFill>
              </a:rPr>
            </a:fld>
            <a:endParaRPr lang="zh-CN" altLang="en-US" dirty="0" smtClean="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2097153" name="图片 3" descr="蓝源资本"/>
          <p:cNvPicPr>
            <a:picLocks noChangeAspect="1"/>
          </p:cNvPicPr>
          <p:nvPr userDrawn="1"/>
        </p:nvPicPr>
        <p:blipFill>
          <a:blip r:embed="rId2" cstate="print"/>
          <a:stretch>
            <a:fillRect/>
          </a:stretch>
        </p:blipFill>
        <p:spPr>
          <a:xfrm>
            <a:off x="9760585" y="551180"/>
            <a:ext cx="1639570" cy="374650"/>
          </a:xfrm>
          <a:prstGeom prst="rect">
            <a:avLst/>
          </a:prstGeom>
        </p:spPr>
      </p:pic>
      <p:sp>
        <p:nvSpPr>
          <p:cNvPr id="1048587" name="TextBox 2"/>
          <p:cNvSpPr txBox="1"/>
          <p:nvPr userDrawn="1"/>
        </p:nvSpPr>
        <p:spPr>
          <a:xfrm>
            <a:off x="11548057" y="6484516"/>
            <a:ext cx="643943" cy="369332"/>
          </a:xfrm>
          <a:prstGeom prst="rect">
            <a:avLst/>
          </a:prstGeom>
          <a:noFill/>
        </p:spPr>
        <p:txBody>
          <a:bodyPr wrap="square" rtlCol="0">
            <a:spAutoFit/>
          </a:bodyPr>
          <a:lstStyle/>
          <a:p>
            <a:pPr algn="ctr"/>
            <a:fld id="{72143DF2-A3AA-4358-86AB-32C94659601E}" type="slidenum">
              <a:rPr lang="zh-CN" altLang="en-US" smtClean="0">
                <a:solidFill>
                  <a:schemeClr val="tx1"/>
                </a:solidFill>
              </a:rPr>
            </a:fld>
            <a:endParaRPr lang="zh-CN" altLang="en-US" dirty="0" smtClean="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圆角矩形 4"/>
          <p:cNvSpPr/>
          <p:nvPr userDrawn="1"/>
        </p:nvSpPr>
        <p:spPr>
          <a:xfrm>
            <a:off x="1139635" y="1031257"/>
            <a:ext cx="9912735"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cs typeface="+mn-cs"/>
            </a:endParaRPr>
          </a:p>
        </p:txBody>
      </p:sp>
      <p:sp>
        <p:nvSpPr>
          <p:cNvPr id="6" name="圆角矩形 5"/>
          <p:cNvSpPr/>
          <p:nvPr userDrawn="1"/>
        </p:nvSpPr>
        <p:spPr>
          <a:xfrm>
            <a:off x="5900057" y="6451897"/>
            <a:ext cx="391889"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cs typeface="+mn-cs"/>
            </a:endParaRPr>
          </a:p>
        </p:txBody>
      </p:sp>
      <p:sp>
        <p:nvSpPr>
          <p:cNvPr id="2" name="标题 1"/>
          <p:cNvSpPr>
            <a:spLocks noGrp="1"/>
          </p:cNvSpPr>
          <p:nvPr>
            <p:ph type="title"/>
          </p:nvPr>
        </p:nvSpPr>
        <p:spPr>
          <a:xfrm>
            <a:off x="705820" y="405664"/>
            <a:ext cx="1429224" cy="668485"/>
          </a:xfrm>
        </p:spPr>
        <p:txBody>
          <a:bodyPr>
            <a:noAutofit/>
          </a:bodyPr>
          <a:lstStyle>
            <a:lvl1pPr>
              <a:defRPr sz="4000" b="1">
                <a:solidFill>
                  <a:schemeClr val="bg1"/>
                </a:solidFill>
              </a:defRPr>
            </a:lvl1pPr>
          </a:lstStyle>
          <a:p>
            <a:r>
              <a:rPr lang="zh-CN" altLang="en-US" dirty="0"/>
              <a:t>单击此处编辑母版标题样式</a:t>
            </a:r>
            <a:endParaRPr lang="zh-CN" altLang="en-US" dirty="0"/>
          </a:p>
        </p:txBody>
      </p:sp>
      <p:sp>
        <p:nvSpPr>
          <p:cNvPr id="8" name="日期占位符 3"/>
          <p:cNvSpPr>
            <a:spLocks noGrp="1"/>
          </p:cNvSpPr>
          <p:nvPr>
            <p:ph type="dt" sz="half" idx="2"/>
          </p:nvPr>
        </p:nvSpPr>
        <p:spPr>
          <a:xfrm>
            <a:off x="334609" y="6551223"/>
            <a:ext cx="2844803"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charset="-122"/>
              </a:defRPr>
            </a:lvl1pPr>
          </a:lstStyle>
          <a:p>
            <a:fld id="{93647EE6-9F24-4FB2-B498-85284F50553B}" type="datetime5">
              <a:rPr lang="zh-CN" altLang="en-US" smtClean="0"/>
            </a:fld>
            <a:endParaRPr lang="zh-CN" altLang="en-US" dirty="0"/>
          </a:p>
        </p:txBody>
      </p:sp>
      <p:sp>
        <p:nvSpPr>
          <p:cNvPr id="9" name="灯片编号占位符 5"/>
          <p:cNvSpPr>
            <a:spLocks noGrp="1"/>
          </p:cNvSpPr>
          <p:nvPr>
            <p:ph type="sldNum" sz="quarter" idx="4"/>
          </p:nvPr>
        </p:nvSpPr>
        <p:spPr>
          <a:xfrm>
            <a:off x="9012587" y="6499105"/>
            <a:ext cx="2844803"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charset="-122"/>
              </a:defRPr>
            </a:lvl1pPr>
          </a:lstStyle>
          <a:p>
            <a:fld id="{6E24C920-23A3-4416-AB8F-D33AD14DD17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26110" y="130810"/>
            <a:ext cx="7672070" cy="969010"/>
          </a:xfrm>
        </p:spPr>
        <p:txBody>
          <a:bodyPr lIns="90000" tIns="46800" rIns="90000" bIns="46800" anchor="b" anchorCtr="0">
            <a:normAutofit/>
          </a:bodyPr>
          <a:lstStyle>
            <a:lvl1pPr algn="l">
              <a:defRPr sz="3200">
                <a:solidFill>
                  <a:srgbClr val="0070C0"/>
                </a:solidFill>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26110" y="130810"/>
            <a:ext cx="7672070" cy="969010"/>
          </a:xfrm>
        </p:spPr>
        <p:txBody>
          <a:bodyPr lIns="90000" tIns="46800" rIns="90000" bIns="46800" anchor="b" anchorCtr="0">
            <a:normAutofit/>
          </a:bodyPr>
          <a:lstStyle>
            <a:lvl1pPr algn="l">
              <a:defRPr sz="3200">
                <a:solidFill>
                  <a:srgbClr val="0070C0"/>
                </a:solidFill>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54.xml"/><Relationship Id="rId13" Type="http://schemas.openxmlformats.org/officeDocument/2006/relationships/image" Target="../media/image1.png"/><Relationship Id="rId12" Type="http://schemas.openxmlformats.org/officeDocument/2006/relationships/tags" Target="../tags/tag5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5" Type="http://schemas.openxmlformats.org/officeDocument/2006/relationships/theme" Target="../theme/theme3.xml"/><Relationship Id="rId14" Type="http://schemas.openxmlformats.org/officeDocument/2006/relationships/tags" Target="../tags/tag108.xml"/><Relationship Id="rId13" Type="http://schemas.openxmlformats.org/officeDocument/2006/relationships/image" Target="../media/image1.png"/><Relationship Id="rId12" Type="http://schemas.openxmlformats.org/officeDocument/2006/relationships/tags" Target="../tags/tag107.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5" Type="http://schemas.openxmlformats.org/officeDocument/2006/relationships/theme" Target="../theme/theme4.xml"/><Relationship Id="rId14" Type="http://schemas.openxmlformats.org/officeDocument/2006/relationships/tags" Target="../tags/tag162.xml"/><Relationship Id="rId13" Type="http://schemas.openxmlformats.org/officeDocument/2006/relationships/image" Target="../media/image1.png"/><Relationship Id="rId12" Type="http://schemas.openxmlformats.org/officeDocument/2006/relationships/tags" Target="../tags/tag161.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2097155" name="图片 3" descr="蓝源资本"/>
          <p:cNvPicPr>
            <a:picLocks noChangeAspect="1"/>
          </p:cNvPicPr>
          <p:nvPr userDrawn="1"/>
        </p:nvPicPr>
        <p:blipFill>
          <a:blip r:embed="rId13" cstate="print"/>
          <a:stretch>
            <a:fillRect/>
          </a:stretch>
        </p:blipFill>
        <p:spPr>
          <a:xfrm>
            <a:off x="9760585" y="551180"/>
            <a:ext cx="1639570" cy="374650"/>
          </a:xfrm>
          <a:prstGeom prst="rect">
            <a:avLst/>
          </a:prstGeom>
        </p:spPr>
      </p:pic>
      <p:cxnSp>
        <p:nvCxnSpPr>
          <p:cNvPr id="8" name="直接连接符 7"/>
          <p:cNvCxnSpPr/>
          <p:nvPr/>
        </p:nvCxnSpPr>
        <p:spPr>
          <a:xfrm>
            <a:off x="617855" y="1133475"/>
            <a:ext cx="1078230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endParaRPr lang="zh-CN" altLang="en-US" dirty="0"/>
          </a:p>
        </p:txBody>
      </p:sp>
      <p:sp>
        <p:nvSpPr>
          <p:cNvPr id="1048577"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3145728" name="直接连接符 7"/>
          <p:cNvCxnSpPr/>
          <p:nvPr userDrawn="1"/>
        </p:nvCxnSpPr>
        <p:spPr>
          <a:xfrm>
            <a:off x="669924" y="1028700"/>
            <a:ext cx="10850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8578" name="矩形 11"/>
          <p:cNvSpPr/>
          <p:nvPr userDrawn="1"/>
        </p:nvSpPr>
        <p:spPr>
          <a:xfrm>
            <a:off x="669923" y="6240463"/>
            <a:ext cx="10850563"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2097152" name="图片 3" descr="蓝源资本"/>
          <p:cNvPicPr>
            <a:picLocks noChangeAspect="1"/>
          </p:cNvPicPr>
          <p:nvPr userDrawn="1"/>
        </p:nvPicPr>
        <p:blipFill>
          <a:blip r:embed="rId6" cstate="print"/>
          <a:stretch>
            <a:fillRect/>
          </a:stretch>
        </p:blipFill>
        <p:spPr>
          <a:xfrm>
            <a:off x="9760585" y="551180"/>
            <a:ext cx="1639570" cy="374650"/>
          </a:xfrm>
          <a:prstGeom prst="rect">
            <a:avLst/>
          </a:prstGeom>
        </p:spPr>
      </p:pic>
      <p:sp>
        <p:nvSpPr>
          <p:cNvPr id="5" name="圆角矩形 4"/>
          <p:cNvSpPr/>
          <p:nvPr userDrawn="1"/>
        </p:nvSpPr>
        <p:spPr>
          <a:xfrm>
            <a:off x="670560" y="1074420"/>
            <a:ext cx="10790555" cy="762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mc:Choice xmlns:p14="http://schemas.microsoft.com/office/powerpoint/2010/main" Requires="p14">
      <p:transition p14:dur="500"/>
    </mc:Choice>
    <mc:Fallback>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2097155" name="图片 3" descr="蓝源资本"/>
          <p:cNvPicPr>
            <a:picLocks noChangeAspect="1"/>
          </p:cNvPicPr>
          <p:nvPr userDrawn="1"/>
        </p:nvPicPr>
        <p:blipFill>
          <a:blip r:embed="rId13" cstate="print"/>
          <a:stretch>
            <a:fillRect/>
          </a:stretch>
        </p:blipFill>
        <p:spPr>
          <a:xfrm>
            <a:off x="9760585" y="551180"/>
            <a:ext cx="1639570" cy="374650"/>
          </a:xfrm>
          <a:prstGeom prst="rect">
            <a:avLst/>
          </a:prstGeom>
        </p:spPr>
      </p:pic>
      <p:cxnSp>
        <p:nvCxnSpPr>
          <p:cNvPr id="8" name="直接连接符 7"/>
          <p:cNvCxnSpPr/>
          <p:nvPr/>
        </p:nvCxnSpPr>
        <p:spPr>
          <a:xfrm>
            <a:off x="617855" y="1133475"/>
            <a:ext cx="1078230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4"/>
    </p:custData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2097155" name="图片 3" descr="蓝源资本"/>
          <p:cNvPicPr>
            <a:picLocks noChangeAspect="1"/>
          </p:cNvPicPr>
          <p:nvPr userDrawn="1"/>
        </p:nvPicPr>
        <p:blipFill>
          <a:blip r:embed="rId13" cstate="print"/>
          <a:stretch>
            <a:fillRect/>
          </a:stretch>
        </p:blipFill>
        <p:spPr>
          <a:xfrm>
            <a:off x="9760585" y="551180"/>
            <a:ext cx="1639570" cy="374650"/>
          </a:xfrm>
          <a:prstGeom prst="rect">
            <a:avLst/>
          </a:prstGeom>
        </p:spPr>
      </p:pic>
      <p:cxnSp>
        <p:nvCxnSpPr>
          <p:cNvPr id="8" name="直接连接符 7"/>
          <p:cNvCxnSpPr/>
          <p:nvPr/>
        </p:nvCxnSpPr>
        <p:spPr>
          <a:xfrm>
            <a:off x="617855" y="1133475"/>
            <a:ext cx="1078230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4"/>
    </p:custData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5.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image" Target="../media/image1.png"/><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34.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282.xml"/></Relationships>
</file>

<file path=ppt/slides/_rels/slide14.xml.rels><?xml version="1.0" encoding="UTF-8" standalone="yes"?>
<Relationships xmlns="http://schemas.openxmlformats.org/package/2006/relationships"><Relationship Id="rId9" Type="http://schemas.openxmlformats.org/officeDocument/2006/relationships/tags" Target="../tags/tag291.xml"/><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2" Type="http://schemas.openxmlformats.org/officeDocument/2006/relationships/slideLayout" Target="../slideLayouts/slideLayout34.xml"/><Relationship Id="rId11" Type="http://schemas.openxmlformats.org/officeDocument/2006/relationships/tags" Target="../tags/tag293.xml"/><Relationship Id="rId10" Type="http://schemas.openxmlformats.org/officeDocument/2006/relationships/tags" Target="../tags/tag292.xml"/><Relationship Id="rId1" Type="http://schemas.openxmlformats.org/officeDocument/2006/relationships/tags" Target="../tags/tag283.xml"/></Relationships>
</file>

<file path=ppt/slides/_rels/slide2.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3" Type="http://schemas.openxmlformats.org/officeDocument/2006/relationships/slideLayout" Target="../slideLayouts/slideLayout19.xml"/><Relationship Id="rId12" Type="http://schemas.openxmlformats.org/officeDocument/2006/relationships/tags" Target="../tags/tag178.xml"/><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tags" Target="../tags/tag167.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8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tags" Target="../tags/tag180.xml"/><Relationship Id="rId1" Type="http://schemas.openxmlformats.org/officeDocument/2006/relationships/tags" Target="../tags/tag179.xml"/></Relationships>
</file>

<file path=ppt/slides/_rels/slide4.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9" Type="http://schemas.openxmlformats.org/officeDocument/2006/relationships/slideLayout" Target="../slideLayouts/slideLayout19.xml"/><Relationship Id="rId18" Type="http://schemas.openxmlformats.org/officeDocument/2006/relationships/tags" Target="../tags/tag199.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tags" Target="../tags/tag182.xml"/></Relationships>
</file>

<file path=ppt/slides/_rels/slide5.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image" Target="../media/image7.png"/><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6" Type="http://schemas.openxmlformats.org/officeDocument/2006/relationships/slideLayout" Target="../slideLayouts/slideLayout19.xml"/><Relationship Id="rId15" Type="http://schemas.openxmlformats.org/officeDocument/2006/relationships/tags" Target="../tags/tag211.xml"/><Relationship Id="rId14" Type="http://schemas.openxmlformats.org/officeDocument/2006/relationships/tags" Target="../tags/tag210.xml"/><Relationship Id="rId13" Type="http://schemas.openxmlformats.org/officeDocument/2006/relationships/tags" Target="../tags/tag209.xml"/><Relationship Id="rId12" Type="http://schemas.openxmlformats.org/officeDocument/2006/relationships/image" Target="../media/image9.png"/><Relationship Id="rId11" Type="http://schemas.openxmlformats.org/officeDocument/2006/relationships/tags" Target="../tags/tag208.xml"/><Relationship Id="rId10" Type="http://schemas.openxmlformats.org/officeDocument/2006/relationships/image" Target="../media/image8.png"/><Relationship Id="rId1" Type="http://schemas.openxmlformats.org/officeDocument/2006/relationships/tags" Target="../tags/tag200.xml"/></Relationships>
</file>

<file path=ppt/slides/_rels/slide6.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0" Type="http://schemas.openxmlformats.org/officeDocument/2006/relationships/slideLayout" Target="../slideLayouts/slideLayout19.xml"/><Relationship Id="rId3" Type="http://schemas.openxmlformats.org/officeDocument/2006/relationships/tags" Target="../tags/tag214.xml"/><Relationship Id="rId29" Type="http://schemas.openxmlformats.org/officeDocument/2006/relationships/tags" Target="../tags/tag236.xml"/><Relationship Id="rId28" Type="http://schemas.openxmlformats.org/officeDocument/2006/relationships/tags" Target="../tags/tag235.xml"/><Relationship Id="rId27" Type="http://schemas.openxmlformats.org/officeDocument/2006/relationships/tags" Target="../tags/tag234.xml"/><Relationship Id="rId26" Type="http://schemas.openxmlformats.org/officeDocument/2006/relationships/tags" Target="../tags/tag233.xml"/><Relationship Id="rId25" Type="http://schemas.openxmlformats.org/officeDocument/2006/relationships/tags" Target="../tags/tag232.xml"/><Relationship Id="rId24" Type="http://schemas.openxmlformats.org/officeDocument/2006/relationships/tags" Target="../tags/tag231.xml"/><Relationship Id="rId23" Type="http://schemas.openxmlformats.org/officeDocument/2006/relationships/tags" Target="../tags/tag230.xml"/><Relationship Id="rId22" Type="http://schemas.openxmlformats.org/officeDocument/2006/relationships/tags" Target="../tags/tag229.xml"/><Relationship Id="rId21" Type="http://schemas.openxmlformats.org/officeDocument/2006/relationships/tags" Target="../tags/tag228.xml"/><Relationship Id="rId20" Type="http://schemas.openxmlformats.org/officeDocument/2006/relationships/tags" Target="../tags/tag227.xml"/><Relationship Id="rId2" Type="http://schemas.openxmlformats.org/officeDocument/2006/relationships/tags" Target="../tags/tag213.xml"/><Relationship Id="rId19" Type="http://schemas.openxmlformats.org/officeDocument/2006/relationships/tags" Target="../tags/tag226.xml"/><Relationship Id="rId18" Type="http://schemas.openxmlformats.org/officeDocument/2006/relationships/tags" Target="../tags/tag225.xml"/><Relationship Id="rId17" Type="http://schemas.openxmlformats.org/officeDocument/2006/relationships/tags" Target="../tags/tag224.xml"/><Relationship Id="rId16" Type="http://schemas.openxmlformats.org/officeDocument/2006/relationships/image" Target="../media/image13.png"/><Relationship Id="rId15" Type="http://schemas.openxmlformats.org/officeDocument/2006/relationships/image" Target="../media/image12.png"/><Relationship Id="rId14" Type="http://schemas.openxmlformats.org/officeDocument/2006/relationships/image" Target="../media/image11.png"/><Relationship Id="rId13" Type="http://schemas.openxmlformats.org/officeDocument/2006/relationships/image" Target="../media/image10.png"/><Relationship Id="rId12" Type="http://schemas.openxmlformats.org/officeDocument/2006/relationships/tags" Target="../tags/tag223.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tags" Target="../tags/tag212.xml"/></Relationships>
</file>

<file path=ppt/slides/_rels/slide7.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tags" Target="../tags/tag23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23.xml"/><Relationship Id="rId10" Type="http://schemas.openxmlformats.org/officeDocument/2006/relationships/tags" Target="../tags/tag24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6" Type="http://schemas.openxmlformats.org/officeDocument/2006/relationships/slideLayout" Target="../slideLayouts/slideLayout34.xml"/><Relationship Id="rId15" Type="http://schemas.openxmlformats.org/officeDocument/2006/relationships/tags" Target="../tags/tag256.xml"/><Relationship Id="rId14" Type="http://schemas.openxmlformats.org/officeDocument/2006/relationships/tags" Target="../tags/tag255.xml"/><Relationship Id="rId13" Type="http://schemas.openxmlformats.org/officeDocument/2006/relationships/tags" Target="../tags/tag254.xml"/><Relationship Id="rId12" Type="http://schemas.openxmlformats.org/officeDocument/2006/relationships/tags" Target="../tags/tag253.xml"/><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tags" Target="../tags/tag242.xml"/></Relationships>
</file>

<file path=ppt/slides/_rels/slide9.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2" Type="http://schemas.openxmlformats.org/officeDocument/2006/relationships/slideLayout" Target="../slideLayouts/slideLayout34.xml"/><Relationship Id="rId21" Type="http://schemas.openxmlformats.org/officeDocument/2006/relationships/tags" Target="../tags/tag276.xml"/><Relationship Id="rId20" Type="http://schemas.openxmlformats.org/officeDocument/2006/relationships/tags" Target="../tags/tag275.xml"/><Relationship Id="rId2" Type="http://schemas.openxmlformats.org/officeDocument/2006/relationships/tags" Target="../tags/tag257.xml"/><Relationship Id="rId19" Type="http://schemas.openxmlformats.org/officeDocument/2006/relationships/tags" Target="../tags/tag274.xml"/><Relationship Id="rId18" Type="http://schemas.openxmlformats.org/officeDocument/2006/relationships/tags" Target="../tags/tag273.xml"/><Relationship Id="rId17" Type="http://schemas.openxmlformats.org/officeDocument/2006/relationships/tags" Target="../tags/tag272.xml"/><Relationship Id="rId16" Type="http://schemas.openxmlformats.org/officeDocument/2006/relationships/tags" Target="../tags/tag271.xml"/><Relationship Id="rId15" Type="http://schemas.openxmlformats.org/officeDocument/2006/relationships/tags" Target="../tags/tag270.xml"/><Relationship Id="rId14" Type="http://schemas.openxmlformats.org/officeDocument/2006/relationships/tags" Target="../tags/tag269.xml"/><Relationship Id="rId13" Type="http://schemas.openxmlformats.org/officeDocument/2006/relationships/tags" Target="../tags/tag268.xml"/><Relationship Id="rId12" Type="http://schemas.openxmlformats.org/officeDocument/2006/relationships/tags" Target="../tags/tag267.xml"/><Relationship Id="rId11" Type="http://schemas.openxmlformats.org/officeDocument/2006/relationships/tags" Target="../tags/tag266.xml"/><Relationship Id="rId10" Type="http://schemas.openxmlformats.org/officeDocument/2006/relationships/tags" Target="../tags/tag265.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c646d954-f75b-4164-92b0-6ff2054eaaba"/>
          <p:cNvPicPr>
            <a:picLocks noChangeAspect="1"/>
          </p:cNvPicPr>
          <p:nvPr/>
        </p:nvPicPr>
        <p:blipFill>
          <a:blip r:embed="rId1"/>
          <a:srcRect b="9234"/>
          <a:stretch>
            <a:fillRect/>
          </a:stretch>
        </p:blipFill>
        <p:spPr>
          <a:xfrm>
            <a:off x="0" y="0"/>
            <a:ext cx="12191365" cy="6843395"/>
          </a:xfrm>
          <a:prstGeom prst="rect">
            <a:avLst/>
          </a:prstGeom>
        </p:spPr>
      </p:pic>
      <p:sp>
        <p:nvSpPr>
          <p:cNvPr id="8" name="矩形 7"/>
          <p:cNvSpPr/>
          <p:nvPr>
            <p:custDataLst>
              <p:tags r:id="rId2"/>
            </p:custDataLst>
          </p:nvPr>
        </p:nvSpPr>
        <p:spPr>
          <a:xfrm>
            <a:off x="1" y="-193"/>
            <a:ext cx="12191999" cy="6888866"/>
          </a:xfrm>
          <a:prstGeom prst="rect">
            <a:avLst/>
          </a:prstGeom>
          <a:gradFill>
            <a:gsLst>
              <a:gs pos="2041">
                <a:srgbClr val="007ADD"/>
              </a:gs>
              <a:gs pos="51000">
                <a:srgbClr val="007ADD">
                  <a:alpha val="58000"/>
                </a:srgbClr>
              </a:gs>
              <a:gs pos="69000">
                <a:srgbClr val="007ADD">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endParaRPr>
          </a:p>
        </p:txBody>
      </p:sp>
      <p:sp>
        <p:nvSpPr>
          <p:cNvPr id="3081" name="文本框 26"/>
          <p:cNvSpPr txBox="1"/>
          <p:nvPr/>
        </p:nvSpPr>
        <p:spPr>
          <a:xfrm>
            <a:off x="1564640" y="1571625"/>
            <a:ext cx="9197975" cy="9220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eaLnBrk="1" hangingPunct="1">
              <a:lnSpc>
                <a:spcPct val="100000"/>
              </a:lnSpc>
              <a:spcBef>
                <a:spcPct val="0"/>
              </a:spcBef>
              <a:buNone/>
            </a:pPr>
            <a:r>
              <a:rPr lang="zh-CN" altLang="en-US" sz="5400" b="1" dirty="0" smtClean="0">
                <a:solidFill>
                  <a:schemeClr val="l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数字科技与金融资本双轮驱动</a:t>
            </a:r>
            <a:endParaRPr lang="zh-CN" altLang="en-US" sz="5400" b="1" dirty="0" smtClean="0">
              <a:solidFill>
                <a:schemeClr val="l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0" name="文本框 99"/>
          <p:cNvSpPr txBox="1"/>
          <p:nvPr>
            <p:custDataLst>
              <p:tags r:id="rId3"/>
            </p:custDataLst>
          </p:nvPr>
        </p:nvSpPr>
        <p:spPr>
          <a:xfrm>
            <a:off x="1312545" y="2821940"/>
            <a:ext cx="9702165" cy="645160"/>
          </a:xfrm>
          <a:prstGeom prst="rect">
            <a:avLst/>
          </a:prstGeom>
          <a:noFill/>
          <a:ln w="9525">
            <a:noFill/>
          </a:ln>
        </p:spPr>
        <p:txBody>
          <a:bodyPr wrap="square">
            <a:spAutoFit/>
          </a:bodyPr>
          <a:p>
            <a:pPr algn="ctr">
              <a:buClrTx/>
              <a:buSzTx/>
              <a:buFontTx/>
            </a:pPr>
            <a:r>
              <a:rPr lang="zh-CN" altLang="en-US" sz="3600" b="1" dirty="0" smtClean="0">
                <a:solidFill>
                  <a:schemeClr val="l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打造全国芯片产业互联网总部经济</a:t>
            </a:r>
            <a:endParaRPr lang="zh-CN" altLang="en-US" sz="3600" b="1" dirty="0" smtClean="0">
              <a:solidFill>
                <a:schemeClr val="l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endParaRPr>
          </a:p>
        </p:txBody>
      </p:sp>
      <p:pic>
        <p:nvPicPr>
          <p:cNvPr id="2097153" name="图片 3" descr="蓝源资本"/>
          <p:cNvPicPr>
            <a:picLocks noChangeAspect="1"/>
          </p:cNvPicPr>
          <p:nvPr userDrawn="1"/>
        </p:nvPicPr>
        <p:blipFill>
          <a:blip r:embed="rId4" cstate="print"/>
          <a:stretch>
            <a:fillRect/>
          </a:stretch>
        </p:blipFill>
        <p:spPr>
          <a:xfrm>
            <a:off x="226695" y="180340"/>
            <a:ext cx="2552700" cy="583565"/>
          </a:xfrm>
          <a:prstGeom prst="rect">
            <a:avLst/>
          </a:prstGeom>
        </p:spPr>
      </p:pic>
      <p:sp>
        <p:nvSpPr>
          <p:cNvPr id="3079" name="矩形 24"/>
          <p:cNvSpPr/>
          <p:nvPr>
            <p:custDataLst>
              <p:tags r:id="rId5"/>
            </p:custDataLst>
          </p:nvPr>
        </p:nvSpPr>
        <p:spPr>
          <a:xfrm>
            <a:off x="0" y="4832350"/>
            <a:ext cx="7502525" cy="95250"/>
          </a:xfrm>
          <a:custGeom>
            <a:avLst/>
            <a:gdLst/>
            <a:ahLst/>
            <a:cxnLst>
              <a:cxn ang="0">
                <a:pos x="0" y="0"/>
              </a:cxn>
              <a:cxn ang="0">
                <a:pos x="7460297" y="6438"/>
              </a:cxn>
              <a:cxn ang="0">
                <a:pos x="7503318" y="95912"/>
              </a:cxn>
              <a:cxn ang="0">
                <a:pos x="0" y="95912"/>
              </a:cxn>
              <a:cxn ang="0">
                <a:pos x="0" y="0"/>
              </a:cxn>
            </a:cxnLst>
            <a:rect l="0" t="0" r="0" b="0"/>
            <a:pathLst>
              <a:path w="7501732" h="94593">
                <a:moveTo>
                  <a:pt x="0" y="0"/>
                </a:moveTo>
                <a:lnTo>
                  <a:pt x="7458720" y="6350"/>
                </a:lnTo>
                <a:lnTo>
                  <a:pt x="7501732" y="94593"/>
                </a:lnTo>
                <a:lnTo>
                  <a:pt x="0" y="94593"/>
                </a:lnTo>
                <a:lnTo>
                  <a:pt x="0" y="0"/>
                </a:lnTo>
                <a:close/>
              </a:path>
            </a:pathLst>
          </a:custGeom>
          <a:solidFill>
            <a:schemeClr val="lt1"/>
          </a:solidFill>
          <a:ln w="9525">
            <a:noFill/>
          </a:ln>
        </p:spPr>
        <p:txBody>
          <a:bodyPr/>
          <a:p>
            <a:endParaRPr lang="zh-CN" altLang="en-US">
              <a:solidFill>
                <a:schemeClr val="dk1"/>
              </a:solidFill>
            </a:endParaRPr>
          </a:p>
        </p:txBody>
      </p:sp>
      <p:sp>
        <p:nvSpPr>
          <p:cNvPr id="3080" name="矩形 25"/>
          <p:cNvSpPr/>
          <p:nvPr>
            <p:custDataLst>
              <p:tags r:id="rId6"/>
            </p:custDataLst>
          </p:nvPr>
        </p:nvSpPr>
        <p:spPr>
          <a:xfrm>
            <a:off x="7515225" y="4832350"/>
            <a:ext cx="4676775" cy="95250"/>
          </a:xfrm>
          <a:custGeom>
            <a:avLst/>
            <a:gdLst/>
            <a:ahLst/>
            <a:cxnLst>
              <a:cxn ang="0">
                <a:pos x="0" y="0"/>
              </a:cxn>
              <a:cxn ang="0">
                <a:pos x="4677363" y="0"/>
              </a:cxn>
              <a:cxn ang="0">
                <a:pos x="4677363" y="95911"/>
              </a:cxn>
              <a:cxn ang="0">
                <a:pos x="57524" y="95911"/>
              </a:cxn>
              <a:cxn ang="0">
                <a:pos x="0" y="0"/>
              </a:cxn>
            </a:cxnLst>
            <a:rect l="0" t="0" r="0" b="0"/>
            <a:pathLst>
              <a:path w="4676187" h="94594">
                <a:moveTo>
                  <a:pt x="0" y="0"/>
                </a:moveTo>
                <a:lnTo>
                  <a:pt x="4676187" y="0"/>
                </a:lnTo>
                <a:lnTo>
                  <a:pt x="4676187" y="94594"/>
                </a:lnTo>
                <a:lnTo>
                  <a:pt x="57510" y="94594"/>
                </a:lnTo>
                <a:lnTo>
                  <a:pt x="0" y="0"/>
                </a:lnTo>
                <a:close/>
              </a:path>
            </a:pathLst>
          </a:custGeom>
          <a:solidFill>
            <a:schemeClr val="lt1"/>
          </a:solidFill>
          <a:ln w="9525">
            <a:noFill/>
          </a:ln>
        </p:spPr>
        <p:txBody>
          <a:bodyPr/>
          <a:p>
            <a:endParaRPr lang="zh-CN" altLang="en-US">
              <a:solidFill>
                <a:schemeClr val="dk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六边形 2"/>
          <p:cNvSpPr/>
          <p:nvPr>
            <p:custDataLst>
              <p:tags r:id="rId1"/>
            </p:custDataLst>
          </p:nvPr>
        </p:nvSpPr>
        <p:spPr>
          <a:xfrm>
            <a:off x="1225550" y="3502660"/>
            <a:ext cx="8935085" cy="666115"/>
          </a:xfrm>
          <a:prstGeom prst="hexagon">
            <a:avLst/>
          </a:prstGeom>
          <a:solidFill>
            <a:srgbClr val="0070C0"/>
          </a:solidFill>
          <a:ln w="25400" cap="flat" cmpd="sng" algn="ctr">
            <a:noFill/>
            <a:prstDash val="solid"/>
          </a:ln>
          <a:effectLst/>
        </p:spPr>
        <p:txBody>
          <a:bodyPr rtlCol="0" anchor="ctr"/>
          <a:lstStyle/>
          <a:p>
            <a:pPr algn="ctr"/>
            <a:endParaRPr lang="zh-CN" altLang="en-US">
              <a:solidFill>
                <a:schemeClr val="dk1"/>
              </a:solidFill>
            </a:endParaRPr>
          </a:p>
        </p:txBody>
      </p:sp>
      <p:sp>
        <p:nvSpPr>
          <p:cNvPr id="4" name="文本框 9"/>
          <p:cNvSpPr txBox="1"/>
          <p:nvPr>
            <p:custDataLst>
              <p:tags r:id="rId2"/>
            </p:custDataLst>
          </p:nvPr>
        </p:nvSpPr>
        <p:spPr>
          <a:xfrm>
            <a:off x="2369185" y="3585845"/>
            <a:ext cx="6828155" cy="499110"/>
          </a:xfrm>
          <a:prstGeom prst="rect">
            <a:avLst/>
          </a:prstGeom>
          <a:noFill/>
        </p:spPr>
        <p:txBody>
          <a:bodyPr wrap="square" lIns="68580" tIns="34290" rIns="68580" bIns="34290" rtlCol="0">
            <a:spAutoFit/>
          </a:bodyPr>
          <a:lstStyle/>
          <a:p>
            <a:pPr marL="0" lvl="1" algn="ctr"/>
            <a:r>
              <a:rPr lang="zh-CN" altLang="en-US" sz="2800" b="1">
                <a:solidFill>
                  <a:schemeClr val="lt1"/>
                </a:solidFill>
                <a:sym typeface="+mn-ea"/>
              </a:rPr>
              <a:t>打造芯片产业互联网平台型总部经济项目</a:t>
            </a:r>
            <a:endParaRPr lang="zh-CN" altLang="en-US" sz="2800" b="1" dirty="0">
              <a:solidFill>
                <a:schemeClr val="lt1"/>
              </a:solidFill>
              <a:latin typeface="微软雅黑" panose="020B0503020204020204" charset="-122"/>
              <a:ea typeface="微软雅黑" panose="020B0503020204020204" charset="-122"/>
              <a:sym typeface="+mn-ea"/>
            </a:endParaRPr>
          </a:p>
        </p:txBody>
      </p:sp>
      <p:sp>
        <p:nvSpPr>
          <p:cNvPr id="5" name="Freeform 31"/>
          <p:cNvSpPr/>
          <p:nvPr/>
        </p:nvSpPr>
        <p:spPr>
          <a:xfrm>
            <a:off x="1232471" y="4844204"/>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F81BD">
              <a:lumMod val="75000"/>
            </a:srgbClr>
          </a:solidFill>
          <a:ln w="25400" cap="flat" cmpd="sng" algn="ctr">
            <a:noFill/>
            <a:prstDash val="solid"/>
          </a:ln>
          <a:effectLst/>
        </p:spPr>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ysClr val="windowText" lastClr="000000">
                  <a:lumMod val="50000"/>
                  <a:lumOff val="50000"/>
                </a:sysClr>
              </a:solidFill>
            </a:endParaRPr>
          </a:p>
        </p:txBody>
      </p:sp>
      <p:sp>
        <p:nvSpPr>
          <p:cNvPr id="35" name="TextBox 17"/>
          <p:cNvSpPr txBox="1"/>
          <p:nvPr>
            <p:custDataLst>
              <p:tags r:id="rId3"/>
            </p:custDataLst>
          </p:nvPr>
        </p:nvSpPr>
        <p:spPr>
          <a:xfrm>
            <a:off x="1741805" y="4739640"/>
            <a:ext cx="3263900" cy="1615440"/>
          </a:xfrm>
          <a:prstGeom prst="rect">
            <a:avLst/>
          </a:prstGeom>
          <a:noFill/>
        </p:spPr>
        <p:txBody>
          <a:bodyPr wrap="square" lIns="0" tIns="0" rIns="0" bIns="0" rtlCol="0">
            <a:spAutoFit/>
          </a:bodyPr>
          <a:lstStyle/>
          <a:p>
            <a:pPr indent="406400" algn="just">
              <a:lnSpc>
                <a:spcPct val="150000"/>
              </a:lnSpc>
              <a:spcBef>
                <a:spcPts val="600"/>
              </a:spcBef>
              <a:spcAft>
                <a:spcPts val="600"/>
              </a:spcAft>
              <a:buClrTx/>
              <a:buSzTx/>
              <a:buFontTx/>
            </a:pPr>
            <a:r>
              <a:rPr lang="zh-CN" altLang="en-US" sz="1400">
                <a:solidFill>
                  <a:schemeClr val="dk1"/>
                </a:solidFill>
                <a:sym typeface="微软雅黑" panose="020B0503020204020204" charset="-122"/>
              </a:rPr>
              <a:t>引入蓝源产城“众陶联”、“众车联”等创新模式，通过互联网与金融资本的工具和方法，分步骤分层次针对芯片产业链的生产、检测、仓储、销售、品牌、溯源、标准化等环节进行垂直数字化整合</a:t>
            </a:r>
            <a:endParaRPr lang="zh-CN" altLang="en-US" sz="1400" dirty="0">
              <a:solidFill>
                <a:schemeClr val="dk1"/>
              </a:solidFill>
              <a:latin typeface="微软雅黑" panose="020B0503020204020204" charset="-122"/>
              <a:ea typeface="微软雅黑" panose="020B0503020204020204" charset="-122"/>
              <a:sym typeface="微软雅黑" panose="020B0503020204020204" charset="-122"/>
            </a:endParaRPr>
          </a:p>
        </p:txBody>
      </p:sp>
      <p:sp>
        <p:nvSpPr>
          <p:cNvPr id="39" name="Freeform 31"/>
          <p:cNvSpPr/>
          <p:nvPr/>
        </p:nvSpPr>
        <p:spPr>
          <a:xfrm>
            <a:off x="6170037" y="4833199"/>
            <a:ext cx="149224" cy="149224"/>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4274B0"/>
          </a:solidFill>
          <a:ln w="25400" cap="flat" cmpd="sng" algn="ctr">
            <a:noFill/>
            <a:prstDash val="solid"/>
          </a:ln>
          <a:effectLst/>
        </p:spPr>
        <p:txBody>
          <a:bodyPr spcFirstLastPara="0" vert="horz" wrap="square" lIns="184431" tIns="184431" rIns="184431" bIns="184431" numCol="1" spcCol="1270" anchor="ctr" anchorCtr="0">
            <a:noAutofit/>
          </a:bodyPr>
          <a:lstStyle/>
          <a:p>
            <a:pPr lvl="0" algn="ctr" defTabSz="977900">
              <a:lnSpc>
                <a:spcPct val="90000"/>
              </a:lnSpc>
              <a:spcBef>
                <a:spcPct val="0"/>
              </a:spcBef>
              <a:spcAft>
                <a:spcPct val="35000"/>
              </a:spcAft>
            </a:pPr>
            <a:endParaRPr lang="en-US" sz="2200" kern="1200">
              <a:solidFill>
                <a:sysClr val="windowText" lastClr="000000">
                  <a:lumMod val="50000"/>
                  <a:lumOff val="50000"/>
                </a:sysClr>
              </a:solidFill>
            </a:endParaRPr>
          </a:p>
        </p:txBody>
      </p:sp>
      <p:sp>
        <p:nvSpPr>
          <p:cNvPr id="52" name="文本框 51"/>
          <p:cNvSpPr txBox="1"/>
          <p:nvPr>
            <p:custDataLst>
              <p:tags r:id="rId4"/>
            </p:custDataLst>
          </p:nvPr>
        </p:nvSpPr>
        <p:spPr>
          <a:xfrm>
            <a:off x="1232535" y="1242695"/>
            <a:ext cx="9214485" cy="1861185"/>
          </a:xfrm>
          <a:prstGeom prst="rect">
            <a:avLst/>
          </a:prstGeom>
          <a:noFill/>
        </p:spPr>
        <p:txBody>
          <a:bodyPr wrap="square" rtlCol="0" anchor="t">
            <a:spAutoFit/>
          </a:bodyPr>
          <a:p>
            <a:pPr indent="406400" algn="just" fontAlgn="auto">
              <a:lnSpc>
                <a:spcPct val="150000"/>
              </a:lnSpc>
              <a:spcBef>
                <a:spcPts val="600"/>
              </a:spcBef>
              <a:spcAft>
                <a:spcPts val="600"/>
              </a:spcAft>
            </a:pPr>
            <a:r>
              <a:rPr lang="zh-CN" altLang="en-US" sz="1400" b="1">
                <a:solidFill>
                  <a:schemeClr val="dk1"/>
                </a:solidFill>
                <a:sym typeface="+mn-ea"/>
              </a:rPr>
              <a:t>以产业互联网与金融资本双轮驱动创新路径新模式，通过轻资产、平台化的产业链整合新经济、新模式、新业态助力芯片综合发展,打造横向协同垂直整合的特色芯片产业集群，打造千亿级产业互联网总部平台经济。</a:t>
            </a:r>
            <a:endParaRPr lang="zh-CN" altLang="en-US" sz="1400" b="1">
              <a:solidFill>
                <a:schemeClr val="dk1"/>
              </a:solidFill>
              <a:sym typeface="+mn-ea"/>
            </a:endParaRPr>
          </a:p>
          <a:p>
            <a:pPr indent="406400" algn="just" fontAlgn="auto">
              <a:lnSpc>
                <a:spcPct val="150000"/>
              </a:lnSpc>
              <a:spcBef>
                <a:spcPts val="600"/>
              </a:spcBef>
              <a:spcAft>
                <a:spcPts val="600"/>
              </a:spcAft>
            </a:pPr>
            <a:r>
              <a:rPr lang="zh-CN" altLang="en-US" sz="1400" b="1">
                <a:solidFill>
                  <a:schemeClr val="dk1"/>
                </a:solidFill>
                <a:sym typeface="+mn-ea"/>
              </a:rPr>
              <a:t>众芯联总平台由垂直类和横向类两大平台模式构成。垂直类包括供应链公司、云仓物流公司、金融科技公司、大数据公司、品牌创新中心、数字营销、产教平台、区块链平台、产业基金、孵化器、加速器、综合体等子平台构成。横向类由各省市县三级合伙人分层整合。立足宁波，面向全国，打造芯片产业链数字化平台总部经济。</a:t>
            </a:r>
            <a:endParaRPr lang="zh-CN" altLang="en-US" sz="1400" b="1">
              <a:solidFill>
                <a:schemeClr val="dk1"/>
              </a:solidFill>
              <a:sym typeface="+mn-ea"/>
            </a:endParaRPr>
          </a:p>
        </p:txBody>
      </p:sp>
      <p:sp>
        <p:nvSpPr>
          <p:cNvPr id="6" name="文本框 5"/>
          <p:cNvSpPr txBox="1"/>
          <p:nvPr/>
        </p:nvSpPr>
        <p:spPr>
          <a:xfrm>
            <a:off x="880745" y="483870"/>
            <a:ext cx="2514600" cy="521970"/>
          </a:xfrm>
          <a:prstGeom prst="rect">
            <a:avLst/>
          </a:prstGeom>
          <a:noFill/>
        </p:spPr>
        <p:txBody>
          <a:bodyPr wrap="square" rtlCol="0">
            <a:spAutoFit/>
          </a:bodyPr>
          <a:p>
            <a:r>
              <a:rPr lang="en-US" altLang="zh-CN" sz="2800" b="1">
                <a:solidFill>
                  <a:schemeClr val="accent1"/>
                </a:solidFill>
                <a:effectLst>
                  <a:outerShdw blurRad="38100" dist="25400" dir="5400000" algn="ctr" rotWithShape="0">
                    <a:srgbClr val="6E747A">
                      <a:alpha val="43000"/>
                    </a:srgbClr>
                  </a:outerShdw>
                </a:effectLst>
              </a:rPr>
              <a:t>3.1 </a:t>
            </a:r>
            <a:r>
              <a:rPr lang="zh-CN" altLang="en-US" sz="2800" b="1">
                <a:solidFill>
                  <a:schemeClr val="accent1"/>
                </a:solidFill>
                <a:effectLst>
                  <a:outerShdw blurRad="38100" dist="25400" dir="5400000" algn="ctr" rotWithShape="0">
                    <a:srgbClr val="6E747A">
                      <a:alpha val="43000"/>
                    </a:srgbClr>
                  </a:outerShdw>
                </a:effectLst>
              </a:rPr>
              <a:t>总体目标</a:t>
            </a:r>
            <a:endParaRPr lang="zh-CN" altLang="en-US" sz="2800" b="1">
              <a:solidFill>
                <a:schemeClr val="accent1"/>
              </a:solidFill>
              <a:effectLst>
                <a:outerShdw blurRad="38100" dist="25400" dir="5400000" algn="ctr" rotWithShape="0">
                  <a:srgbClr val="6E747A">
                    <a:alpha val="43000"/>
                  </a:srgbClr>
                </a:outerShdw>
              </a:effectLst>
            </a:endParaRPr>
          </a:p>
        </p:txBody>
      </p:sp>
      <p:sp>
        <p:nvSpPr>
          <p:cNvPr id="2" name="文本框 1"/>
          <p:cNvSpPr txBox="1"/>
          <p:nvPr>
            <p:custDataLst>
              <p:tags r:id="rId5"/>
            </p:custDataLst>
          </p:nvPr>
        </p:nvSpPr>
        <p:spPr>
          <a:xfrm>
            <a:off x="6319520" y="4710430"/>
            <a:ext cx="3841115" cy="1706880"/>
          </a:xfrm>
          <a:prstGeom prst="rect">
            <a:avLst/>
          </a:prstGeom>
          <a:noFill/>
        </p:spPr>
        <p:txBody>
          <a:bodyPr wrap="square" rtlCol="0" anchor="t">
            <a:spAutoFit/>
          </a:bodyPr>
          <a:p>
            <a:pPr indent="406400" algn="just">
              <a:lnSpc>
                <a:spcPct val="150000"/>
              </a:lnSpc>
              <a:spcBef>
                <a:spcPts val="600"/>
              </a:spcBef>
              <a:spcAft>
                <a:spcPts val="600"/>
              </a:spcAft>
              <a:buClrTx/>
              <a:buSzTx/>
              <a:buFontTx/>
            </a:pPr>
            <a:r>
              <a:rPr lang="zh-CN" altLang="en-US" sz="1400">
                <a:solidFill>
                  <a:schemeClr val="dk1"/>
                </a:solidFill>
                <a:sym typeface="微软雅黑" panose="020B0503020204020204" charset="-122"/>
              </a:rPr>
              <a:t>重点解决低、小、散等行业共性痛点与问题，打造供应链平台、技术链平台、人才链平台、服务链平台、金融链平台等特色产业链共性需求平台，为产业链提供一站式专业服务，推动产业链数字化、平台化高质量发展</a:t>
            </a:r>
            <a:r>
              <a:rPr lang="zh-CN" altLang="en-US" sz="1400" dirty="0">
                <a:solidFill>
                  <a:schemeClr val="dk1"/>
                </a:solidFill>
                <a:latin typeface="微软雅黑" panose="020B0503020204020204" charset="-122"/>
                <a:ea typeface="微软雅黑" panose="020B0503020204020204" charset="-122"/>
                <a:sym typeface="微软雅黑" panose="020B0503020204020204" charset="-122"/>
              </a:rPr>
              <a:t>。</a:t>
            </a:r>
            <a:endParaRPr lang="zh-CN" altLang="en-US" sz="1400" dirty="0">
              <a:solidFill>
                <a:schemeClr val="dk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3" grpId="0" bldLvl="0" animBg="1"/>
      <p:bldP spid="4" grpId="0"/>
      <p:bldP spid="5" grpId="0" bldLvl="0" animBg="1"/>
      <p:bldP spid="3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401" name="object 8"/>
          <p:cNvSpPr txBox="1"/>
          <p:nvPr/>
        </p:nvSpPr>
        <p:spPr>
          <a:xfrm>
            <a:off x="562863" y="4136644"/>
            <a:ext cx="2016760" cy="601980"/>
          </a:xfrm>
          <a:prstGeom prst="rect">
            <a:avLst/>
          </a:prstGeom>
          <a:solidFill>
            <a:srgbClr val="0070C0"/>
          </a:solidFill>
          <a:ln w="12700">
            <a:noFill/>
          </a:ln>
        </p:spPr>
        <p:txBody>
          <a:bodyPr vert="horz" wrap="square" lIns="0" tIns="155575" rIns="0" bIns="0" rtlCol="0">
            <a:spAutoFit/>
          </a:bodyPr>
          <a:p>
            <a:pPr marL="207010">
              <a:lnSpc>
                <a:spcPct val="100000"/>
              </a:lnSpc>
              <a:spcBef>
                <a:spcPts val="1225"/>
              </a:spcBef>
            </a:pPr>
            <a:r>
              <a:rPr sz="1800" b="1" spc="-5" dirty="0">
                <a:solidFill>
                  <a:srgbClr val="FFFFFF"/>
                </a:solidFill>
                <a:latin typeface="微软雅黑" panose="020B0503020204020204" charset="-122"/>
                <a:cs typeface="微软雅黑" panose="020B0503020204020204" charset="-122"/>
              </a:rPr>
              <a:t>产业链横向整合</a:t>
            </a:r>
            <a:endParaRPr sz="1800">
              <a:latin typeface="微软雅黑" panose="020B0503020204020204" charset="-122"/>
              <a:cs typeface="微软雅黑" panose="020B0503020204020204" charset="-122"/>
            </a:endParaRPr>
          </a:p>
        </p:txBody>
      </p:sp>
      <p:sp>
        <p:nvSpPr>
          <p:cNvPr id="1049402" name="object 10"/>
          <p:cNvSpPr txBox="1"/>
          <p:nvPr/>
        </p:nvSpPr>
        <p:spPr>
          <a:xfrm>
            <a:off x="555244" y="4965700"/>
            <a:ext cx="2007235" cy="513715"/>
          </a:xfrm>
          <a:prstGeom prst="rect">
            <a:avLst/>
          </a:prstGeom>
          <a:solidFill>
            <a:srgbClr val="0070C0"/>
          </a:solidFill>
          <a:ln w="12700">
            <a:noFill/>
          </a:ln>
        </p:spPr>
        <p:txBody>
          <a:bodyPr vert="horz" wrap="square" lIns="0" tIns="111760" rIns="0" bIns="0" rtlCol="0">
            <a:spAutoFit/>
          </a:bodyPr>
          <a:p>
            <a:pPr marL="202565">
              <a:lnSpc>
                <a:spcPct val="100000"/>
              </a:lnSpc>
              <a:spcBef>
                <a:spcPts val="880"/>
              </a:spcBef>
            </a:pPr>
            <a:r>
              <a:rPr sz="1800" b="1" dirty="0">
                <a:solidFill>
                  <a:srgbClr val="FFFFFF"/>
                </a:solidFill>
                <a:latin typeface="微软雅黑" panose="020B0503020204020204" charset="-122"/>
                <a:cs typeface="微软雅黑" panose="020B0503020204020204" charset="-122"/>
              </a:rPr>
              <a:t>产业链纵向整合</a:t>
            </a:r>
            <a:endParaRPr sz="1800">
              <a:latin typeface="微软雅黑" panose="020B0503020204020204" charset="-122"/>
              <a:cs typeface="微软雅黑" panose="020B0503020204020204" charset="-122"/>
            </a:endParaRPr>
          </a:p>
        </p:txBody>
      </p:sp>
      <p:sp>
        <p:nvSpPr>
          <p:cNvPr id="1049403" name="object 12"/>
          <p:cNvSpPr txBox="1"/>
          <p:nvPr/>
        </p:nvSpPr>
        <p:spPr>
          <a:xfrm>
            <a:off x="554990" y="5706490"/>
            <a:ext cx="2009139" cy="638810"/>
          </a:xfrm>
          <a:prstGeom prst="rect">
            <a:avLst/>
          </a:prstGeom>
          <a:solidFill>
            <a:srgbClr val="0070C0"/>
          </a:solidFill>
          <a:ln w="12700">
            <a:noFill/>
          </a:ln>
        </p:spPr>
        <p:txBody>
          <a:bodyPr vert="horz" wrap="square" lIns="0" tIns="173990" rIns="0" bIns="0" rtlCol="0">
            <a:spAutoFit/>
          </a:bodyPr>
          <a:p>
            <a:pPr marL="203200">
              <a:lnSpc>
                <a:spcPct val="100000"/>
              </a:lnSpc>
              <a:spcBef>
                <a:spcPts val="1370"/>
              </a:spcBef>
            </a:pPr>
            <a:r>
              <a:rPr sz="1800" b="1" dirty="0">
                <a:solidFill>
                  <a:srgbClr val="FFFFFF"/>
                </a:solidFill>
                <a:latin typeface="微软雅黑" panose="020B0503020204020204" charset="-122"/>
                <a:cs typeface="微软雅黑" panose="020B0503020204020204" charset="-122"/>
              </a:rPr>
              <a:t>产业链节点整合</a:t>
            </a:r>
            <a:endParaRPr sz="1800">
              <a:latin typeface="微软雅黑" panose="020B0503020204020204" charset="-122"/>
              <a:cs typeface="微软雅黑" panose="020B0503020204020204" charset="-122"/>
            </a:endParaRPr>
          </a:p>
        </p:txBody>
      </p:sp>
      <p:sp>
        <p:nvSpPr>
          <p:cNvPr id="1049404" name="object 13"/>
          <p:cNvSpPr txBox="1"/>
          <p:nvPr/>
        </p:nvSpPr>
        <p:spPr>
          <a:xfrm>
            <a:off x="2778632" y="3957065"/>
            <a:ext cx="8958580" cy="513080"/>
          </a:xfrm>
          <a:prstGeom prst="rect">
            <a:avLst/>
          </a:prstGeom>
        </p:spPr>
        <p:txBody>
          <a:bodyPr vert="horz" wrap="square" lIns="0" tIns="12065" rIns="0" bIns="0" rtlCol="0">
            <a:spAutoFit/>
          </a:bodyPr>
          <a:p>
            <a:pPr marL="12700" marR="5080">
              <a:lnSpc>
                <a:spcPct val="100000"/>
              </a:lnSpc>
              <a:spcBef>
                <a:spcPts val="95"/>
              </a:spcBef>
            </a:pPr>
            <a:r>
              <a:rPr sz="1600" spc="-5" dirty="0">
                <a:solidFill>
                  <a:srgbClr val="5F5F5F"/>
                </a:solidFill>
                <a:latin typeface="微软雅黑" panose="020B0503020204020204" charset="-122"/>
                <a:cs typeface="微软雅黑" panose="020B0503020204020204" charset="-122"/>
              </a:rPr>
              <a:t>共享平台资源：共享资本和金融、</a:t>
            </a:r>
            <a:r>
              <a:rPr sz="1600" spc="5" dirty="0">
                <a:solidFill>
                  <a:srgbClr val="5F5F5F"/>
                </a:solidFill>
                <a:latin typeface="微软雅黑" panose="020B0503020204020204" charset="-122"/>
                <a:cs typeface="微软雅黑" panose="020B0503020204020204" charset="-122"/>
              </a:rPr>
              <a:t>集</a:t>
            </a:r>
            <a:r>
              <a:rPr sz="1600" spc="-5" dirty="0">
                <a:solidFill>
                  <a:srgbClr val="5F5F5F"/>
                </a:solidFill>
                <a:latin typeface="微软雅黑" panose="020B0503020204020204" charset="-122"/>
                <a:cs typeface="微软雅黑" panose="020B0503020204020204" charset="-122"/>
              </a:rPr>
              <a:t>中采</a:t>
            </a:r>
            <a:r>
              <a:rPr sz="1600" spc="5" dirty="0">
                <a:solidFill>
                  <a:srgbClr val="5F5F5F"/>
                </a:solidFill>
                <a:latin typeface="微软雅黑" panose="020B0503020204020204" charset="-122"/>
                <a:cs typeface="微软雅黑" panose="020B0503020204020204" charset="-122"/>
              </a:rPr>
              <a:t>购</a:t>
            </a:r>
            <a:r>
              <a:rPr sz="1600" spc="-5" dirty="0">
                <a:solidFill>
                  <a:srgbClr val="5F5F5F"/>
                </a:solidFill>
                <a:latin typeface="微软雅黑" panose="020B0503020204020204" charset="-122"/>
                <a:cs typeface="微软雅黑" panose="020B0503020204020204" charset="-122"/>
              </a:rPr>
              <a:t>、新</a:t>
            </a:r>
            <a:r>
              <a:rPr sz="1600" spc="5" dirty="0">
                <a:solidFill>
                  <a:srgbClr val="5F5F5F"/>
                </a:solidFill>
                <a:latin typeface="微软雅黑" panose="020B0503020204020204" charset="-122"/>
                <a:cs typeface="微软雅黑" panose="020B0503020204020204" charset="-122"/>
              </a:rPr>
              <a:t>增</a:t>
            </a:r>
            <a:r>
              <a:rPr sz="1600" spc="-5" dirty="0">
                <a:solidFill>
                  <a:srgbClr val="5F5F5F"/>
                </a:solidFill>
                <a:latin typeface="微软雅黑" panose="020B0503020204020204" charset="-122"/>
                <a:cs typeface="微软雅黑" panose="020B0503020204020204" charset="-122"/>
              </a:rPr>
              <a:t>流量</a:t>
            </a:r>
            <a:r>
              <a:rPr sz="1600" spc="5" dirty="0">
                <a:solidFill>
                  <a:srgbClr val="5F5F5F"/>
                </a:solidFill>
                <a:latin typeface="微软雅黑" panose="020B0503020204020204" charset="-122"/>
                <a:cs typeface="微软雅黑" panose="020B0503020204020204" charset="-122"/>
              </a:rPr>
              <a:t>、</a:t>
            </a:r>
            <a:r>
              <a:rPr sz="1600" spc="-5" dirty="0">
                <a:solidFill>
                  <a:srgbClr val="5F5F5F"/>
                </a:solidFill>
                <a:latin typeface="微软雅黑" panose="020B0503020204020204" charset="-122"/>
                <a:cs typeface="微软雅黑" panose="020B0503020204020204" charset="-122"/>
              </a:rPr>
              <a:t>平台</a:t>
            </a:r>
            <a:r>
              <a:rPr sz="1600" spc="5" dirty="0">
                <a:solidFill>
                  <a:srgbClr val="5F5F5F"/>
                </a:solidFill>
                <a:latin typeface="微软雅黑" panose="020B0503020204020204" charset="-122"/>
                <a:cs typeface="微软雅黑" panose="020B0503020204020204" charset="-122"/>
              </a:rPr>
              <a:t>品</a:t>
            </a:r>
            <a:r>
              <a:rPr sz="1600" spc="-5" dirty="0">
                <a:solidFill>
                  <a:srgbClr val="5F5F5F"/>
                </a:solidFill>
                <a:latin typeface="微软雅黑" panose="020B0503020204020204" charset="-122"/>
                <a:cs typeface="微软雅黑" panose="020B0503020204020204" charset="-122"/>
              </a:rPr>
              <a:t>牌、</a:t>
            </a:r>
            <a:r>
              <a:rPr sz="1600" spc="5" dirty="0">
                <a:solidFill>
                  <a:srgbClr val="5F5F5F"/>
                </a:solidFill>
                <a:latin typeface="微软雅黑" panose="020B0503020204020204" charset="-122"/>
                <a:cs typeface="微软雅黑" panose="020B0503020204020204" charset="-122"/>
              </a:rPr>
              <a:t>标</a:t>
            </a:r>
            <a:r>
              <a:rPr sz="1600" spc="-5" dirty="0">
                <a:solidFill>
                  <a:srgbClr val="5F5F5F"/>
                </a:solidFill>
                <a:latin typeface="微软雅黑" panose="020B0503020204020204" charset="-122"/>
                <a:cs typeface="微软雅黑" panose="020B0503020204020204" charset="-122"/>
              </a:rPr>
              <a:t>准、</a:t>
            </a:r>
            <a:r>
              <a:rPr sz="1600" spc="5" dirty="0">
                <a:solidFill>
                  <a:srgbClr val="5F5F5F"/>
                </a:solidFill>
                <a:latin typeface="微软雅黑" panose="020B0503020204020204" charset="-122"/>
                <a:cs typeface="微软雅黑" panose="020B0503020204020204" charset="-122"/>
              </a:rPr>
              <a:t>定</a:t>
            </a:r>
            <a:r>
              <a:rPr sz="1600" spc="-5" dirty="0">
                <a:solidFill>
                  <a:srgbClr val="5F5F5F"/>
                </a:solidFill>
                <a:latin typeface="微软雅黑" panose="020B0503020204020204" charset="-122"/>
                <a:cs typeface="微软雅黑" panose="020B0503020204020204" charset="-122"/>
              </a:rPr>
              <a:t>价权</a:t>
            </a:r>
            <a:r>
              <a:rPr sz="1600" spc="5" dirty="0">
                <a:solidFill>
                  <a:srgbClr val="5F5F5F"/>
                </a:solidFill>
                <a:latin typeface="微软雅黑" panose="020B0503020204020204" charset="-122"/>
                <a:cs typeface="微软雅黑" panose="020B0503020204020204" charset="-122"/>
              </a:rPr>
              <a:t>、</a:t>
            </a:r>
            <a:r>
              <a:rPr sz="1600" spc="-5" dirty="0">
                <a:solidFill>
                  <a:srgbClr val="5F5F5F"/>
                </a:solidFill>
                <a:latin typeface="微软雅黑" panose="020B0503020204020204" charset="-122"/>
                <a:cs typeface="微软雅黑" panose="020B0503020204020204" charset="-122"/>
              </a:rPr>
              <a:t>新增</a:t>
            </a:r>
            <a:r>
              <a:rPr sz="1600" spc="5" dirty="0">
                <a:solidFill>
                  <a:srgbClr val="5F5F5F"/>
                </a:solidFill>
                <a:latin typeface="微软雅黑" panose="020B0503020204020204" charset="-122"/>
                <a:cs typeface="微软雅黑" panose="020B0503020204020204" charset="-122"/>
              </a:rPr>
              <a:t>客</a:t>
            </a:r>
            <a:r>
              <a:rPr sz="1600" spc="-5" dirty="0">
                <a:solidFill>
                  <a:srgbClr val="5F5F5F"/>
                </a:solidFill>
                <a:latin typeface="微软雅黑" panose="020B0503020204020204" charset="-122"/>
                <a:cs typeface="微软雅黑" panose="020B0503020204020204" charset="-122"/>
              </a:rPr>
              <a:t>户群</a:t>
            </a:r>
            <a:r>
              <a:rPr sz="1600" spc="5" dirty="0">
                <a:solidFill>
                  <a:srgbClr val="5F5F5F"/>
                </a:solidFill>
                <a:latin typeface="微软雅黑" panose="020B0503020204020204" charset="-122"/>
                <a:cs typeface="微软雅黑" panose="020B0503020204020204" charset="-122"/>
              </a:rPr>
              <a:t>、</a:t>
            </a:r>
            <a:r>
              <a:rPr sz="1600" spc="-5" dirty="0">
                <a:solidFill>
                  <a:srgbClr val="5F5F5F"/>
                </a:solidFill>
                <a:latin typeface="微软雅黑" panose="020B0503020204020204" charset="-122"/>
                <a:cs typeface="微软雅黑" panose="020B0503020204020204" charset="-122"/>
              </a:rPr>
              <a:t>新 </a:t>
            </a:r>
            <a:r>
              <a:rPr sz="1600" spc="-5" dirty="0">
                <a:solidFill>
                  <a:srgbClr val="5F5F5F"/>
                </a:solidFill>
                <a:latin typeface="微软雅黑" panose="020B0503020204020204" charset="-122"/>
                <a:cs typeface="微软雅黑" panose="020B0503020204020204" charset="-122"/>
              </a:rPr>
              <a:t>增营销渠道等平台资源；共享五大</a:t>
            </a:r>
            <a:r>
              <a:rPr sz="1600" spc="5" dirty="0">
                <a:solidFill>
                  <a:srgbClr val="5F5F5F"/>
                </a:solidFill>
                <a:latin typeface="微软雅黑" panose="020B0503020204020204" charset="-122"/>
                <a:cs typeface="微软雅黑" panose="020B0503020204020204" charset="-122"/>
              </a:rPr>
              <a:t>增</a:t>
            </a:r>
            <a:r>
              <a:rPr sz="1600" spc="-5" dirty="0">
                <a:solidFill>
                  <a:srgbClr val="5F5F5F"/>
                </a:solidFill>
                <a:latin typeface="微软雅黑" panose="020B0503020204020204" charset="-122"/>
                <a:cs typeface="微软雅黑" panose="020B0503020204020204" charset="-122"/>
              </a:rPr>
              <a:t>值</a:t>
            </a:r>
            <a:endParaRPr sz="1600">
              <a:latin typeface="微软雅黑" panose="020B0503020204020204" charset="-122"/>
              <a:cs typeface="微软雅黑" panose="020B0503020204020204" charset="-122"/>
            </a:endParaRPr>
          </a:p>
        </p:txBody>
      </p:sp>
      <p:sp>
        <p:nvSpPr>
          <p:cNvPr id="1049405" name="object 14"/>
          <p:cNvSpPr txBox="1"/>
          <p:nvPr/>
        </p:nvSpPr>
        <p:spPr>
          <a:xfrm>
            <a:off x="784860" y="1512570"/>
            <a:ext cx="10621645" cy="1120140"/>
          </a:xfrm>
          <a:prstGeom prst="rect">
            <a:avLst/>
          </a:prstGeom>
        </p:spPr>
        <p:txBody>
          <a:bodyPr vert="horz" wrap="square" lIns="0" tIns="12700" rIns="0" bIns="0" rtlCol="0">
            <a:spAutoFit/>
          </a:bodyPr>
          <a:p>
            <a:pPr marL="12700" marR="5080" algn="just">
              <a:lnSpc>
                <a:spcPct val="150000"/>
              </a:lnSpc>
              <a:spcBef>
                <a:spcPts val="100"/>
              </a:spcBef>
            </a:pPr>
            <a:r>
              <a:rPr lang="zh-CN" sz="1600" spc="-5" dirty="0">
                <a:latin typeface="微软雅黑" panose="020B0503020204020204" charset="-122"/>
                <a:cs typeface="微软雅黑" panose="020B0503020204020204" charset="-122"/>
              </a:rPr>
              <a:t>众芯联</a:t>
            </a:r>
            <a:r>
              <a:rPr sz="1600" spc="-5" dirty="0">
                <a:latin typeface="微软雅黑" panose="020B0503020204020204" charset="-122"/>
                <a:cs typeface="微软雅黑" panose="020B0503020204020204" charset="-122"/>
              </a:rPr>
              <a:t>平台将汇</a:t>
            </a:r>
            <a:r>
              <a:rPr sz="1600" spc="-10" dirty="0">
                <a:latin typeface="微软雅黑" panose="020B0503020204020204" charset="-122"/>
                <a:cs typeface="微软雅黑" panose="020B0503020204020204" charset="-122"/>
              </a:rPr>
              <a:t>聚</a:t>
            </a:r>
            <a:r>
              <a:rPr sz="1600" spc="-5" dirty="0">
                <a:latin typeface="微软雅黑" panose="020B0503020204020204" charset="-122"/>
                <a:cs typeface="微软雅黑" panose="020B0503020204020204" charset="-122"/>
              </a:rPr>
              <a:t>政府、当地</a:t>
            </a:r>
            <a:r>
              <a:rPr sz="1600" spc="5" dirty="0">
                <a:latin typeface="微软雅黑" panose="020B0503020204020204" charset="-122"/>
                <a:cs typeface="微软雅黑" panose="020B0503020204020204" charset="-122"/>
              </a:rPr>
              <a:t>龙</a:t>
            </a:r>
            <a:r>
              <a:rPr sz="1600" spc="-5" dirty="0">
                <a:latin typeface="微软雅黑" panose="020B0503020204020204" charset="-122"/>
                <a:cs typeface="微软雅黑" panose="020B0503020204020204" charset="-122"/>
              </a:rPr>
              <a:t>头企</a:t>
            </a:r>
            <a:r>
              <a:rPr sz="1600" spc="5" dirty="0">
                <a:latin typeface="微软雅黑" panose="020B0503020204020204" charset="-122"/>
                <a:cs typeface="微软雅黑" panose="020B0503020204020204" charset="-122"/>
              </a:rPr>
              <a:t>业</a:t>
            </a:r>
            <a:r>
              <a:rPr sz="1600" spc="-5" dirty="0">
                <a:latin typeface="微软雅黑" panose="020B0503020204020204" charset="-122"/>
                <a:cs typeface="微软雅黑" panose="020B0503020204020204" charset="-122"/>
              </a:rPr>
              <a:t>和蓝</a:t>
            </a:r>
            <a:r>
              <a:rPr sz="1600" spc="5" dirty="0">
                <a:latin typeface="微软雅黑" panose="020B0503020204020204" charset="-122"/>
                <a:cs typeface="微软雅黑" panose="020B0503020204020204" charset="-122"/>
              </a:rPr>
              <a:t>源</a:t>
            </a:r>
            <a:r>
              <a:rPr sz="1600" spc="-5" dirty="0">
                <a:latin typeface="微软雅黑" panose="020B0503020204020204" charset="-122"/>
                <a:cs typeface="微软雅黑" panose="020B0503020204020204" charset="-122"/>
              </a:rPr>
              <a:t>资本</a:t>
            </a:r>
            <a:r>
              <a:rPr sz="1600" spc="5" dirty="0">
                <a:latin typeface="微软雅黑" panose="020B0503020204020204" charset="-122"/>
                <a:cs typeface="微软雅黑" panose="020B0503020204020204" charset="-122"/>
              </a:rPr>
              <a:t>三</a:t>
            </a:r>
            <a:r>
              <a:rPr sz="1600" spc="-5" dirty="0">
                <a:latin typeface="微软雅黑" panose="020B0503020204020204" charset="-122"/>
                <a:cs typeface="微软雅黑" panose="020B0503020204020204" charset="-122"/>
              </a:rPr>
              <a:t>方之</a:t>
            </a:r>
            <a:r>
              <a:rPr sz="1600" spc="5" dirty="0">
                <a:latin typeface="微软雅黑" panose="020B0503020204020204" charset="-122"/>
                <a:cs typeface="微软雅黑" panose="020B0503020204020204" charset="-122"/>
              </a:rPr>
              <a:t>力</a:t>
            </a:r>
            <a:r>
              <a:rPr sz="1600" spc="-5" dirty="0">
                <a:latin typeface="微软雅黑" panose="020B0503020204020204" charset="-122"/>
                <a:cs typeface="微软雅黑" panose="020B0503020204020204" charset="-122"/>
              </a:rPr>
              <a:t>，旨</a:t>
            </a:r>
            <a:r>
              <a:rPr sz="1600" spc="5" dirty="0">
                <a:latin typeface="微软雅黑" panose="020B0503020204020204" charset="-122"/>
                <a:cs typeface="微软雅黑" panose="020B0503020204020204" charset="-122"/>
              </a:rPr>
              <a:t>在</a:t>
            </a:r>
            <a:r>
              <a:rPr sz="1600" spc="-5" dirty="0">
                <a:latin typeface="微软雅黑" panose="020B0503020204020204" charset="-122"/>
                <a:cs typeface="微软雅黑" panose="020B0503020204020204" charset="-122"/>
              </a:rPr>
              <a:t>顺应</a:t>
            </a:r>
            <a:r>
              <a:rPr sz="1600" spc="5" dirty="0">
                <a:latin typeface="微软雅黑" panose="020B0503020204020204" charset="-122"/>
                <a:cs typeface="微软雅黑" panose="020B0503020204020204" charset="-122"/>
              </a:rPr>
              <a:t>新</a:t>
            </a:r>
            <a:r>
              <a:rPr sz="1600" spc="-5" dirty="0">
                <a:latin typeface="微软雅黑" panose="020B0503020204020204" charset="-122"/>
                <a:cs typeface="微软雅黑" panose="020B0503020204020204" charset="-122"/>
              </a:rPr>
              <a:t>经济</a:t>
            </a:r>
            <a:r>
              <a:rPr sz="1600" spc="5" dirty="0">
                <a:latin typeface="微软雅黑" panose="020B0503020204020204" charset="-122"/>
                <a:cs typeface="微软雅黑" panose="020B0503020204020204" charset="-122"/>
              </a:rPr>
              <a:t>的</a:t>
            </a:r>
            <a:r>
              <a:rPr sz="1600" spc="-5" dirty="0">
                <a:latin typeface="微软雅黑" panose="020B0503020204020204" charset="-122"/>
                <a:cs typeface="微软雅黑" panose="020B0503020204020204" charset="-122"/>
              </a:rPr>
              <a:t>五大</a:t>
            </a:r>
            <a:r>
              <a:rPr sz="1600" spc="5" dirty="0">
                <a:latin typeface="微软雅黑" panose="020B0503020204020204" charset="-122"/>
                <a:cs typeface="微软雅黑" panose="020B0503020204020204" charset="-122"/>
              </a:rPr>
              <a:t>新</a:t>
            </a:r>
            <a:r>
              <a:rPr sz="1600" spc="-5" dirty="0">
                <a:latin typeface="微软雅黑" panose="020B0503020204020204" charset="-122"/>
                <a:cs typeface="微软雅黑" panose="020B0503020204020204" charset="-122"/>
              </a:rPr>
              <a:t>业态</a:t>
            </a:r>
            <a:r>
              <a:rPr sz="1600" spc="5" dirty="0">
                <a:latin typeface="微软雅黑" panose="020B0503020204020204" charset="-122"/>
                <a:cs typeface="微软雅黑" panose="020B0503020204020204" charset="-122"/>
              </a:rPr>
              <a:t>，</a:t>
            </a:r>
            <a:r>
              <a:rPr sz="1600" spc="-5" dirty="0">
                <a:latin typeface="微软雅黑" panose="020B0503020204020204" charset="-122"/>
                <a:cs typeface="微软雅黑" panose="020B0503020204020204" charset="-122"/>
              </a:rPr>
              <a:t>为行</a:t>
            </a:r>
            <a:r>
              <a:rPr sz="1600" spc="5" dirty="0">
                <a:latin typeface="微软雅黑" panose="020B0503020204020204" charset="-122"/>
                <a:cs typeface="微软雅黑" panose="020B0503020204020204" charset="-122"/>
              </a:rPr>
              <a:t>业</a:t>
            </a:r>
            <a:r>
              <a:rPr sz="1600" spc="-5" dirty="0">
                <a:latin typeface="微软雅黑" panose="020B0503020204020204" charset="-122"/>
                <a:cs typeface="微软雅黑" panose="020B0503020204020204" charset="-122"/>
              </a:rPr>
              <a:t>利益</a:t>
            </a:r>
            <a:r>
              <a:rPr sz="1600" spc="5" dirty="0">
                <a:latin typeface="微软雅黑" panose="020B0503020204020204" charset="-122"/>
                <a:cs typeface="微软雅黑" panose="020B0503020204020204" charset="-122"/>
              </a:rPr>
              <a:t>共</a:t>
            </a:r>
            <a:r>
              <a:rPr sz="1600" spc="-5" dirty="0">
                <a:latin typeface="微软雅黑" panose="020B0503020204020204" charset="-122"/>
                <a:cs typeface="微软雅黑" panose="020B0503020204020204" charset="-122"/>
              </a:rPr>
              <a:t>同体</a:t>
            </a:r>
            <a:r>
              <a:rPr sz="1600" spc="5" dirty="0">
                <a:latin typeface="微软雅黑" panose="020B0503020204020204" charset="-122"/>
                <a:cs typeface="微软雅黑" panose="020B0503020204020204" charset="-122"/>
              </a:rPr>
              <a:t>创</a:t>
            </a:r>
            <a:r>
              <a:rPr sz="1600" spc="-5" dirty="0">
                <a:latin typeface="微软雅黑" panose="020B0503020204020204" charset="-122"/>
                <a:cs typeface="微软雅黑" panose="020B0503020204020204" charset="-122"/>
              </a:rPr>
              <a:t>造一个  “共协、共享、共赢、共创”生态</a:t>
            </a:r>
            <a:r>
              <a:rPr sz="1600" spc="5" dirty="0">
                <a:latin typeface="微软雅黑" panose="020B0503020204020204" charset="-122"/>
                <a:cs typeface="微软雅黑" panose="020B0503020204020204" charset="-122"/>
              </a:rPr>
              <a:t>环</a:t>
            </a:r>
            <a:r>
              <a:rPr sz="1600" spc="-5" dirty="0">
                <a:latin typeface="微软雅黑" panose="020B0503020204020204" charset="-122"/>
                <a:cs typeface="微软雅黑" panose="020B0503020204020204" charset="-122"/>
              </a:rPr>
              <a:t>境，</a:t>
            </a:r>
            <a:r>
              <a:rPr sz="1600" spc="5" dirty="0">
                <a:latin typeface="微软雅黑" panose="020B0503020204020204" charset="-122"/>
                <a:cs typeface="微软雅黑" panose="020B0503020204020204" charset="-122"/>
              </a:rPr>
              <a:t>打</a:t>
            </a:r>
            <a:r>
              <a:rPr sz="1600" spc="-5" dirty="0">
                <a:latin typeface="微软雅黑" panose="020B0503020204020204" charset="-122"/>
                <a:cs typeface="微软雅黑" panose="020B0503020204020204" charset="-122"/>
              </a:rPr>
              <a:t>造新</a:t>
            </a:r>
            <a:r>
              <a:rPr sz="1600" spc="5" dirty="0">
                <a:latin typeface="微软雅黑" panose="020B0503020204020204" charset="-122"/>
                <a:cs typeface="微软雅黑" panose="020B0503020204020204" charset="-122"/>
              </a:rPr>
              <a:t>增</a:t>
            </a:r>
            <a:r>
              <a:rPr sz="1600" spc="-5" dirty="0">
                <a:latin typeface="微软雅黑" panose="020B0503020204020204" charset="-122"/>
                <a:cs typeface="微软雅黑" panose="020B0503020204020204" charset="-122"/>
              </a:rPr>
              <a:t>量经</a:t>
            </a:r>
            <a:r>
              <a:rPr sz="1600" spc="5" dirty="0">
                <a:latin typeface="微软雅黑" panose="020B0503020204020204" charset="-122"/>
                <a:cs typeface="微软雅黑" panose="020B0503020204020204" charset="-122"/>
              </a:rPr>
              <a:t>济</a:t>
            </a:r>
            <a:r>
              <a:rPr sz="1600" spc="-5" dirty="0">
                <a:latin typeface="微软雅黑" panose="020B0503020204020204" charset="-122"/>
                <a:cs typeface="微软雅黑" panose="020B0503020204020204" charset="-122"/>
              </a:rPr>
              <a:t>体，</a:t>
            </a:r>
            <a:r>
              <a:rPr sz="1600" spc="5" dirty="0">
                <a:latin typeface="微软雅黑" panose="020B0503020204020204" charset="-122"/>
                <a:cs typeface="微软雅黑" panose="020B0503020204020204" charset="-122"/>
              </a:rPr>
              <a:t>实</a:t>
            </a:r>
            <a:r>
              <a:rPr sz="1600" spc="-5" dirty="0">
                <a:latin typeface="微软雅黑" panose="020B0503020204020204" charset="-122"/>
                <a:cs typeface="微软雅黑" panose="020B0503020204020204" charset="-122"/>
              </a:rPr>
              <a:t>现政</a:t>
            </a:r>
            <a:r>
              <a:rPr sz="1600" spc="5" dirty="0">
                <a:latin typeface="微软雅黑" panose="020B0503020204020204" charset="-122"/>
                <a:cs typeface="微软雅黑" panose="020B0503020204020204" charset="-122"/>
              </a:rPr>
              <a:t>府</a:t>
            </a:r>
            <a:r>
              <a:rPr sz="1600" spc="-5" dirty="0">
                <a:latin typeface="微软雅黑" panose="020B0503020204020204" charset="-122"/>
                <a:cs typeface="微软雅黑" panose="020B0503020204020204" charset="-122"/>
              </a:rPr>
              <a:t>、产</a:t>
            </a:r>
            <a:r>
              <a:rPr sz="1600" spc="5" dirty="0">
                <a:latin typeface="微软雅黑" panose="020B0503020204020204" charset="-122"/>
                <a:cs typeface="微软雅黑" panose="020B0503020204020204" charset="-122"/>
              </a:rPr>
              <a:t>业</a:t>
            </a:r>
            <a:r>
              <a:rPr sz="1600" spc="-5" dirty="0">
                <a:latin typeface="微软雅黑" panose="020B0503020204020204" charset="-122"/>
                <a:cs typeface="微软雅黑" panose="020B0503020204020204" charset="-122"/>
              </a:rPr>
              <a:t>、企</a:t>
            </a:r>
            <a:r>
              <a:rPr sz="1600" spc="5" dirty="0">
                <a:latin typeface="微软雅黑" panose="020B0503020204020204" charset="-122"/>
                <a:cs typeface="微软雅黑" panose="020B0503020204020204" charset="-122"/>
              </a:rPr>
              <a:t>业</a:t>
            </a:r>
            <a:r>
              <a:rPr sz="1600" spc="-5" dirty="0">
                <a:latin typeface="微软雅黑" panose="020B0503020204020204" charset="-122"/>
                <a:cs typeface="微软雅黑" panose="020B0503020204020204" charset="-122"/>
              </a:rPr>
              <a:t>三个</a:t>
            </a:r>
            <a:r>
              <a:rPr sz="1600" spc="5" dirty="0">
                <a:latin typeface="微软雅黑" panose="020B0503020204020204" charset="-122"/>
                <a:cs typeface="微软雅黑" panose="020B0503020204020204" charset="-122"/>
              </a:rPr>
              <a:t>层</a:t>
            </a:r>
            <a:r>
              <a:rPr sz="1600" spc="-5" dirty="0">
                <a:latin typeface="微软雅黑" panose="020B0503020204020204" charset="-122"/>
                <a:cs typeface="微软雅黑" panose="020B0503020204020204" charset="-122"/>
              </a:rPr>
              <a:t>面的</a:t>
            </a:r>
            <a:r>
              <a:rPr sz="1600" spc="5" dirty="0">
                <a:latin typeface="微软雅黑" panose="020B0503020204020204" charset="-122"/>
                <a:cs typeface="微软雅黑" panose="020B0503020204020204" charset="-122"/>
              </a:rPr>
              <a:t>共</a:t>
            </a:r>
            <a:r>
              <a:rPr sz="1600" spc="-5" dirty="0">
                <a:latin typeface="微软雅黑" panose="020B0503020204020204" charset="-122"/>
                <a:cs typeface="微软雅黑" panose="020B0503020204020204" charset="-122"/>
              </a:rPr>
              <a:t>赢</a:t>
            </a:r>
            <a:r>
              <a:rPr sz="1600" spc="10" dirty="0">
                <a:latin typeface="微软雅黑" panose="020B0503020204020204" charset="-122"/>
                <a:cs typeface="微软雅黑" panose="020B0503020204020204" charset="-122"/>
              </a:rPr>
              <a:t>。</a:t>
            </a:r>
            <a:r>
              <a:rPr sz="1600" spc="5" dirty="0">
                <a:latin typeface="微软雅黑" panose="020B0503020204020204" charset="-122"/>
                <a:cs typeface="微软雅黑" panose="020B0503020204020204" charset="-122"/>
              </a:rPr>
              <a:t>平</a:t>
            </a:r>
            <a:r>
              <a:rPr sz="1600" spc="-5" dirty="0">
                <a:latin typeface="微软雅黑" panose="020B0503020204020204" charset="-122"/>
                <a:cs typeface="微软雅黑" panose="020B0503020204020204" charset="-122"/>
              </a:rPr>
              <a:t>台不</a:t>
            </a:r>
            <a:r>
              <a:rPr sz="1600" spc="5" dirty="0">
                <a:latin typeface="微软雅黑" panose="020B0503020204020204" charset="-122"/>
                <a:cs typeface="微软雅黑" panose="020B0503020204020204" charset="-122"/>
              </a:rPr>
              <a:t>挤</a:t>
            </a:r>
            <a:r>
              <a:rPr sz="1600" spc="-5" dirty="0">
                <a:latin typeface="微软雅黑" panose="020B0503020204020204" charset="-122"/>
                <a:cs typeface="微软雅黑" panose="020B0503020204020204" charset="-122"/>
              </a:rPr>
              <a:t>占现</a:t>
            </a:r>
            <a:r>
              <a:rPr sz="1600" spc="5" dirty="0">
                <a:latin typeface="微软雅黑" panose="020B0503020204020204" charset="-122"/>
                <a:cs typeface="微软雅黑" panose="020B0503020204020204" charset="-122"/>
              </a:rPr>
              <a:t>有</a:t>
            </a:r>
            <a:r>
              <a:rPr sz="1600" spc="-5" dirty="0">
                <a:latin typeface="微软雅黑" panose="020B0503020204020204" charset="-122"/>
                <a:cs typeface="微软雅黑" panose="020B0503020204020204" charset="-122"/>
              </a:rPr>
              <a:t>的原企 </a:t>
            </a:r>
            <a:r>
              <a:rPr sz="1600" spc="-5" dirty="0">
                <a:latin typeface="微软雅黑" panose="020B0503020204020204" charset="-122"/>
                <a:cs typeface="微软雅黑" panose="020B0503020204020204" charset="-122"/>
              </a:rPr>
              <a:t>业的存量资产、存量利润、存量客</a:t>
            </a:r>
            <a:r>
              <a:rPr sz="1600" spc="5" dirty="0">
                <a:latin typeface="微软雅黑" panose="020B0503020204020204" charset="-122"/>
                <a:cs typeface="微软雅黑" panose="020B0503020204020204" charset="-122"/>
              </a:rPr>
              <a:t>户</a:t>
            </a:r>
            <a:r>
              <a:rPr sz="1600" spc="-5" dirty="0">
                <a:latin typeface="微软雅黑" panose="020B0503020204020204" charset="-122"/>
                <a:cs typeface="微软雅黑" panose="020B0503020204020204" charset="-122"/>
              </a:rPr>
              <a:t>资源</a:t>
            </a:r>
            <a:r>
              <a:rPr sz="1600" spc="5" dirty="0">
                <a:latin typeface="微软雅黑" panose="020B0503020204020204" charset="-122"/>
                <a:cs typeface="微软雅黑" panose="020B0503020204020204" charset="-122"/>
              </a:rPr>
              <a:t>和</a:t>
            </a:r>
            <a:r>
              <a:rPr sz="1600" spc="-5" dirty="0">
                <a:latin typeface="微软雅黑" panose="020B0503020204020204" charset="-122"/>
                <a:cs typeface="微软雅黑" panose="020B0503020204020204" charset="-122"/>
              </a:rPr>
              <a:t>存量</a:t>
            </a:r>
            <a:r>
              <a:rPr sz="1600" spc="5" dirty="0">
                <a:latin typeface="微软雅黑" panose="020B0503020204020204" charset="-122"/>
                <a:cs typeface="微软雅黑" panose="020B0503020204020204" charset="-122"/>
              </a:rPr>
              <a:t>销</a:t>
            </a:r>
            <a:r>
              <a:rPr sz="1600" spc="-5" dirty="0">
                <a:latin typeface="微软雅黑" panose="020B0503020204020204" charset="-122"/>
                <a:cs typeface="微软雅黑" panose="020B0503020204020204" charset="-122"/>
              </a:rPr>
              <a:t>售渠</a:t>
            </a:r>
            <a:r>
              <a:rPr sz="1600" spc="10" dirty="0">
                <a:latin typeface="微软雅黑" panose="020B0503020204020204" charset="-122"/>
                <a:cs typeface="微软雅黑" panose="020B0503020204020204" charset="-122"/>
              </a:rPr>
              <a:t>道</a:t>
            </a:r>
            <a:r>
              <a:rPr sz="1600" spc="-5" dirty="0">
                <a:latin typeface="微软雅黑" panose="020B0503020204020204" charset="-122"/>
                <a:cs typeface="微软雅黑" panose="020B0503020204020204" charset="-122"/>
              </a:rPr>
              <a:t>，是</a:t>
            </a:r>
            <a:r>
              <a:rPr sz="1600" spc="5" dirty="0">
                <a:latin typeface="微软雅黑" panose="020B0503020204020204" charset="-122"/>
                <a:cs typeface="微软雅黑" panose="020B0503020204020204" charset="-122"/>
              </a:rPr>
              <a:t>打</a:t>
            </a:r>
            <a:r>
              <a:rPr sz="1600" spc="-5" dirty="0">
                <a:latin typeface="微软雅黑" panose="020B0503020204020204" charset="-122"/>
                <a:cs typeface="微软雅黑" panose="020B0503020204020204" charset="-122"/>
              </a:rPr>
              <a:t>造特</a:t>
            </a:r>
            <a:r>
              <a:rPr sz="1600" spc="5" dirty="0">
                <a:latin typeface="微软雅黑" panose="020B0503020204020204" charset="-122"/>
                <a:cs typeface="微软雅黑" panose="020B0503020204020204" charset="-122"/>
              </a:rPr>
              <a:t>色</a:t>
            </a:r>
            <a:r>
              <a:rPr sz="1600" spc="-5" dirty="0">
                <a:latin typeface="微软雅黑" panose="020B0503020204020204" charset="-122"/>
                <a:cs typeface="微软雅黑" panose="020B0503020204020204" charset="-122"/>
              </a:rPr>
              <a:t>优势</a:t>
            </a:r>
            <a:r>
              <a:rPr sz="1600" spc="5" dirty="0">
                <a:latin typeface="微软雅黑" panose="020B0503020204020204" charset="-122"/>
                <a:cs typeface="微软雅黑" panose="020B0503020204020204" charset="-122"/>
              </a:rPr>
              <a:t>产</a:t>
            </a:r>
            <a:r>
              <a:rPr sz="1600" spc="-5" dirty="0">
                <a:latin typeface="微软雅黑" panose="020B0503020204020204" charset="-122"/>
                <a:cs typeface="微软雅黑" panose="020B0503020204020204" charset="-122"/>
              </a:rPr>
              <a:t>业的</a:t>
            </a:r>
            <a:r>
              <a:rPr sz="1600" spc="5" dirty="0">
                <a:latin typeface="微软雅黑" panose="020B0503020204020204" charset="-122"/>
                <a:cs typeface="微软雅黑" panose="020B0503020204020204" charset="-122"/>
              </a:rPr>
              <a:t>新</a:t>
            </a:r>
            <a:r>
              <a:rPr sz="1600" spc="-5" dirty="0">
                <a:latin typeface="微软雅黑" panose="020B0503020204020204" charset="-122"/>
                <a:cs typeface="微软雅黑" panose="020B0503020204020204" charset="-122"/>
              </a:rPr>
              <a:t>的增</a:t>
            </a:r>
            <a:r>
              <a:rPr sz="1600" spc="5" dirty="0">
                <a:latin typeface="微软雅黑" panose="020B0503020204020204" charset="-122"/>
                <a:cs typeface="微软雅黑" panose="020B0503020204020204" charset="-122"/>
              </a:rPr>
              <a:t>量</a:t>
            </a:r>
            <a:r>
              <a:rPr sz="1600" spc="-5" dirty="0">
                <a:latin typeface="微软雅黑" panose="020B0503020204020204" charset="-122"/>
                <a:cs typeface="微软雅黑" panose="020B0503020204020204" charset="-122"/>
              </a:rPr>
              <a:t>经济。</a:t>
            </a:r>
            <a:endParaRPr sz="1600">
              <a:latin typeface="微软雅黑" panose="020B0503020204020204" charset="-122"/>
              <a:cs typeface="微软雅黑" panose="020B0503020204020204" charset="-122"/>
            </a:endParaRPr>
          </a:p>
        </p:txBody>
      </p:sp>
      <p:sp>
        <p:nvSpPr>
          <p:cNvPr id="1049406" name="object 15"/>
          <p:cNvSpPr txBox="1"/>
          <p:nvPr/>
        </p:nvSpPr>
        <p:spPr>
          <a:xfrm>
            <a:off x="2778505" y="4888433"/>
            <a:ext cx="8754110" cy="513080"/>
          </a:xfrm>
          <a:prstGeom prst="rect">
            <a:avLst/>
          </a:prstGeom>
        </p:spPr>
        <p:txBody>
          <a:bodyPr vert="horz" wrap="square" lIns="0" tIns="12065" rIns="0" bIns="0" rtlCol="0">
            <a:spAutoFit/>
          </a:bodyPr>
          <a:p>
            <a:pPr marL="12700">
              <a:lnSpc>
                <a:spcPct val="100000"/>
              </a:lnSpc>
              <a:spcBef>
                <a:spcPts val="95"/>
              </a:spcBef>
            </a:pPr>
            <a:r>
              <a:rPr sz="1600" spc="-10" dirty="0">
                <a:solidFill>
                  <a:srgbClr val="5F5F5F"/>
                </a:solidFill>
                <a:latin typeface="微软雅黑" panose="020B0503020204020204" charset="-122"/>
                <a:cs typeface="微软雅黑" panose="020B0503020204020204" charset="-122"/>
              </a:rPr>
              <a:t>打通采购、深加工、仓储、物流、</a:t>
            </a:r>
            <a:r>
              <a:rPr sz="1600" dirty="0">
                <a:solidFill>
                  <a:srgbClr val="5F5F5F"/>
                </a:solidFill>
                <a:latin typeface="微软雅黑" panose="020B0503020204020204" charset="-122"/>
                <a:cs typeface="微软雅黑" panose="020B0503020204020204" charset="-122"/>
              </a:rPr>
              <a:t>融</a:t>
            </a:r>
            <a:r>
              <a:rPr sz="1600" spc="-10" dirty="0">
                <a:solidFill>
                  <a:srgbClr val="5F5F5F"/>
                </a:solidFill>
                <a:latin typeface="微软雅黑" panose="020B0503020204020204" charset="-122"/>
                <a:cs typeface="微软雅黑" panose="020B0503020204020204" charset="-122"/>
              </a:rPr>
              <a:t>资、</a:t>
            </a:r>
            <a:r>
              <a:rPr sz="1600" dirty="0">
                <a:solidFill>
                  <a:srgbClr val="5F5F5F"/>
                </a:solidFill>
                <a:latin typeface="微软雅黑" panose="020B0503020204020204" charset="-122"/>
                <a:cs typeface="微软雅黑" panose="020B0503020204020204" charset="-122"/>
              </a:rPr>
              <a:t>传</a:t>
            </a:r>
            <a:r>
              <a:rPr sz="1600" spc="-10" dirty="0">
                <a:solidFill>
                  <a:srgbClr val="5F5F5F"/>
                </a:solidFill>
                <a:latin typeface="微软雅黑" panose="020B0503020204020204" charset="-122"/>
                <a:cs typeface="微软雅黑" panose="020B0503020204020204" charset="-122"/>
              </a:rPr>
              <a:t>统零</a:t>
            </a:r>
            <a:r>
              <a:rPr sz="1600" dirty="0">
                <a:solidFill>
                  <a:srgbClr val="5F5F5F"/>
                </a:solidFill>
                <a:latin typeface="微软雅黑" panose="020B0503020204020204" charset="-122"/>
                <a:cs typeface="微软雅黑" panose="020B0503020204020204" charset="-122"/>
              </a:rPr>
              <a:t>售</a:t>
            </a:r>
            <a:r>
              <a:rPr sz="1600" spc="-10" dirty="0">
                <a:solidFill>
                  <a:srgbClr val="5F5F5F"/>
                </a:solidFill>
                <a:latin typeface="微软雅黑" panose="020B0503020204020204" charset="-122"/>
                <a:cs typeface="微软雅黑" panose="020B0503020204020204" charset="-122"/>
              </a:rPr>
              <a:t>、网</a:t>
            </a:r>
            <a:r>
              <a:rPr sz="1600" dirty="0">
                <a:solidFill>
                  <a:srgbClr val="5F5F5F"/>
                </a:solidFill>
                <a:latin typeface="微软雅黑" panose="020B0503020204020204" charset="-122"/>
                <a:cs typeface="微软雅黑" panose="020B0503020204020204" charset="-122"/>
              </a:rPr>
              <a:t>红</a:t>
            </a:r>
            <a:r>
              <a:rPr sz="1600" spc="-10" dirty="0">
                <a:solidFill>
                  <a:srgbClr val="5F5F5F"/>
                </a:solidFill>
                <a:latin typeface="微软雅黑" panose="020B0503020204020204" charset="-122"/>
                <a:cs typeface="微软雅黑" panose="020B0503020204020204" charset="-122"/>
              </a:rPr>
              <a:t>直播</a:t>
            </a:r>
            <a:r>
              <a:rPr sz="1600" dirty="0">
                <a:solidFill>
                  <a:srgbClr val="5F5F5F"/>
                </a:solidFill>
                <a:latin typeface="微软雅黑" panose="020B0503020204020204" charset="-122"/>
                <a:cs typeface="微软雅黑" panose="020B0503020204020204" charset="-122"/>
              </a:rPr>
              <a:t>新</a:t>
            </a:r>
            <a:r>
              <a:rPr sz="1600" spc="-10" dirty="0">
                <a:solidFill>
                  <a:srgbClr val="5F5F5F"/>
                </a:solidFill>
                <a:latin typeface="微软雅黑" panose="020B0503020204020204" charset="-122"/>
                <a:cs typeface="微软雅黑" panose="020B0503020204020204" charset="-122"/>
              </a:rPr>
              <a:t>零售</a:t>
            </a:r>
            <a:r>
              <a:rPr sz="1600" dirty="0">
                <a:solidFill>
                  <a:srgbClr val="5F5F5F"/>
                </a:solidFill>
                <a:latin typeface="微软雅黑" panose="020B0503020204020204" charset="-122"/>
                <a:cs typeface="微软雅黑" panose="020B0503020204020204" charset="-122"/>
              </a:rPr>
              <a:t>等</a:t>
            </a:r>
            <a:r>
              <a:rPr sz="1600" spc="-10" dirty="0">
                <a:solidFill>
                  <a:srgbClr val="5F5F5F"/>
                </a:solidFill>
                <a:latin typeface="微软雅黑" panose="020B0503020204020204" charset="-122"/>
                <a:cs typeface="微软雅黑" panose="020B0503020204020204" charset="-122"/>
              </a:rPr>
              <a:t>环节</a:t>
            </a:r>
            <a:r>
              <a:rPr sz="1600" dirty="0">
                <a:solidFill>
                  <a:srgbClr val="5F5F5F"/>
                </a:solidFill>
                <a:latin typeface="微软雅黑" panose="020B0503020204020204" charset="-122"/>
                <a:cs typeface="微软雅黑" panose="020B0503020204020204" charset="-122"/>
              </a:rPr>
              <a:t>，</a:t>
            </a:r>
            <a:r>
              <a:rPr sz="1600" spc="-10" dirty="0">
                <a:solidFill>
                  <a:srgbClr val="5F5F5F"/>
                </a:solidFill>
                <a:latin typeface="微软雅黑" panose="020B0503020204020204" charset="-122"/>
                <a:cs typeface="微软雅黑" panose="020B0503020204020204" charset="-122"/>
              </a:rPr>
              <a:t>并导</a:t>
            </a:r>
            <a:r>
              <a:rPr sz="1600" dirty="0">
                <a:solidFill>
                  <a:srgbClr val="5F5F5F"/>
                </a:solidFill>
                <a:latin typeface="微软雅黑" panose="020B0503020204020204" charset="-122"/>
                <a:cs typeface="微软雅黑" panose="020B0503020204020204" charset="-122"/>
              </a:rPr>
              <a:t>入</a:t>
            </a:r>
            <a:r>
              <a:rPr sz="1600" spc="-10" dirty="0">
                <a:solidFill>
                  <a:srgbClr val="5F5F5F"/>
                </a:solidFill>
                <a:latin typeface="微软雅黑" panose="020B0503020204020204" charset="-122"/>
                <a:cs typeface="微软雅黑" panose="020B0503020204020204" charset="-122"/>
              </a:rPr>
              <a:t>产业</a:t>
            </a:r>
            <a:r>
              <a:rPr sz="1600" dirty="0">
                <a:solidFill>
                  <a:srgbClr val="5F5F5F"/>
                </a:solidFill>
                <a:latin typeface="微软雅黑" panose="020B0503020204020204" charset="-122"/>
                <a:cs typeface="微软雅黑" panose="020B0503020204020204" charset="-122"/>
              </a:rPr>
              <a:t>基</a:t>
            </a:r>
            <a:r>
              <a:rPr sz="1600" spc="-10" dirty="0">
                <a:solidFill>
                  <a:srgbClr val="5F5F5F"/>
                </a:solidFill>
                <a:latin typeface="微软雅黑" panose="020B0503020204020204" charset="-122"/>
                <a:cs typeface="微软雅黑" panose="020B0503020204020204" charset="-122"/>
              </a:rPr>
              <a:t>金、供</a:t>
            </a:r>
            <a:endParaRPr sz="1600">
              <a:latin typeface="微软雅黑" panose="020B0503020204020204" charset="-122"/>
              <a:cs typeface="微软雅黑" panose="020B0503020204020204" charset="-122"/>
            </a:endParaRPr>
          </a:p>
          <a:p>
            <a:pPr marL="12700">
              <a:lnSpc>
                <a:spcPct val="100000"/>
              </a:lnSpc>
              <a:spcBef>
                <a:spcPts val="5"/>
              </a:spcBef>
            </a:pPr>
            <a:r>
              <a:rPr sz="1600" spc="-5" dirty="0">
                <a:solidFill>
                  <a:srgbClr val="5F5F5F"/>
                </a:solidFill>
                <a:latin typeface="微软雅黑" panose="020B0503020204020204" charset="-122"/>
                <a:cs typeface="微软雅黑" panose="020B0503020204020204" charset="-122"/>
              </a:rPr>
              <a:t>应链金融等强大工具；</a:t>
            </a:r>
            <a:endParaRPr sz="1600">
              <a:latin typeface="微软雅黑" panose="020B0503020204020204" charset="-122"/>
              <a:cs typeface="微软雅黑" panose="020B0503020204020204" charset="-122"/>
            </a:endParaRPr>
          </a:p>
        </p:txBody>
      </p:sp>
      <p:sp>
        <p:nvSpPr>
          <p:cNvPr id="1049407" name="object 16"/>
          <p:cNvSpPr txBox="1"/>
          <p:nvPr/>
        </p:nvSpPr>
        <p:spPr>
          <a:xfrm>
            <a:off x="2779013" y="5705144"/>
            <a:ext cx="8958580" cy="513080"/>
          </a:xfrm>
          <a:prstGeom prst="rect">
            <a:avLst/>
          </a:prstGeom>
        </p:spPr>
        <p:txBody>
          <a:bodyPr vert="horz" wrap="square" lIns="0" tIns="12065" rIns="0" bIns="0" rtlCol="0">
            <a:spAutoFit/>
          </a:bodyPr>
          <a:p>
            <a:pPr marL="12700">
              <a:lnSpc>
                <a:spcPct val="100000"/>
              </a:lnSpc>
              <a:spcBef>
                <a:spcPts val="95"/>
              </a:spcBef>
            </a:pPr>
            <a:r>
              <a:rPr sz="1600" spc="-10" dirty="0">
                <a:solidFill>
                  <a:srgbClr val="5F5F5F"/>
                </a:solidFill>
                <a:latin typeface="微软雅黑" panose="020B0503020204020204" charset="-122"/>
                <a:cs typeface="微软雅黑" panose="020B0503020204020204" charset="-122"/>
              </a:rPr>
              <a:t>为平台加盟企业提供技术整合、产</a:t>
            </a:r>
            <a:r>
              <a:rPr sz="1600" dirty="0">
                <a:solidFill>
                  <a:srgbClr val="5F5F5F"/>
                </a:solidFill>
                <a:latin typeface="微软雅黑" panose="020B0503020204020204" charset="-122"/>
                <a:cs typeface="微软雅黑" panose="020B0503020204020204" charset="-122"/>
              </a:rPr>
              <a:t>教</a:t>
            </a:r>
            <a:r>
              <a:rPr sz="1600" spc="-10" dirty="0">
                <a:solidFill>
                  <a:srgbClr val="5F5F5F"/>
                </a:solidFill>
                <a:latin typeface="微软雅黑" panose="020B0503020204020204" charset="-122"/>
                <a:cs typeface="微软雅黑" panose="020B0503020204020204" charset="-122"/>
              </a:rPr>
              <a:t>融合</a:t>
            </a:r>
            <a:r>
              <a:rPr sz="1600" dirty="0">
                <a:solidFill>
                  <a:srgbClr val="5F5F5F"/>
                </a:solidFill>
                <a:latin typeface="微软雅黑" panose="020B0503020204020204" charset="-122"/>
                <a:cs typeface="微软雅黑" panose="020B0503020204020204" charset="-122"/>
              </a:rPr>
              <a:t>、</a:t>
            </a:r>
            <a:r>
              <a:rPr sz="1600" spc="-10" dirty="0">
                <a:solidFill>
                  <a:srgbClr val="5F5F5F"/>
                </a:solidFill>
                <a:latin typeface="微软雅黑" panose="020B0503020204020204" charset="-122"/>
                <a:cs typeface="微软雅黑" panose="020B0503020204020204" charset="-122"/>
              </a:rPr>
              <a:t>管理</a:t>
            </a:r>
            <a:r>
              <a:rPr sz="1600" dirty="0">
                <a:solidFill>
                  <a:srgbClr val="5F5F5F"/>
                </a:solidFill>
                <a:latin typeface="微软雅黑" panose="020B0503020204020204" charset="-122"/>
                <a:cs typeface="微软雅黑" panose="020B0503020204020204" charset="-122"/>
              </a:rPr>
              <a:t>咨</a:t>
            </a:r>
            <a:r>
              <a:rPr sz="1600" spc="-10" dirty="0">
                <a:solidFill>
                  <a:srgbClr val="5F5F5F"/>
                </a:solidFill>
                <a:latin typeface="微软雅黑" panose="020B0503020204020204" charset="-122"/>
                <a:cs typeface="微软雅黑" panose="020B0503020204020204" charset="-122"/>
              </a:rPr>
              <a:t>询、</a:t>
            </a:r>
            <a:r>
              <a:rPr sz="1600" dirty="0">
                <a:solidFill>
                  <a:srgbClr val="5F5F5F"/>
                </a:solidFill>
                <a:latin typeface="微软雅黑" panose="020B0503020204020204" charset="-122"/>
                <a:cs typeface="微软雅黑" panose="020B0503020204020204" charset="-122"/>
              </a:rPr>
              <a:t>共</a:t>
            </a:r>
            <a:r>
              <a:rPr sz="1600" spc="-10" dirty="0">
                <a:solidFill>
                  <a:srgbClr val="5F5F5F"/>
                </a:solidFill>
                <a:latin typeface="微软雅黑" panose="020B0503020204020204" charset="-122"/>
                <a:cs typeface="微软雅黑" panose="020B0503020204020204" charset="-122"/>
              </a:rPr>
              <a:t>享首</a:t>
            </a:r>
            <a:r>
              <a:rPr sz="1600" dirty="0">
                <a:solidFill>
                  <a:srgbClr val="5F5F5F"/>
                </a:solidFill>
                <a:latin typeface="微软雅黑" panose="020B0503020204020204" charset="-122"/>
                <a:cs typeface="微软雅黑" panose="020B0503020204020204" charset="-122"/>
              </a:rPr>
              <a:t>席</a:t>
            </a:r>
            <a:r>
              <a:rPr sz="1600" spc="-10" dirty="0">
                <a:solidFill>
                  <a:srgbClr val="5F5F5F"/>
                </a:solidFill>
                <a:latin typeface="微软雅黑" panose="020B0503020204020204" charset="-122"/>
                <a:cs typeface="微软雅黑" panose="020B0503020204020204" charset="-122"/>
              </a:rPr>
              <a:t>战略</a:t>
            </a:r>
            <a:r>
              <a:rPr sz="1600" dirty="0">
                <a:solidFill>
                  <a:srgbClr val="5F5F5F"/>
                </a:solidFill>
                <a:latin typeface="微软雅黑" panose="020B0503020204020204" charset="-122"/>
                <a:cs typeface="微软雅黑" panose="020B0503020204020204" charset="-122"/>
              </a:rPr>
              <a:t>官</a:t>
            </a:r>
            <a:r>
              <a:rPr sz="1600" spc="-10" dirty="0">
                <a:solidFill>
                  <a:srgbClr val="5F5F5F"/>
                </a:solidFill>
                <a:latin typeface="微软雅黑" panose="020B0503020204020204" charset="-122"/>
                <a:cs typeface="微软雅黑" panose="020B0503020204020204" charset="-122"/>
              </a:rPr>
              <a:t>、首</a:t>
            </a:r>
            <a:r>
              <a:rPr sz="1600" dirty="0">
                <a:solidFill>
                  <a:srgbClr val="5F5F5F"/>
                </a:solidFill>
                <a:latin typeface="微软雅黑" panose="020B0503020204020204" charset="-122"/>
                <a:cs typeface="微软雅黑" panose="020B0503020204020204" charset="-122"/>
              </a:rPr>
              <a:t>席</a:t>
            </a:r>
            <a:r>
              <a:rPr sz="1600" spc="-10" dirty="0">
                <a:solidFill>
                  <a:srgbClr val="5F5F5F"/>
                </a:solidFill>
                <a:latin typeface="微软雅黑" panose="020B0503020204020204" charset="-122"/>
                <a:cs typeface="微软雅黑" panose="020B0503020204020204" charset="-122"/>
              </a:rPr>
              <a:t>数字</a:t>
            </a:r>
            <a:r>
              <a:rPr sz="1600" dirty="0">
                <a:solidFill>
                  <a:srgbClr val="5F5F5F"/>
                </a:solidFill>
                <a:latin typeface="微软雅黑" panose="020B0503020204020204" charset="-122"/>
                <a:cs typeface="微软雅黑" panose="020B0503020204020204" charset="-122"/>
              </a:rPr>
              <a:t>官</a:t>
            </a:r>
            <a:r>
              <a:rPr sz="1600" spc="-10" dirty="0">
                <a:solidFill>
                  <a:srgbClr val="5F5F5F"/>
                </a:solidFill>
                <a:latin typeface="微软雅黑" panose="020B0503020204020204" charset="-122"/>
                <a:cs typeface="微软雅黑" panose="020B0503020204020204" charset="-122"/>
              </a:rPr>
              <a:t>、首</a:t>
            </a:r>
            <a:r>
              <a:rPr sz="1600" dirty="0">
                <a:solidFill>
                  <a:srgbClr val="5F5F5F"/>
                </a:solidFill>
                <a:latin typeface="微软雅黑" panose="020B0503020204020204" charset="-122"/>
                <a:cs typeface="微软雅黑" panose="020B0503020204020204" charset="-122"/>
              </a:rPr>
              <a:t>席</a:t>
            </a:r>
            <a:r>
              <a:rPr sz="1600" spc="-10" dirty="0">
                <a:solidFill>
                  <a:srgbClr val="5F5F5F"/>
                </a:solidFill>
                <a:latin typeface="微软雅黑" panose="020B0503020204020204" charset="-122"/>
                <a:cs typeface="微软雅黑" panose="020B0503020204020204" charset="-122"/>
              </a:rPr>
              <a:t>运营</a:t>
            </a:r>
            <a:r>
              <a:rPr sz="1600" dirty="0">
                <a:solidFill>
                  <a:srgbClr val="5F5F5F"/>
                </a:solidFill>
                <a:latin typeface="微软雅黑" panose="020B0503020204020204" charset="-122"/>
                <a:cs typeface="微软雅黑" panose="020B0503020204020204" charset="-122"/>
              </a:rPr>
              <a:t>官</a:t>
            </a:r>
            <a:r>
              <a:rPr sz="1600" spc="-5" dirty="0">
                <a:solidFill>
                  <a:srgbClr val="5F5F5F"/>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a:p>
            <a:pPr marL="12700">
              <a:lnSpc>
                <a:spcPct val="100000"/>
              </a:lnSpc>
              <a:spcBef>
                <a:spcPts val="5"/>
              </a:spcBef>
            </a:pPr>
            <a:r>
              <a:rPr sz="1600" spc="-5" dirty="0">
                <a:solidFill>
                  <a:srgbClr val="5F5F5F"/>
                </a:solidFill>
                <a:latin typeface="微软雅黑" panose="020B0503020204020204" charset="-122"/>
                <a:cs typeface="微软雅黑" panose="020B0503020204020204" charset="-122"/>
              </a:rPr>
              <a:t>改进经营管理；引入创新的经营模</a:t>
            </a:r>
            <a:r>
              <a:rPr sz="1600" spc="5" dirty="0">
                <a:solidFill>
                  <a:srgbClr val="5F5F5F"/>
                </a:solidFill>
                <a:latin typeface="微软雅黑" panose="020B0503020204020204" charset="-122"/>
                <a:cs typeface="微软雅黑" panose="020B0503020204020204" charset="-122"/>
              </a:rPr>
              <a:t>式</a:t>
            </a:r>
            <a:r>
              <a:rPr sz="1600" spc="-5" dirty="0">
                <a:solidFill>
                  <a:srgbClr val="5F5F5F"/>
                </a:solidFill>
                <a:latin typeface="微软雅黑" panose="020B0503020204020204" charset="-122"/>
                <a:cs typeface="微软雅黑" panose="020B0503020204020204" charset="-122"/>
              </a:rPr>
              <a:t>、合</a:t>
            </a:r>
            <a:r>
              <a:rPr sz="1600" spc="5" dirty="0">
                <a:solidFill>
                  <a:srgbClr val="5F5F5F"/>
                </a:solidFill>
                <a:latin typeface="微软雅黑" panose="020B0503020204020204" charset="-122"/>
                <a:cs typeface="微软雅黑" panose="020B0503020204020204" charset="-122"/>
              </a:rPr>
              <a:t>伙</a:t>
            </a:r>
            <a:r>
              <a:rPr sz="1600" spc="-5" dirty="0">
                <a:solidFill>
                  <a:srgbClr val="5F5F5F"/>
                </a:solidFill>
                <a:latin typeface="微软雅黑" panose="020B0503020204020204" charset="-122"/>
                <a:cs typeface="微软雅黑" panose="020B0503020204020204" charset="-122"/>
              </a:rPr>
              <a:t>人机</a:t>
            </a:r>
            <a:r>
              <a:rPr sz="1600" spc="5" dirty="0">
                <a:solidFill>
                  <a:srgbClr val="5F5F5F"/>
                </a:solidFill>
                <a:latin typeface="微软雅黑" panose="020B0503020204020204" charset="-122"/>
                <a:cs typeface="微软雅黑" panose="020B0503020204020204" charset="-122"/>
              </a:rPr>
              <a:t>制</a:t>
            </a:r>
            <a:r>
              <a:rPr sz="1600" spc="-5" dirty="0">
                <a:solidFill>
                  <a:srgbClr val="5F5F5F"/>
                </a:solidFill>
                <a:latin typeface="微软雅黑" panose="020B0503020204020204" charset="-122"/>
                <a:cs typeface="微软雅黑" panose="020B0503020204020204" charset="-122"/>
              </a:rPr>
              <a:t>、增</a:t>
            </a:r>
            <a:r>
              <a:rPr sz="1600" spc="5" dirty="0">
                <a:solidFill>
                  <a:srgbClr val="5F5F5F"/>
                </a:solidFill>
                <a:latin typeface="微软雅黑" panose="020B0503020204020204" charset="-122"/>
                <a:cs typeface="微软雅黑" panose="020B0503020204020204" charset="-122"/>
              </a:rPr>
              <a:t>量</a:t>
            </a:r>
            <a:r>
              <a:rPr sz="1600" spc="-5" dirty="0">
                <a:solidFill>
                  <a:srgbClr val="5F5F5F"/>
                </a:solidFill>
                <a:latin typeface="微软雅黑" panose="020B0503020204020204" charset="-122"/>
                <a:cs typeface="微软雅黑" panose="020B0503020204020204" charset="-122"/>
              </a:rPr>
              <a:t>分享</a:t>
            </a:r>
            <a:r>
              <a:rPr sz="1600" spc="5" dirty="0">
                <a:solidFill>
                  <a:srgbClr val="5F5F5F"/>
                </a:solidFill>
                <a:latin typeface="微软雅黑" panose="020B0503020204020204" charset="-122"/>
                <a:cs typeface="微软雅黑" panose="020B0503020204020204" charset="-122"/>
              </a:rPr>
              <a:t>机</a:t>
            </a:r>
            <a:r>
              <a:rPr sz="1600" spc="-5" dirty="0">
                <a:solidFill>
                  <a:srgbClr val="5F5F5F"/>
                </a:solidFill>
                <a:latin typeface="微软雅黑" panose="020B0503020204020204" charset="-122"/>
                <a:cs typeface="微软雅黑" panose="020B0503020204020204" charset="-122"/>
              </a:rPr>
              <a:t>制、</a:t>
            </a:r>
            <a:r>
              <a:rPr sz="1600" spc="5" dirty="0">
                <a:solidFill>
                  <a:srgbClr val="5F5F5F"/>
                </a:solidFill>
                <a:latin typeface="微软雅黑" panose="020B0503020204020204" charset="-122"/>
                <a:cs typeface="微软雅黑" panose="020B0503020204020204" charset="-122"/>
              </a:rPr>
              <a:t>资</a:t>
            </a:r>
            <a:r>
              <a:rPr sz="1600" spc="-5" dirty="0">
                <a:solidFill>
                  <a:srgbClr val="5F5F5F"/>
                </a:solidFill>
                <a:latin typeface="微软雅黑" panose="020B0503020204020204" charset="-122"/>
                <a:cs typeface="微软雅黑" panose="020B0503020204020204" charset="-122"/>
              </a:rPr>
              <a:t>本增</a:t>
            </a:r>
            <a:r>
              <a:rPr sz="1600" spc="5" dirty="0">
                <a:solidFill>
                  <a:srgbClr val="5F5F5F"/>
                </a:solidFill>
                <a:latin typeface="微软雅黑" panose="020B0503020204020204" charset="-122"/>
                <a:cs typeface="微软雅黑" panose="020B0503020204020204" charset="-122"/>
              </a:rPr>
              <a:t>值</a:t>
            </a:r>
            <a:r>
              <a:rPr sz="1600" spc="-5" dirty="0">
                <a:solidFill>
                  <a:srgbClr val="5F5F5F"/>
                </a:solidFill>
                <a:latin typeface="微软雅黑" panose="020B0503020204020204" charset="-122"/>
                <a:cs typeface="微软雅黑" panose="020B0503020204020204" charset="-122"/>
              </a:rPr>
              <a:t>机制</a:t>
            </a:r>
            <a:endParaRPr sz="1600">
              <a:latin typeface="微软雅黑" panose="020B0503020204020204" charset="-122"/>
              <a:cs typeface="微软雅黑" panose="020B0503020204020204" charset="-122"/>
            </a:endParaRPr>
          </a:p>
        </p:txBody>
      </p:sp>
      <p:sp>
        <p:nvSpPr>
          <p:cNvPr id="1049408" name="object 18"/>
          <p:cNvSpPr txBox="1"/>
          <p:nvPr/>
        </p:nvSpPr>
        <p:spPr>
          <a:xfrm>
            <a:off x="562863" y="3237483"/>
            <a:ext cx="2016760" cy="600710"/>
          </a:xfrm>
          <a:prstGeom prst="rect">
            <a:avLst/>
          </a:prstGeom>
          <a:solidFill>
            <a:srgbClr val="0070C0"/>
          </a:solidFill>
          <a:ln w="12700">
            <a:noFill/>
          </a:ln>
        </p:spPr>
        <p:txBody>
          <a:bodyPr vert="horz" wrap="square" lIns="0" tIns="154305" rIns="0" bIns="0" rtlCol="0">
            <a:spAutoFit/>
          </a:bodyPr>
          <a:p>
            <a:pPr marL="207010">
              <a:lnSpc>
                <a:spcPct val="100000"/>
              </a:lnSpc>
              <a:spcBef>
                <a:spcPts val="1215"/>
              </a:spcBef>
            </a:pPr>
            <a:r>
              <a:rPr sz="1800" b="1" dirty="0">
                <a:solidFill>
                  <a:srgbClr val="FFFFFF"/>
                </a:solidFill>
                <a:latin typeface="微软雅黑" panose="020B0503020204020204" charset="-122"/>
                <a:cs typeface="微软雅黑" panose="020B0503020204020204" charset="-122"/>
              </a:rPr>
              <a:t>产业链外部整合</a:t>
            </a:r>
            <a:endParaRPr sz="1800">
              <a:latin typeface="微软雅黑" panose="020B0503020204020204" charset="-122"/>
              <a:cs typeface="微软雅黑" panose="020B0503020204020204" charset="-122"/>
            </a:endParaRPr>
          </a:p>
        </p:txBody>
      </p:sp>
      <p:sp>
        <p:nvSpPr>
          <p:cNvPr id="1049410" name="object 19"/>
          <p:cNvSpPr txBox="1"/>
          <p:nvPr/>
        </p:nvSpPr>
        <p:spPr>
          <a:xfrm>
            <a:off x="2844545" y="3379723"/>
            <a:ext cx="7739380" cy="269240"/>
          </a:xfrm>
          <a:prstGeom prst="rect">
            <a:avLst/>
          </a:prstGeom>
        </p:spPr>
        <p:txBody>
          <a:bodyPr vert="horz" wrap="square" lIns="0" tIns="12065" rIns="0" bIns="0" rtlCol="0">
            <a:spAutoFit/>
          </a:bodyPr>
          <a:p>
            <a:pPr marL="12700">
              <a:lnSpc>
                <a:spcPct val="100000"/>
              </a:lnSpc>
              <a:spcBef>
                <a:spcPts val="95"/>
              </a:spcBef>
            </a:pPr>
            <a:r>
              <a:rPr sz="1600" spc="-5" dirty="0">
                <a:solidFill>
                  <a:srgbClr val="5F5F5F"/>
                </a:solidFill>
                <a:latin typeface="微软雅黑" panose="020B0503020204020204" charset="-122"/>
                <a:cs typeface="微软雅黑" panose="020B0503020204020204" charset="-122"/>
              </a:rPr>
              <a:t>吸引政府规划关注、行业扶持、资</a:t>
            </a:r>
            <a:r>
              <a:rPr sz="1600" spc="5" dirty="0">
                <a:solidFill>
                  <a:srgbClr val="5F5F5F"/>
                </a:solidFill>
                <a:latin typeface="微软雅黑" panose="020B0503020204020204" charset="-122"/>
                <a:cs typeface="微软雅黑" panose="020B0503020204020204" charset="-122"/>
              </a:rPr>
              <a:t>金</a:t>
            </a:r>
            <a:r>
              <a:rPr sz="1600" spc="-5" dirty="0">
                <a:solidFill>
                  <a:srgbClr val="5F5F5F"/>
                </a:solidFill>
                <a:latin typeface="微软雅黑" panose="020B0503020204020204" charset="-122"/>
                <a:cs typeface="微软雅黑" panose="020B0503020204020204" charset="-122"/>
              </a:rPr>
              <a:t>、土</a:t>
            </a:r>
            <a:r>
              <a:rPr sz="1600" spc="5" dirty="0">
                <a:solidFill>
                  <a:srgbClr val="5F5F5F"/>
                </a:solidFill>
                <a:latin typeface="微软雅黑" panose="020B0503020204020204" charset="-122"/>
                <a:cs typeface="微软雅黑" panose="020B0503020204020204" charset="-122"/>
              </a:rPr>
              <a:t>地</a:t>
            </a:r>
            <a:r>
              <a:rPr sz="1600" spc="-5" dirty="0">
                <a:solidFill>
                  <a:srgbClr val="5F5F5F"/>
                </a:solidFill>
                <a:latin typeface="微软雅黑" panose="020B0503020204020204" charset="-122"/>
                <a:cs typeface="微软雅黑" panose="020B0503020204020204" charset="-122"/>
              </a:rPr>
              <a:t>、税</a:t>
            </a:r>
            <a:r>
              <a:rPr sz="1600" spc="5" dirty="0">
                <a:solidFill>
                  <a:srgbClr val="5F5F5F"/>
                </a:solidFill>
                <a:latin typeface="微软雅黑" panose="020B0503020204020204" charset="-122"/>
                <a:cs typeface="微软雅黑" panose="020B0503020204020204" charset="-122"/>
              </a:rPr>
              <a:t>收</a:t>
            </a:r>
            <a:r>
              <a:rPr sz="1600" spc="-5" dirty="0">
                <a:solidFill>
                  <a:srgbClr val="5F5F5F"/>
                </a:solidFill>
                <a:latin typeface="微软雅黑" panose="020B0503020204020204" charset="-122"/>
                <a:cs typeface="微软雅黑" panose="020B0503020204020204" charset="-122"/>
              </a:rPr>
              <a:t>、人</a:t>
            </a:r>
            <a:r>
              <a:rPr sz="1600" spc="5" dirty="0">
                <a:solidFill>
                  <a:srgbClr val="5F5F5F"/>
                </a:solidFill>
                <a:latin typeface="微软雅黑" panose="020B0503020204020204" charset="-122"/>
                <a:cs typeface="微软雅黑" panose="020B0503020204020204" charset="-122"/>
              </a:rPr>
              <a:t>才</a:t>
            </a:r>
            <a:r>
              <a:rPr sz="1600" spc="-5" dirty="0">
                <a:solidFill>
                  <a:srgbClr val="5F5F5F"/>
                </a:solidFill>
                <a:latin typeface="微软雅黑" panose="020B0503020204020204" charset="-122"/>
                <a:cs typeface="微软雅黑" panose="020B0503020204020204" charset="-122"/>
              </a:rPr>
              <a:t>、办</a:t>
            </a:r>
            <a:r>
              <a:rPr sz="1600" spc="5" dirty="0">
                <a:solidFill>
                  <a:srgbClr val="5F5F5F"/>
                </a:solidFill>
                <a:latin typeface="微软雅黑" panose="020B0503020204020204" charset="-122"/>
                <a:cs typeface="微软雅黑" panose="020B0503020204020204" charset="-122"/>
              </a:rPr>
              <a:t>公</a:t>
            </a:r>
            <a:r>
              <a:rPr sz="1600" spc="-5" dirty="0">
                <a:solidFill>
                  <a:srgbClr val="5F5F5F"/>
                </a:solidFill>
                <a:latin typeface="微软雅黑" panose="020B0503020204020204" charset="-122"/>
                <a:cs typeface="微软雅黑" panose="020B0503020204020204" charset="-122"/>
              </a:rPr>
              <a:t>等优</a:t>
            </a:r>
            <a:r>
              <a:rPr sz="1600" spc="5" dirty="0">
                <a:solidFill>
                  <a:srgbClr val="5F5F5F"/>
                </a:solidFill>
                <a:latin typeface="微软雅黑" panose="020B0503020204020204" charset="-122"/>
                <a:cs typeface="微软雅黑" panose="020B0503020204020204" charset="-122"/>
              </a:rPr>
              <a:t>惠</a:t>
            </a:r>
            <a:r>
              <a:rPr sz="1600" spc="-5" dirty="0">
                <a:solidFill>
                  <a:srgbClr val="5F5F5F"/>
                </a:solidFill>
                <a:latin typeface="微软雅黑" panose="020B0503020204020204" charset="-122"/>
                <a:cs typeface="微软雅黑" panose="020B0503020204020204" charset="-122"/>
              </a:rPr>
              <a:t>政策</a:t>
            </a:r>
            <a:r>
              <a:rPr sz="1600" spc="5" dirty="0">
                <a:solidFill>
                  <a:srgbClr val="5F5F5F"/>
                </a:solidFill>
                <a:latin typeface="微软雅黑" panose="020B0503020204020204" charset="-122"/>
                <a:cs typeface="微软雅黑" panose="020B0503020204020204" charset="-122"/>
              </a:rPr>
              <a:t>争</a:t>
            </a:r>
            <a:r>
              <a:rPr sz="1600" spc="-5" dirty="0">
                <a:solidFill>
                  <a:srgbClr val="5F5F5F"/>
                </a:solidFill>
                <a:latin typeface="微软雅黑" panose="020B0503020204020204" charset="-122"/>
                <a:cs typeface="微软雅黑" panose="020B0503020204020204" charset="-122"/>
              </a:rPr>
              <a:t>取和</a:t>
            </a:r>
            <a:r>
              <a:rPr sz="1600" spc="5" dirty="0">
                <a:solidFill>
                  <a:srgbClr val="5F5F5F"/>
                </a:solidFill>
                <a:latin typeface="微软雅黑" panose="020B0503020204020204" charset="-122"/>
                <a:cs typeface="微软雅黑" panose="020B0503020204020204" charset="-122"/>
              </a:rPr>
              <a:t>落</a:t>
            </a:r>
            <a:r>
              <a:rPr sz="1600" spc="-5" dirty="0">
                <a:solidFill>
                  <a:srgbClr val="5F5F5F"/>
                </a:solidFill>
                <a:latin typeface="微软雅黑" panose="020B0503020204020204" charset="-122"/>
                <a:cs typeface="微软雅黑" panose="020B0503020204020204" charset="-122"/>
              </a:rPr>
              <a:t>实</a:t>
            </a:r>
            <a:endParaRPr sz="1600">
              <a:latin typeface="微软雅黑" panose="020B0503020204020204" charset="-122"/>
              <a:cs typeface="微软雅黑" panose="020B0503020204020204" charset="-122"/>
            </a:endParaRPr>
          </a:p>
        </p:txBody>
      </p:sp>
      <p:sp>
        <p:nvSpPr>
          <p:cNvPr id="2" name="文本框 1"/>
          <p:cNvSpPr txBox="1"/>
          <p:nvPr/>
        </p:nvSpPr>
        <p:spPr>
          <a:xfrm>
            <a:off x="636270" y="492125"/>
            <a:ext cx="2553970" cy="521970"/>
          </a:xfrm>
          <a:prstGeom prst="rect">
            <a:avLst/>
          </a:prstGeom>
          <a:noFill/>
        </p:spPr>
        <p:txBody>
          <a:bodyPr wrap="none" rtlCol="0" anchor="t">
            <a:spAutoFit/>
          </a:bodyPr>
          <a:p>
            <a:r>
              <a:rPr lang="en-US" altLang="zh-CN" sz="2800" b="1" dirty="0">
                <a:solidFill>
                  <a:schemeClr val="accent1"/>
                </a:solidFill>
                <a:sym typeface="+mn-ea"/>
              </a:rPr>
              <a:t>3.2 </a:t>
            </a:r>
            <a:r>
              <a:rPr lang="zh-CN" altLang="en-US" sz="2800" b="1" dirty="0">
                <a:solidFill>
                  <a:schemeClr val="accent1"/>
                </a:solidFill>
                <a:sym typeface="+mn-ea"/>
              </a:rPr>
              <a:t>点线面</a:t>
            </a:r>
            <a:r>
              <a:rPr lang="zh-CN" altLang="en-US" sz="2800" b="1" dirty="0">
                <a:solidFill>
                  <a:schemeClr val="accent1"/>
                </a:solidFill>
                <a:sym typeface="+mn-ea"/>
              </a:rPr>
              <a:t>整合</a:t>
            </a:r>
            <a:endParaRPr lang="zh-CN" altLang="en-US" sz="2800" b="1" dirty="0">
              <a:solidFill>
                <a:schemeClr val="accent1"/>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4" name="组合 83"/>
          <p:cNvGrpSpPr/>
          <p:nvPr/>
        </p:nvGrpSpPr>
        <p:grpSpPr>
          <a:xfrm rot="0">
            <a:off x="576580" y="1327150"/>
            <a:ext cx="10752455" cy="4667250"/>
            <a:chOff x="979512" y="1241516"/>
            <a:chExt cx="8689425" cy="3446738"/>
          </a:xfrm>
        </p:grpSpPr>
        <p:cxnSp>
          <p:nvCxnSpPr>
            <p:cNvPr id="86" name="直接连接符 85"/>
            <p:cNvCxnSpPr/>
            <p:nvPr/>
          </p:nvCxnSpPr>
          <p:spPr>
            <a:xfrm flipH="1">
              <a:off x="1565008" y="1965251"/>
              <a:ext cx="7733" cy="617855"/>
            </a:xfrm>
            <a:prstGeom prst="line">
              <a:avLst/>
            </a:prstGeom>
            <a:noFill/>
            <a:ln w="19050" cap="flat" cmpd="sng" algn="ctr">
              <a:solidFill>
                <a:sysClr val="window" lastClr="FFFFFF">
                  <a:lumMod val="50000"/>
                </a:sysClr>
              </a:solidFill>
              <a:prstDash val="solid"/>
              <a:miter lim="800000"/>
            </a:ln>
            <a:effectLst/>
          </p:spPr>
        </p:cxnSp>
        <p:sp>
          <p:nvSpPr>
            <p:cNvPr id="87" name="圆角矩形 1"/>
            <p:cNvSpPr/>
            <p:nvPr/>
          </p:nvSpPr>
          <p:spPr>
            <a:xfrm>
              <a:off x="3824674" y="1241517"/>
              <a:ext cx="1736596" cy="398122"/>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众</a:t>
              </a:r>
              <a:r>
                <a:rPr lang="zh-CN" altLang="en-US" sz="1600" dirty="0">
                  <a:latin typeface="微软雅黑" panose="020B0503020204020204" charset="-122"/>
                  <a:ea typeface="微软雅黑" panose="020B0503020204020204" charset="-122"/>
                  <a:cs typeface="Liberation Sans" panose="020B0604020202020204" pitchFamily="34" charset="0"/>
                </a:rPr>
                <a:t>芯联平台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88" name="直接连接符 87"/>
            <p:cNvCxnSpPr/>
            <p:nvPr/>
          </p:nvCxnSpPr>
          <p:spPr>
            <a:xfrm>
              <a:off x="1572741" y="1965252"/>
              <a:ext cx="7622416" cy="0"/>
            </a:xfrm>
            <a:prstGeom prst="line">
              <a:avLst/>
            </a:prstGeom>
            <a:noFill/>
            <a:ln w="19050" cap="flat" cmpd="sng" algn="ctr">
              <a:solidFill>
                <a:sysClr val="window" lastClr="FFFFFF">
                  <a:lumMod val="50000"/>
                </a:sysClr>
              </a:solidFill>
              <a:prstDash val="solid"/>
              <a:miter lim="800000"/>
            </a:ln>
            <a:effectLst/>
          </p:spPr>
        </p:cxnSp>
        <p:sp>
          <p:nvSpPr>
            <p:cNvPr id="89" name="圆角矩形 14"/>
            <p:cNvSpPr/>
            <p:nvPr/>
          </p:nvSpPr>
          <p:spPr>
            <a:xfrm>
              <a:off x="1103983" y="2225601"/>
              <a:ext cx="1067129" cy="36925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区域子平台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90" name="直接连接符 89"/>
            <p:cNvCxnSpPr/>
            <p:nvPr/>
          </p:nvCxnSpPr>
          <p:spPr>
            <a:xfrm flipV="1">
              <a:off x="1101457" y="3412784"/>
              <a:ext cx="1740668" cy="4262"/>
            </a:xfrm>
            <a:prstGeom prst="line">
              <a:avLst/>
            </a:prstGeom>
            <a:noFill/>
            <a:ln w="19050" cap="flat" cmpd="sng" algn="ctr">
              <a:solidFill>
                <a:sysClr val="window" lastClr="FFFFFF">
                  <a:lumMod val="50000"/>
                </a:sysClr>
              </a:solidFill>
              <a:prstDash val="solid"/>
              <a:miter lim="800000"/>
            </a:ln>
            <a:effectLst/>
          </p:spPr>
        </p:cxnSp>
        <p:cxnSp>
          <p:nvCxnSpPr>
            <p:cNvPr id="91" name="直接连接符 90"/>
            <p:cNvCxnSpPr>
              <a:endCxn id="94" idx="0"/>
            </p:cNvCxnSpPr>
            <p:nvPr/>
          </p:nvCxnSpPr>
          <p:spPr>
            <a:xfrm>
              <a:off x="1572741" y="2571750"/>
              <a:ext cx="12885" cy="1017767"/>
            </a:xfrm>
            <a:prstGeom prst="line">
              <a:avLst/>
            </a:prstGeom>
            <a:noFill/>
            <a:ln w="19050" cap="flat" cmpd="sng" algn="ctr">
              <a:solidFill>
                <a:sysClr val="window" lastClr="FFFFFF">
                  <a:lumMod val="50000"/>
                </a:sysClr>
              </a:solidFill>
              <a:prstDash val="solid"/>
              <a:miter lim="800000"/>
            </a:ln>
            <a:effectLst/>
          </p:spPr>
        </p:cxnSp>
        <p:sp>
          <p:nvSpPr>
            <p:cNvPr id="92" name="圆角矩形 59"/>
            <p:cNvSpPr/>
            <p:nvPr/>
          </p:nvSpPr>
          <p:spPr>
            <a:xfrm>
              <a:off x="979512" y="3605285"/>
              <a:ext cx="281393" cy="890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上海市</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93" name="圆角矩形 63"/>
            <p:cNvSpPr/>
            <p:nvPr/>
          </p:nvSpPr>
          <p:spPr>
            <a:xfrm>
              <a:off x="1899535" y="3597651"/>
              <a:ext cx="271577" cy="88773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浙江省</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94" name="圆角矩形 67"/>
            <p:cNvSpPr/>
            <p:nvPr/>
          </p:nvSpPr>
          <p:spPr>
            <a:xfrm>
              <a:off x="1445911" y="3589517"/>
              <a:ext cx="279430" cy="878205"/>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北京市</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95" name="直接连接符 94"/>
            <p:cNvCxnSpPr/>
            <p:nvPr/>
          </p:nvCxnSpPr>
          <p:spPr>
            <a:xfrm>
              <a:off x="2035323" y="3414850"/>
              <a:ext cx="6936" cy="175929"/>
            </a:xfrm>
            <a:prstGeom prst="line">
              <a:avLst/>
            </a:prstGeom>
            <a:noFill/>
            <a:ln w="19050" cap="flat" cmpd="sng" algn="ctr">
              <a:solidFill>
                <a:sysClr val="window" lastClr="FFFFFF">
                  <a:lumMod val="50000"/>
                </a:sysClr>
              </a:solidFill>
              <a:prstDash val="solid"/>
              <a:miter lim="800000"/>
            </a:ln>
            <a:effectLst/>
          </p:spPr>
        </p:cxnSp>
        <p:cxnSp>
          <p:nvCxnSpPr>
            <p:cNvPr id="96" name="直接连接符 95"/>
            <p:cNvCxnSpPr>
              <a:endCxn id="92" idx="0"/>
            </p:cNvCxnSpPr>
            <p:nvPr/>
          </p:nvCxnSpPr>
          <p:spPr>
            <a:xfrm>
              <a:off x="1116869" y="3412784"/>
              <a:ext cx="3340" cy="192501"/>
            </a:xfrm>
            <a:prstGeom prst="line">
              <a:avLst/>
            </a:prstGeom>
            <a:noFill/>
            <a:ln w="19050" cap="flat" cmpd="sng" algn="ctr">
              <a:solidFill>
                <a:sysClr val="window" lastClr="FFFFFF">
                  <a:lumMod val="50000"/>
                </a:sysClr>
              </a:solidFill>
              <a:prstDash val="solid"/>
              <a:miter lim="800000"/>
            </a:ln>
            <a:effectLst/>
          </p:spPr>
        </p:cxnSp>
        <p:sp>
          <p:nvSpPr>
            <p:cNvPr id="97" name="圆角矩形 76"/>
            <p:cNvSpPr/>
            <p:nvPr/>
          </p:nvSpPr>
          <p:spPr>
            <a:xfrm>
              <a:off x="3233292" y="2225699"/>
              <a:ext cx="984284" cy="385445"/>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大数据子平台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99" name="圆角矩形 79"/>
            <p:cNvSpPr/>
            <p:nvPr/>
          </p:nvSpPr>
          <p:spPr>
            <a:xfrm>
              <a:off x="6537024" y="1274692"/>
              <a:ext cx="1213474" cy="352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产业基金</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00" name="直接连接符 99"/>
            <p:cNvCxnSpPr/>
            <p:nvPr/>
          </p:nvCxnSpPr>
          <p:spPr>
            <a:xfrm>
              <a:off x="3725642" y="1951025"/>
              <a:ext cx="0" cy="274107"/>
            </a:xfrm>
            <a:prstGeom prst="line">
              <a:avLst/>
            </a:prstGeom>
            <a:noFill/>
            <a:ln w="19050" cap="flat" cmpd="sng" algn="ctr">
              <a:solidFill>
                <a:sysClr val="window" lastClr="FFFFFF">
                  <a:lumMod val="50000"/>
                </a:sysClr>
              </a:solidFill>
              <a:prstDash val="solid"/>
              <a:miter lim="800000"/>
            </a:ln>
            <a:effectLst/>
          </p:spPr>
        </p:cxnSp>
        <p:cxnSp>
          <p:nvCxnSpPr>
            <p:cNvPr id="102" name="直接连接符 101"/>
            <p:cNvCxnSpPr>
              <a:stCxn id="87" idx="2"/>
            </p:cNvCxnSpPr>
            <p:nvPr/>
          </p:nvCxnSpPr>
          <p:spPr>
            <a:xfrm>
              <a:off x="4692972" y="1639639"/>
              <a:ext cx="0" cy="311196"/>
            </a:xfrm>
            <a:prstGeom prst="line">
              <a:avLst/>
            </a:prstGeom>
            <a:noFill/>
            <a:ln w="19050" cap="flat" cmpd="sng" algn="ctr">
              <a:solidFill>
                <a:sysClr val="window" lastClr="FFFFFF">
                  <a:lumMod val="50000"/>
                </a:sysClr>
              </a:solidFill>
              <a:prstDash val="solid"/>
              <a:miter lim="800000"/>
            </a:ln>
            <a:effectLst/>
          </p:spPr>
        </p:cxnSp>
        <p:cxnSp>
          <p:nvCxnSpPr>
            <p:cNvPr id="103" name="直接连接符 102"/>
            <p:cNvCxnSpPr/>
            <p:nvPr/>
          </p:nvCxnSpPr>
          <p:spPr>
            <a:xfrm>
              <a:off x="4259441" y="3576984"/>
              <a:ext cx="2618" cy="161290"/>
            </a:xfrm>
            <a:prstGeom prst="line">
              <a:avLst/>
            </a:prstGeom>
            <a:noFill/>
            <a:ln w="19050" cap="flat" cmpd="sng" algn="ctr">
              <a:solidFill>
                <a:sysClr val="window" lastClr="FFFFFF">
                  <a:lumMod val="50000"/>
                </a:sysClr>
              </a:solidFill>
              <a:prstDash val="solid"/>
              <a:miter lim="800000"/>
            </a:ln>
            <a:effectLst/>
          </p:spPr>
        </p:cxnSp>
        <p:cxnSp>
          <p:nvCxnSpPr>
            <p:cNvPr id="104" name="直接连接符 103"/>
            <p:cNvCxnSpPr/>
            <p:nvPr/>
          </p:nvCxnSpPr>
          <p:spPr>
            <a:xfrm>
              <a:off x="4259441" y="3567376"/>
              <a:ext cx="657914" cy="9382"/>
            </a:xfrm>
            <a:prstGeom prst="line">
              <a:avLst/>
            </a:prstGeom>
            <a:noFill/>
            <a:ln w="19050" cap="flat" cmpd="sng" algn="ctr">
              <a:solidFill>
                <a:sysClr val="window" lastClr="FFFFFF">
                  <a:lumMod val="50000"/>
                </a:sysClr>
              </a:solidFill>
              <a:prstDash val="solid"/>
              <a:miter lim="800000"/>
            </a:ln>
            <a:effectLst/>
          </p:spPr>
        </p:cxnSp>
        <p:cxnSp>
          <p:nvCxnSpPr>
            <p:cNvPr id="105" name="直接连接符 104"/>
            <p:cNvCxnSpPr/>
            <p:nvPr/>
          </p:nvCxnSpPr>
          <p:spPr>
            <a:xfrm>
              <a:off x="4917355" y="3584520"/>
              <a:ext cx="0" cy="140335"/>
            </a:xfrm>
            <a:prstGeom prst="line">
              <a:avLst/>
            </a:prstGeom>
            <a:noFill/>
            <a:ln w="19050" cap="flat" cmpd="sng" algn="ctr">
              <a:solidFill>
                <a:sysClr val="window" lastClr="FFFFFF">
                  <a:lumMod val="50000"/>
                </a:sysClr>
              </a:solidFill>
              <a:prstDash val="solid"/>
              <a:miter lim="800000"/>
            </a:ln>
            <a:effectLst/>
          </p:spPr>
        </p:cxnSp>
        <p:sp>
          <p:nvSpPr>
            <p:cNvPr id="106" name="加号 105"/>
            <p:cNvSpPr/>
            <p:nvPr/>
          </p:nvSpPr>
          <p:spPr>
            <a:xfrm>
              <a:off x="5863792" y="1241516"/>
              <a:ext cx="342398" cy="385446"/>
            </a:xfrm>
            <a:prstGeom prst="mathPlus">
              <a:avLst/>
            </a:prstGeom>
            <a:noFill/>
            <a:ln w="19050" cap="flat" cmpd="sng" algn="ctr">
              <a:solidFill>
                <a:sysClr val="window" lastClr="FFFFFF">
                  <a:lumMod val="50000"/>
                </a:sysClr>
              </a:solidFill>
              <a:prstDash val="solid"/>
              <a:miter lim="800000"/>
            </a:ln>
            <a:effectLst/>
          </p:spPr>
          <p:txBody>
            <a:bodyPr rtlCol="0" anchor="ctr"/>
            <a:p>
              <a:pPr algn="ctr"/>
              <a:endParaRPr lang="zh-CN" altLang="en-US" sz="1600">
                <a:latin typeface="微软雅黑" panose="020B0503020204020204" charset="-122"/>
                <a:ea typeface="微软雅黑" panose="020B0503020204020204" charset="-122"/>
                <a:cs typeface="Liberation Sans" panose="020B0604020202020204" pitchFamily="34" charset="0"/>
              </a:endParaRPr>
            </a:p>
          </p:txBody>
        </p:sp>
        <p:cxnSp>
          <p:nvCxnSpPr>
            <p:cNvPr id="107" name="直接连接符 106"/>
            <p:cNvCxnSpPr/>
            <p:nvPr/>
          </p:nvCxnSpPr>
          <p:spPr>
            <a:xfrm>
              <a:off x="7996256" y="1936420"/>
              <a:ext cx="0" cy="1710702"/>
            </a:xfrm>
            <a:prstGeom prst="line">
              <a:avLst/>
            </a:prstGeom>
            <a:noFill/>
            <a:ln w="19050" cap="flat" cmpd="sng" algn="ctr">
              <a:solidFill>
                <a:sysClr val="window" lastClr="FFFFFF">
                  <a:lumMod val="50000"/>
                </a:sysClr>
              </a:solidFill>
              <a:prstDash val="solid"/>
              <a:miter lim="800000"/>
            </a:ln>
            <a:effectLst/>
          </p:spPr>
        </p:cxnSp>
        <p:cxnSp>
          <p:nvCxnSpPr>
            <p:cNvPr id="108" name="直接连接符 107"/>
            <p:cNvCxnSpPr/>
            <p:nvPr/>
          </p:nvCxnSpPr>
          <p:spPr>
            <a:xfrm flipV="1">
              <a:off x="6593420" y="2821564"/>
              <a:ext cx="2485044" cy="1"/>
            </a:xfrm>
            <a:prstGeom prst="line">
              <a:avLst/>
            </a:prstGeom>
            <a:noFill/>
            <a:ln w="19050" cap="flat" cmpd="sng" algn="ctr">
              <a:solidFill>
                <a:sysClr val="window" lastClr="FFFFFF">
                  <a:lumMod val="50000"/>
                </a:sysClr>
              </a:solidFill>
              <a:prstDash val="solid"/>
              <a:miter lim="800000"/>
            </a:ln>
            <a:effectLst/>
          </p:spPr>
        </p:cxnSp>
        <p:sp>
          <p:nvSpPr>
            <p:cNvPr id="109" name="圆角矩形 51"/>
            <p:cNvSpPr/>
            <p:nvPr/>
          </p:nvSpPr>
          <p:spPr>
            <a:xfrm>
              <a:off x="7533025" y="2212891"/>
              <a:ext cx="881751" cy="390058"/>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服务链子平台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10" name="直接连接符 109"/>
            <p:cNvCxnSpPr>
              <a:endCxn id="132" idx="0"/>
            </p:cNvCxnSpPr>
            <p:nvPr/>
          </p:nvCxnSpPr>
          <p:spPr>
            <a:xfrm>
              <a:off x="4581121" y="2808976"/>
              <a:ext cx="0" cy="918791"/>
            </a:xfrm>
            <a:prstGeom prst="line">
              <a:avLst/>
            </a:prstGeom>
            <a:noFill/>
            <a:ln w="19050" cap="flat" cmpd="sng" algn="ctr">
              <a:solidFill>
                <a:sysClr val="window" lastClr="FFFFFF">
                  <a:lumMod val="50000"/>
                </a:sysClr>
              </a:solidFill>
              <a:prstDash val="solid"/>
              <a:miter lim="800000"/>
            </a:ln>
            <a:effectLst/>
          </p:spPr>
        </p:cxnSp>
        <p:cxnSp>
          <p:nvCxnSpPr>
            <p:cNvPr id="111" name="直接连接符 110"/>
            <p:cNvCxnSpPr/>
            <p:nvPr/>
          </p:nvCxnSpPr>
          <p:spPr>
            <a:xfrm>
              <a:off x="5621758" y="2796995"/>
              <a:ext cx="8842" cy="1006069"/>
            </a:xfrm>
            <a:prstGeom prst="line">
              <a:avLst/>
            </a:prstGeom>
            <a:noFill/>
            <a:ln w="19050" cap="flat" cmpd="sng" algn="ctr">
              <a:solidFill>
                <a:sysClr val="window" lastClr="FFFFFF">
                  <a:lumMod val="50000"/>
                </a:sysClr>
              </a:solidFill>
              <a:prstDash val="solid"/>
              <a:miter lim="800000"/>
            </a:ln>
            <a:effectLst/>
          </p:spPr>
        </p:cxnSp>
        <p:cxnSp>
          <p:nvCxnSpPr>
            <p:cNvPr id="112" name="直接连接符 111"/>
            <p:cNvCxnSpPr/>
            <p:nvPr/>
          </p:nvCxnSpPr>
          <p:spPr>
            <a:xfrm>
              <a:off x="6601154" y="2811564"/>
              <a:ext cx="11025" cy="829328"/>
            </a:xfrm>
            <a:prstGeom prst="line">
              <a:avLst/>
            </a:prstGeom>
            <a:noFill/>
            <a:ln w="19050" cap="flat" cmpd="sng" algn="ctr">
              <a:solidFill>
                <a:sysClr val="window" lastClr="FFFFFF">
                  <a:lumMod val="50000"/>
                </a:sysClr>
              </a:solidFill>
              <a:prstDash val="solid"/>
              <a:miter lim="800000"/>
            </a:ln>
            <a:effectLst/>
          </p:spPr>
        </p:cxnSp>
        <p:sp>
          <p:nvSpPr>
            <p:cNvPr id="113" name="圆角矩形 14"/>
            <p:cNvSpPr/>
            <p:nvPr/>
          </p:nvSpPr>
          <p:spPr>
            <a:xfrm>
              <a:off x="6143422" y="3074559"/>
              <a:ext cx="937514" cy="36925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金融平台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14" name="圆角矩形 14"/>
            <p:cNvSpPr/>
            <p:nvPr/>
          </p:nvSpPr>
          <p:spPr>
            <a:xfrm>
              <a:off x="7505273" y="3060934"/>
              <a:ext cx="937514" cy="36925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投资平台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15" name="直接连接符 114"/>
            <p:cNvCxnSpPr/>
            <p:nvPr/>
          </p:nvCxnSpPr>
          <p:spPr>
            <a:xfrm flipH="1">
              <a:off x="9098256" y="2813755"/>
              <a:ext cx="1" cy="821448"/>
            </a:xfrm>
            <a:prstGeom prst="line">
              <a:avLst/>
            </a:prstGeom>
            <a:noFill/>
            <a:ln w="19050" cap="flat" cmpd="sng" algn="ctr">
              <a:solidFill>
                <a:sysClr val="window" lastClr="FFFFFF">
                  <a:lumMod val="50000"/>
                </a:sysClr>
              </a:solidFill>
              <a:prstDash val="solid"/>
              <a:miter lim="800000"/>
            </a:ln>
            <a:effectLst/>
          </p:spPr>
        </p:cxnSp>
        <p:cxnSp>
          <p:nvCxnSpPr>
            <p:cNvPr id="116" name="直接连接符 115"/>
            <p:cNvCxnSpPr/>
            <p:nvPr/>
          </p:nvCxnSpPr>
          <p:spPr>
            <a:xfrm>
              <a:off x="4576538" y="3414659"/>
              <a:ext cx="0" cy="140335"/>
            </a:xfrm>
            <a:prstGeom prst="line">
              <a:avLst/>
            </a:prstGeom>
            <a:noFill/>
            <a:ln w="19050" cap="flat" cmpd="sng" algn="ctr">
              <a:solidFill>
                <a:sysClr val="window" lastClr="FFFFFF">
                  <a:lumMod val="50000"/>
                </a:sysClr>
              </a:solidFill>
              <a:prstDash val="solid"/>
              <a:miter lim="800000"/>
            </a:ln>
            <a:effectLst/>
          </p:spPr>
        </p:cxnSp>
        <p:sp>
          <p:nvSpPr>
            <p:cNvPr id="117" name="圆角矩形 14"/>
            <p:cNvSpPr/>
            <p:nvPr/>
          </p:nvSpPr>
          <p:spPr>
            <a:xfrm>
              <a:off x="4155765" y="3074650"/>
              <a:ext cx="937514" cy="36925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服务平台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18" name="直接连接符 117"/>
            <p:cNvCxnSpPr/>
            <p:nvPr/>
          </p:nvCxnSpPr>
          <p:spPr>
            <a:xfrm>
              <a:off x="5301643" y="3594434"/>
              <a:ext cx="2618" cy="161290"/>
            </a:xfrm>
            <a:prstGeom prst="line">
              <a:avLst/>
            </a:prstGeom>
            <a:noFill/>
            <a:ln w="19050" cap="flat" cmpd="sng" algn="ctr">
              <a:solidFill>
                <a:sysClr val="window" lastClr="FFFFFF">
                  <a:lumMod val="50000"/>
                </a:sysClr>
              </a:solidFill>
              <a:prstDash val="solid"/>
              <a:miter lim="800000"/>
            </a:ln>
            <a:effectLst/>
          </p:spPr>
        </p:cxnSp>
        <p:cxnSp>
          <p:nvCxnSpPr>
            <p:cNvPr id="119" name="直接连接符 118"/>
            <p:cNvCxnSpPr/>
            <p:nvPr/>
          </p:nvCxnSpPr>
          <p:spPr>
            <a:xfrm>
              <a:off x="5301643" y="3584826"/>
              <a:ext cx="657914" cy="9382"/>
            </a:xfrm>
            <a:prstGeom prst="line">
              <a:avLst/>
            </a:prstGeom>
            <a:noFill/>
            <a:ln w="19050" cap="flat" cmpd="sng" algn="ctr">
              <a:solidFill>
                <a:sysClr val="window" lastClr="FFFFFF">
                  <a:lumMod val="50000"/>
                </a:sysClr>
              </a:solidFill>
              <a:prstDash val="solid"/>
              <a:miter lim="800000"/>
            </a:ln>
            <a:effectLst/>
          </p:spPr>
        </p:cxnSp>
        <p:cxnSp>
          <p:nvCxnSpPr>
            <p:cNvPr id="120" name="直接连接符 119"/>
            <p:cNvCxnSpPr/>
            <p:nvPr/>
          </p:nvCxnSpPr>
          <p:spPr>
            <a:xfrm>
              <a:off x="5959557" y="3601970"/>
              <a:ext cx="0" cy="140335"/>
            </a:xfrm>
            <a:prstGeom prst="line">
              <a:avLst/>
            </a:prstGeom>
            <a:noFill/>
            <a:ln w="19050" cap="flat" cmpd="sng" algn="ctr">
              <a:solidFill>
                <a:sysClr val="window" lastClr="FFFFFF">
                  <a:lumMod val="50000"/>
                </a:sysClr>
              </a:solidFill>
              <a:prstDash val="solid"/>
              <a:miter lim="800000"/>
            </a:ln>
            <a:effectLst/>
          </p:spPr>
        </p:cxnSp>
        <p:cxnSp>
          <p:nvCxnSpPr>
            <p:cNvPr id="121" name="直接连接符 120"/>
            <p:cNvCxnSpPr/>
            <p:nvPr/>
          </p:nvCxnSpPr>
          <p:spPr>
            <a:xfrm>
              <a:off x="6443215" y="3615198"/>
              <a:ext cx="2618" cy="161290"/>
            </a:xfrm>
            <a:prstGeom prst="line">
              <a:avLst/>
            </a:prstGeom>
            <a:noFill/>
            <a:ln w="19050" cap="flat" cmpd="sng" algn="ctr">
              <a:solidFill>
                <a:sysClr val="window" lastClr="FFFFFF">
                  <a:lumMod val="50000"/>
                </a:sysClr>
              </a:solidFill>
              <a:prstDash val="solid"/>
              <a:miter lim="800000"/>
            </a:ln>
            <a:effectLst/>
          </p:spPr>
        </p:cxnSp>
        <p:cxnSp>
          <p:nvCxnSpPr>
            <p:cNvPr id="122" name="直接连接符 121"/>
            <p:cNvCxnSpPr/>
            <p:nvPr/>
          </p:nvCxnSpPr>
          <p:spPr>
            <a:xfrm>
              <a:off x="6436776" y="3625537"/>
              <a:ext cx="519110" cy="2895"/>
            </a:xfrm>
            <a:prstGeom prst="line">
              <a:avLst/>
            </a:prstGeom>
            <a:noFill/>
            <a:ln w="19050" cap="flat" cmpd="sng" algn="ctr">
              <a:solidFill>
                <a:sysClr val="window" lastClr="FFFFFF">
                  <a:lumMod val="50000"/>
                </a:sysClr>
              </a:solidFill>
              <a:prstDash val="solid"/>
              <a:miter lim="800000"/>
            </a:ln>
            <a:effectLst/>
          </p:spPr>
        </p:cxnSp>
        <p:cxnSp>
          <p:nvCxnSpPr>
            <p:cNvPr id="123" name="直接连接符 122"/>
            <p:cNvCxnSpPr/>
            <p:nvPr/>
          </p:nvCxnSpPr>
          <p:spPr>
            <a:xfrm>
              <a:off x="6955885" y="3628432"/>
              <a:ext cx="1" cy="146117"/>
            </a:xfrm>
            <a:prstGeom prst="line">
              <a:avLst/>
            </a:prstGeom>
            <a:noFill/>
            <a:ln w="19050" cap="flat" cmpd="sng" algn="ctr">
              <a:solidFill>
                <a:sysClr val="window" lastClr="FFFFFF">
                  <a:lumMod val="50000"/>
                </a:sysClr>
              </a:solidFill>
              <a:prstDash val="solid"/>
              <a:miter lim="800000"/>
            </a:ln>
            <a:effectLst/>
          </p:spPr>
        </p:cxnSp>
        <p:cxnSp>
          <p:nvCxnSpPr>
            <p:cNvPr id="124" name="直接连接符 123"/>
            <p:cNvCxnSpPr/>
            <p:nvPr/>
          </p:nvCxnSpPr>
          <p:spPr>
            <a:xfrm>
              <a:off x="7666702" y="3643459"/>
              <a:ext cx="2618" cy="161290"/>
            </a:xfrm>
            <a:prstGeom prst="line">
              <a:avLst/>
            </a:prstGeom>
            <a:noFill/>
            <a:ln w="19050" cap="flat" cmpd="sng" algn="ctr">
              <a:solidFill>
                <a:sysClr val="window" lastClr="FFFFFF">
                  <a:lumMod val="50000"/>
                </a:sysClr>
              </a:solidFill>
              <a:prstDash val="solid"/>
              <a:miter lim="800000"/>
            </a:ln>
            <a:effectLst/>
          </p:spPr>
        </p:cxnSp>
        <p:cxnSp>
          <p:nvCxnSpPr>
            <p:cNvPr id="125" name="直接连接符 124"/>
            <p:cNvCxnSpPr/>
            <p:nvPr/>
          </p:nvCxnSpPr>
          <p:spPr>
            <a:xfrm flipV="1">
              <a:off x="7666702" y="3640892"/>
              <a:ext cx="615898" cy="2567"/>
            </a:xfrm>
            <a:prstGeom prst="line">
              <a:avLst/>
            </a:prstGeom>
            <a:noFill/>
            <a:ln w="19050" cap="flat" cmpd="sng" algn="ctr">
              <a:solidFill>
                <a:sysClr val="window" lastClr="FFFFFF">
                  <a:lumMod val="50000"/>
                </a:sysClr>
              </a:solidFill>
              <a:prstDash val="solid"/>
              <a:miter lim="800000"/>
            </a:ln>
            <a:effectLst/>
          </p:spPr>
        </p:cxnSp>
        <p:cxnSp>
          <p:nvCxnSpPr>
            <p:cNvPr id="126" name="直接连接符 125"/>
            <p:cNvCxnSpPr/>
            <p:nvPr/>
          </p:nvCxnSpPr>
          <p:spPr>
            <a:xfrm>
              <a:off x="8806236" y="3622711"/>
              <a:ext cx="679608" cy="0"/>
            </a:xfrm>
            <a:prstGeom prst="line">
              <a:avLst/>
            </a:prstGeom>
            <a:noFill/>
            <a:ln w="19050" cap="flat" cmpd="sng" algn="ctr">
              <a:solidFill>
                <a:sysClr val="window" lastClr="FFFFFF">
                  <a:lumMod val="50000"/>
                </a:sysClr>
              </a:solidFill>
              <a:prstDash val="solid"/>
              <a:miter lim="800000"/>
            </a:ln>
            <a:effectLst/>
          </p:spPr>
        </p:cxnSp>
        <p:cxnSp>
          <p:nvCxnSpPr>
            <p:cNvPr id="127" name="直接连接符 126"/>
            <p:cNvCxnSpPr/>
            <p:nvPr/>
          </p:nvCxnSpPr>
          <p:spPr>
            <a:xfrm>
              <a:off x="8792203" y="3638066"/>
              <a:ext cx="0" cy="140335"/>
            </a:xfrm>
            <a:prstGeom prst="line">
              <a:avLst/>
            </a:prstGeom>
            <a:noFill/>
            <a:ln w="19050" cap="flat" cmpd="sng" algn="ctr">
              <a:solidFill>
                <a:sysClr val="window" lastClr="FFFFFF">
                  <a:lumMod val="50000"/>
                </a:sysClr>
              </a:solidFill>
              <a:prstDash val="solid"/>
              <a:miter lim="800000"/>
            </a:ln>
            <a:effectLst/>
          </p:spPr>
        </p:cxnSp>
        <p:cxnSp>
          <p:nvCxnSpPr>
            <p:cNvPr id="128" name="直接连接符 127"/>
            <p:cNvCxnSpPr/>
            <p:nvPr/>
          </p:nvCxnSpPr>
          <p:spPr>
            <a:xfrm>
              <a:off x="5093792" y="1965251"/>
              <a:ext cx="11624" cy="829073"/>
            </a:xfrm>
            <a:prstGeom prst="line">
              <a:avLst/>
            </a:prstGeom>
            <a:noFill/>
            <a:ln w="19050" cap="flat" cmpd="sng" algn="ctr">
              <a:solidFill>
                <a:sysClr val="window" lastClr="FFFFFF">
                  <a:lumMod val="50000"/>
                </a:sysClr>
              </a:solidFill>
              <a:prstDash val="solid"/>
              <a:miter lim="800000"/>
            </a:ln>
            <a:effectLst/>
          </p:spPr>
        </p:cxnSp>
        <p:cxnSp>
          <p:nvCxnSpPr>
            <p:cNvPr id="129" name="直接连接符 128"/>
            <p:cNvCxnSpPr/>
            <p:nvPr/>
          </p:nvCxnSpPr>
          <p:spPr>
            <a:xfrm flipV="1">
              <a:off x="4581120" y="2794324"/>
              <a:ext cx="1042202" cy="13880"/>
            </a:xfrm>
            <a:prstGeom prst="line">
              <a:avLst/>
            </a:prstGeom>
            <a:noFill/>
            <a:ln w="19050" cap="flat" cmpd="sng" algn="ctr">
              <a:solidFill>
                <a:sysClr val="window" lastClr="FFFFFF">
                  <a:lumMod val="50000"/>
                </a:sysClr>
              </a:solidFill>
              <a:prstDash val="solid"/>
              <a:miter lim="800000"/>
            </a:ln>
            <a:effectLst/>
          </p:spPr>
        </p:cxnSp>
        <p:sp>
          <p:nvSpPr>
            <p:cNvPr id="130" name="圆角矩形 76"/>
            <p:cNvSpPr/>
            <p:nvPr/>
          </p:nvSpPr>
          <p:spPr>
            <a:xfrm>
              <a:off x="4629740" y="2240692"/>
              <a:ext cx="984284" cy="385445"/>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供应链子平台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1" name="圆角矩形 14"/>
            <p:cNvSpPr/>
            <p:nvPr/>
          </p:nvSpPr>
          <p:spPr>
            <a:xfrm>
              <a:off x="5194242" y="3067928"/>
              <a:ext cx="870941" cy="36925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运营平台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2" name="圆角矩形 97"/>
            <p:cNvSpPr/>
            <p:nvPr/>
          </p:nvSpPr>
          <p:spPr>
            <a:xfrm>
              <a:off x="4448931" y="3727767"/>
              <a:ext cx="264378" cy="878205"/>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连锁服务</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3" name="圆角矩形 98"/>
            <p:cNvSpPr/>
            <p:nvPr/>
          </p:nvSpPr>
          <p:spPr>
            <a:xfrm>
              <a:off x="4137722" y="3710292"/>
              <a:ext cx="269615" cy="88519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客服中心</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4" name="圆角矩形 91"/>
            <p:cNvSpPr/>
            <p:nvPr/>
          </p:nvSpPr>
          <p:spPr>
            <a:xfrm>
              <a:off x="4764352" y="3721734"/>
              <a:ext cx="281393" cy="890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招商中心</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5" name="圆角矩形 97"/>
            <p:cNvSpPr/>
            <p:nvPr/>
          </p:nvSpPr>
          <p:spPr>
            <a:xfrm>
              <a:off x="5491133" y="3745217"/>
              <a:ext cx="264378" cy="878205"/>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物流</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6" name="圆角矩形 98"/>
            <p:cNvSpPr/>
            <p:nvPr/>
          </p:nvSpPr>
          <p:spPr>
            <a:xfrm>
              <a:off x="5179924" y="3727742"/>
              <a:ext cx="269615" cy="88519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采购</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7" name="圆角矩形 91"/>
            <p:cNvSpPr/>
            <p:nvPr/>
          </p:nvSpPr>
          <p:spPr>
            <a:xfrm>
              <a:off x="5806554" y="3739184"/>
              <a:ext cx="281393" cy="890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仓储</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38" name="圆角矩形 98"/>
            <p:cNvSpPr/>
            <p:nvPr/>
          </p:nvSpPr>
          <p:spPr>
            <a:xfrm>
              <a:off x="6301969" y="3754968"/>
              <a:ext cx="269615" cy="88519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供应链金融</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81" name="圆角矩形 91"/>
            <p:cNvSpPr/>
            <p:nvPr/>
          </p:nvSpPr>
          <p:spPr>
            <a:xfrm>
              <a:off x="6676114" y="3754968"/>
              <a:ext cx="559545" cy="890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金融超市服务</a:t>
              </a:r>
              <a:endParaRPr lang="en-US" altLang="zh-CN" sz="1600" dirty="0">
                <a:latin typeface="微软雅黑" panose="020B0503020204020204" charset="-122"/>
                <a:ea typeface="微软雅黑" panose="020B0503020204020204" charset="-122"/>
                <a:cs typeface="Liberation Sans" panose="020B0604020202020204" pitchFamily="34" charset="0"/>
              </a:endParaRPr>
            </a:p>
            <a:p>
              <a:pPr algn="ctr"/>
              <a:r>
                <a:rPr lang="zh-CN" altLang="en-US" sz="1600" dirty="0">
                  <a:latin typeface="微软雅黑" panose="020B0503020204020204" charset="-122"/>
                  <a:ea typeface="微软雅黑" panose="020B0503020204020204" charset="-122"/>
                  <a:cs typeface="Liberation Sans" panose="020B0604020202020204" pitchFamily="34" charset="0"/>
                </a:rPr>
                <a:t>（百望云）</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82" name="圆角矩形 98"/>
            <p:cNvSpPr/>
            <p:nvPr/>
          </p:nvSpPr>
          <p:spPr>
            <a:xfrm>
              <a:off x="7369335" y="3764541"/>
              <a:ext cx="594734" cy="88519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产业基金投资</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83" name="直接连接符 182"/>
            <p:cNvCxnSpPr/>
            <p:nvPr/>
          </p:nvCxnSpPr>
          <p:spPr>
            <a:xfrm>
              <a:off x="8282600" y="3638065"/>
              <a:ext cx="0" cy="140335"/>
            </a:xfrm>
            <a:prstGeom prst="line">
              <a:avLst/>
            </a:prstGeom>
            <a:noFill/>
            <a:ln w="19050" cap="flat" cmpd="sng" algn="ctr">
              <a:solidFill>
                <a:sysClr val="window" lastClr="FFFFFF">
                  <a:lumMod val="50000"/>
                </a:sysClr>
              </a:solidFill>
              <a:prstDash val="solid"/>
              <a:miter lim="800000"/>
            </a:ln>
            <a:effectLst/>
          </p:spPr>
        </p:cxnSp>
        <p:sp>
          <p:nvSpPr>
            <p:cNvPr id="184" name="圆角矩形 91"/>
            <p:cNvSpPr/>
            <p:nvPr/>
          </p:nvSpPr>
          <p:spPr>
            <a:xfrm>
              <a:off x="7996256" y="3774826"/>
              <a:ext cx="572687" cy="890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技术并购投资</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85" name="直接连接符 184"/>
            <p:cNvCxnSpPr/>
            <p:nvPr/>
          </p:nvCxnSpPr>
          <p:spPr>
            <a:xfrm>
              <a:off x="9485844" y="3620845"/>
              <a:ext cx="2618" cy="161290"/>
            </a:xfrm>
            <a:prstGeom prst="line">
              <a:avLst/>
            </a:prstGeom>
            <a:noFill/>
            <a:ln w="19050" cap="flat" cmpd="sng" algn="ctr">
              <a:solidFill>
                <a:sysClr val="window" lastClr="FFFFFF">
                  <a:lumMod val="50000"/>
                </a:sysClr>
              </a:solidFill>
              <a:prstDash val="solid"/>
              <a:miter lim="800000"/>
            </a:ln>
            <a:effectLst/>
          </p:spPr>
        </p:cxnSp>
        <p:sp>
          <p:nvSpPr>
            <p:cNvPr id="186" name="圆角矩形 91"/>
            <p:cNvSpPr/>
            <p:nvPr/>
          </p:nvSpPr>
          <p:spPr>
            <a:xfrm>
              <a:off x="9307987" y="3782135"/>
              <a:ext cx="360950" cy="89027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加速器</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87" name="圆角矩形 98"/>
            <p:cNvSpPr/>
            <p:nvPr/>
          </p:nvSpPr>
          <p:spPr>
            <a:xfrm>
              <a:off x="8609823" y="3803064"/>
              <a:ext cx="402982" cy="885190"/>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孵化器</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grpSp>
      <p:sp>
        <p:nvSpPr>
          <p:cNvPr id="85" name="圆角矩形 14"/>
          <p:cNvSpPr/>
          <p:nvPr/>
        </p:nvSpPr>
        <p:spPr>
          <a:xfrm>
            <a:off x="10026015" y="3857625"/>
            <a:ext cx="1160145" cy="499745"/>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孵化平台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88" name="圆角矩形 14"/>
          <p:cNvSpPr/>
          <p:nvPr/>
        </p:nvSpPr>
        <p:spPr>
          <a:xfrm>
            <a:off x="754590" y="3723397"/>
            <a:ext cx="2129184" cy="499988"/>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产业大商整合</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89" name="圆角矩形 63"/>
          <p:cNvSpPr/>
          <p:nvPr/>
        </p:nvSpPr>
        <p:spPr>
          <a:xfrm>
            <a:off x="2227294" y="4577971"/>
            <a:ext cx="336053" cy="120203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江苏省</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sp>
        <p:nvSpPr>
          <p:cNvPr id="190" name="圆角矩形 63"/>
          <p:cNvSpPr/>
          <p:nvPr/>
        </p:nvSpPr>
        <p:spPr>
          <a:xfrm>
            <a:off x="2703718" y="4599305"/>
            <a:ext cx="336053" cy="120203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en-US" altLang="zh-CN" sz="1600" dirty="0">
                <a:latin typeface="微软雅黑" panose="020B0503020204020204" charset="-122"/>
                <a:ea typeface="微软雅黑" panose="020B0503020204020204" charset="-122"/>
                <a:cs typeface="Liberation Sans" panose="020B0604020202020204" pitchFamily="34" charset="0"/>
              </a:rPr>
              <a:t>…</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91" name="直接连接符 190"/>
          <p:cNvCxnSpPr/>
          <p:nvPr/>
        </p:nvCxnSpPr>
        <p:spPr>
          <a:xfrm>
            <a:off x="2392485" y="4346984"/>
            <a:ext cx="1" cy="239977"/>
          </a:xfrm>
          <a:prstGeom prst="line">
            <a:avLst/>
          </a:prstGeom>
          <a:noFill/>
          <a:ln w="19050" cap="flat" cmpd="sng" algn="ctr">
            <a:solidFill>
              <a:sysClr val="window" lastClr="FFFFFF">
                <a:lumMod val="50000"/>
              </a:sysClr>
            </a:solidFill>
            <a:prstDash val="solid"/>
            <a:miter lim="800000"/>
          </a:ln>
          <a:effectLst/>
        </p:spPr>
      </p:cxnSp>
      <p:cxnSp>
        <p:nvCxnSpPr>
          <p:cNvPr id="192" name="直接连接符 191"/>
          <p:cNvCxnSpPr/>
          <p:nvPr/>
        </p:nvCxnSpPr>
        <p:spPr>
          <a:xfrm>
            <a:off x="2883774" y="4332321"/>
            <a:ext cx="1" cy="250920"/>
          </a:xfrm>
          <a:prstGeom prst="line">
            <a:avLst/>
          </a:prstGeom>
          <a:noFill/>
          <a:ln w="19050" cap="flat" cmpd="sng" algn="ctr">
            <a:solidFill>
              <a:sysClr val="window" lastClr="FFFFFF">
                <a:lumMod val="50000"/>
              </a:sysClr>
            </a:solidFill>
            <a:prstDash val="solid"/>
            <a:miter lim="800000"/>
          </a:ln>
          <a:effectLst/>
        </p:spPr>
      </p:cxnSp>
      <p:sp>
        <p:nvSpPr>
          <p:cNvPr id="193" name="圆角矩形 76"/>
          <p:cNvSpPr/>
          <p:nvPr/>
        </p:nvSpPr>
        <p:spPr>
          <a:xfrm>
            <a:off x="6911262" y="2719042"/>
            <a:ext cx="1217966" cy="521913"/>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品牌子平台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94" name="直接连接符 193"/>
          <p:cNvCxnSpPr/>
          <p:nvPr/>
        </p:nvCxnSpPr>
        <p:spPr>
          <a:xfrm>
            <a:off x="7497049" y="2339898"/>
            <a:ext cx="0" cy="371155"/>
          </a:xfrm>
          <a:prstGeom prst="line">
            <a:avLst/>
          </a:prstGeom>
          <a:noFill/>
          <a:ln w="19050" cap="flat" cmpd="sng" algn="ctr">
            <a:solidFill>
              <a:sysClr val="window" lastClr="FFFFFF">
                <a:lumMod val="50000"/>
              </a:sysClr>
            </a:solidFill>
            <a:prstDash val="solid"/>
            <a:miter lim="800000"/>
          </a:ln>
          <a:effectLst/>
        </p:spPr>
      </p:cxnSp>
      <p:sp>
        <p:nvSpPr>
          <p:cNvPr id="195" name="圆角矩形 51"/>
          <p:cNvSpPr/>
          <p:nvPr/>
        </p:nvSpPr>
        <p:spPr>
          <a:xfrm>
            <a:off x="10205225" y="2701832"/>
            <a:ext cx="1091090" cy="528159"/>
          </a:xfrm>
          <a:prstGeom prst="roundRect">
            <a:avLst/>
          </a:prstGeom>
          <a:gradFill>
            <a:gsLst>
              <a:gs pos="0">
                <a:srgbClr val="FFFFFF"/>
              </a:gs>
              <a:gs pos="70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innerShdw>
          </a:effectLst>
        </p:spPr>
        <p:txBody>
          <a:bodyPr rtlCol="0" anchor="ctr"/>
          <a:p>
            <a:pPr algn="ctr"/>
            <a:r>
              <a:rPr lang="zh-CN" altLang="en-US" sz="1600" dirty="0">
                <a:latin typeface="微软雅黑" panose="020B0503020204020204" charset="-122"/>
                <a:ea typeface="微软雅黑" panose="020B0503020204020204" charset="-122"/>
                <a:cs typeface="Liberation Sans" panose="020B0604020202020204" pitchFamily="34" charset="0"/>
              </a:rPr>
              <a:t>区块链平台</a:t>
            </a:r>
            <a:endParaRPr lang="zh-CN" altLang="en-US" sz="1600" dirty="0">
              <a:latin typeface="微软雅黑" panose="020B0503020204020204" charset="-122"/>
              <a:ea typeface="微软雅黑" panose="020B0503020204020204" charset="-122"/>
              <a:cs typeface="Liberation Sans" panose="020B0604020202020204" pitchFamily="34" charset="0"/>
            </a:endParaRPr>
          </a:p>
        </p:txBody>
      </p:sp>
      <p:cxnSp>
        <p:nvCxnSpPr>
          <p:cNvPr id="196" name="直接连接符 195"/>
          <p:cNvCxnSpPr>
            <a:endCxn id="195" idx="0"/>
          </p:cNvCxnSpPr>
          <p:nvPr/>
        </p:nvCxnSpPr>
        <p:spPr>
          <a:xfrm>
            <a:off x="10750770" y="2357244"/>
            <a:ext cx="0" cy="344588"/>
          </a:xfrm>
          <a:prstGeom prst="line">
            <a:avLst/>
          </a:prstGeom>
          <a:noFill/>
          <a:ln w="19050" cap="flat" cmpd="sng" algn="ctr">
            <a:solidFill>
              <a:sysClr val="window" lastClr="FFFFFF">
                <a:lumMod val="50000"/>
              </a:sysClr>
            </a:solidFill>
            <a:prstDash val="solid"/>
            <a:miter lim="800000"/>
          </a:ln>
          <a:effectLst/>
        </p:spPr>
      </p:cxnSp>
      <p:sp>
        <p:nvSpPr>
          <p:cNvPr id="2" name="文本框 1"/>
          <p:cNvSpPr txBox="1"/>
          <p:nvPr/>
        </p:nvSpPr>
        <p:spPr>
          <a:xfrm>
            <a:off x="650240" y="565150"/>
            <a:ext cx="5596255" cy="521970"/>
          </a:xfrm>
          <a:prstGeom prst="rect">
            <a:avLst/>
          </a:prstGeom>
          <a:noFill/>
        </p:spPr>
        <p:txBody>
          <a:bodyPr wrap="square" rtlCol="0">
            <a:spAutoFit/>
          </a:bodyPr>
          <a:p>
            <a:r>
              <a:rPr lang="en-US" altLang="zh-CN" sz="2800" b="1">
                <a:solidFill>
                  <a:schemeClr val="accent1"/>
                </a:solidFill>
                <a:effectLst>
                  <a:outerShdw blurRad="38100" dist="25400" dir="5400000" algn="ctr" rotWithShape="0">
                    <a:srgbClr val="6E747A">
                      <a:alpha val="43000"/>
                    </a:srgbClr>
                  </a:outerShdw>
                </a:effectLst>
              </a:rPr>
              <a:t>3.3 </a:t>
            </a:r>
            <a:r>
              <a:rPr lang="zh-CN" altLang="en-US" sz="2800" b="1">
                <a:solidFill>
                  <a:schemeClr val="accent1"/>
                </a:solidFill>
                <a:effectLst>
                  <a:outerShdw blurRad="38100" dist="25400" dir="5400000" algn="ctr" rotWithShape="0">
                    <a:srgbClr val="6E747A">
                      <a:alpha val="43000"/>
                    </a:srgbClr>
                  </a:outerShdw>
                </a:effectLst>
              </a:rPr>
              <a:t>众芯联平台</a:t>
            </a:r>
            <a:r>
              <a:rPr lang="en-US" altLang="zh-CN" sz="2800" b="1">
                <a:solidFill>
                  <a:schemeClr val="accent1"/>
                </a:solidFill>
                <a:effectLst>
                  <a:outerShdw blurRad="38100" dist="25400" dir="5400000" algn="ctr" rotWithShape="0">
                    <a:srgbClr val="6E747A">
                      <a:alpha val="43000"/>
                    </a:srgbClr>
                  </a:outerShdw>
                </a:effectLst>
              </a:rPr>
              <a:t>—</a:t>
            </a:r>
            <a:r>
              <a:rPr lang="zh-CN" altLang="en-US" sz="2800" b="1">
                <a:solidFill>
                  <a:schemeClr val="accent1"/>
                </a:solidFill>
                <a:effectLst>
                  <a:outerShdw blurRad="38100" dist="25400" dir="5400000" algn="ctr" rotWithShape="0">
                    <a:srgbClr val="6E747A">
                      <a:alpha val="43000"/>
                    </a:srgbClr>
                  </a:outerShdw>
                </a:effectLst>
              </a:rPr>
              <a:t>总体运营</a:t>
            </a:r>
            <a:r>
              <a:rPr lang="zh-CN" altLang="en-US" sz="2800" b="1">
                <a:solidFill>
                  <a:schemeClr val="accent1"/>
                </a:solidFill>
                <a:effectLst>
                  <a:outerShdw blurRad="38100" dist="25400" dir="5400000" algn="ctr" rotWithShape="0">
                    <a:srgbClr val="6E747A">
                      <a:alpha val="43000"/>
                    </a:srgbClr>
                  </a:outerShdw>
                </a:effectLst>
              </a:rPr>
              <a:t>架构</a:t>
            </a:r>
            <a:endParaRPr lang="zh-CN" altLang="en-US" sz="2800" b="1">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custDataLst>
              <p:tags r:id="rId1"/>
            </p:custDataLst>
          </p:nvPr>
        </p:nvGraphicFramePr>
        <p:xfrm>
          <a:off x="708025" y="1389380"/>
          <a:ext cx="10610850" cy="5210175"/>
        </p:xfrm>
        <a:graphic>
          <a:graphicData uri="http://schemas.openxmlformats.org/drawingml/2006/table">
            <a:tbl>
              <a:tblPr firstRow="1" bandRow="1">
                <a:effectLst/>
                <a:tableStyleId>{5940675A-B579-460E-94D1-54222C63F5DA}</a:tableStyleId>
              </a:tblPr>
              <a:tblGrid>
                <a:gridCol w="1513840"/>
                <a:gridCol w="3496310"/>
                <a:gridCol w="2880995"/>
                <a:gridCol w="2719705"/>
              </a:tblGrid>
              <a:tr h="508000">
                <a:tc>
                  <a:txBody>
                    <a:bodyPr/>
                    <a:lstStyle/>
                    <a:p>
                      <a:pPr indent="0" algn="ctr">
                        <a:lnSpc>
                          <a:spcPct val="120000"/>
                        </a:lnSpc>
                        <a:spcBef>
                          <a:spcPts val="0"/>
                        </a:spcBef>
                        <a:spcAft>
                          <a:spcPts val="0"/>
                        </a:spcAft>
                      </a:pPr>
                      <a:r>
                        <a:rPr lang="zh-CN" altLang="en-US" sz="1600" b="1" spc="120">
                          <a:solidFill>
                            <a:srgbClr val="FFFFFF"/>
                          </a:solidFill>
                          <a:latin typeface="微软雅黑" panose="020B0503020204020204" charset="-122"/>
                          <a:ea typeface="微软雅黑" panose="020B0503020204020204" charset="-122"/>
                        </a:rPr>
                        <a:t>合作类型</a:t>
                      </a:r>
                      <a:endParaRPr lang="zh-CN" altLang="en-US" sz="1600" b="1" spc="120">
                        <a:solidFill>
                          <a:srgbClr val="FFFFFF"/>
                        </a:solidFill>
                        <a:latin typeface="微软雅黑" panose="020B0503020204020204" charset="-122"/>
                        <a:ea typeface="微软雅黑" panose="020B0503020204020204" charset="-122"/>
                      </a:endParaRPr>
                    </a:p>
                  </a:txBody>
                  <a:tcPr marL="177800" marR="177800" marT="107950" marB="107950" anchor="ctr">
                    <a:lnL w="19050" cap="rnd">
                      <a:solidFill>
                        <a:srgbClr val="007ADD"/>
                      </a:solidFill>
                      <a:prstDash val="solid"/>
                    </a:lnL>
                    <a:lnR w="3175">
                      <a:solidFill>
                        <a:srgbClr val="FFFFFF"/>
                      </a:solidFill>
                      <a:prstDash val="dot"/>
                    </a:lnR>
                    <a:lnT w="19050" cap="rnd">
                      <a:solidFill>
                        <a:srgbClr val="007ADD"/>
                      </a:solidFill>
                      <a:prstDash val="solid"/>
                    </a:lnT>
                    <a:lnB w="19050">
                      <a:solidFill>
                        <a:srgbClr val="007ADD"/>
                      </a:solidFill>
                      <a:prstDash val="solid"/>
                    </a:lnB>
                    <a:solidFill>
                      <a:srgbClr val="007ADD"/>
                    </a:solidFill>
                  </a:tcPr>
                </a:tc>
                <a:tc>
                  <a:txBody>
                    <a:bodyPr/>
                    <a:lstStyle/>
                    <a:p>
                      <a:pPr indent="0" algn="ctr">
                        <a:lnSpc>
                          <a:spcPct val="120000"/>
                        </a:lnSpc>
                        <a:spcBef>
                          <a:spcPts val="0"/>
                        </a:spcBef>
                        <a:spcAft>
                          <a:spcPts val="0"/>
                        </a:spcAft>
                      </a:pPr>
                      <a:r>
                        <a:rPr lang="zh-CN" altLang="en-US" sz="1600" b="1" spc="120">
                          <a:solidFill>
                            <a:srgbClr val="FFFFFF"/>
                          </a:solidFill>
                          <a:latin typeface="微软雅黑" panose="020B0503020204020204" charset="-122"/>
                          <a:ea typeface="微软雅黑" panose="020B0503020204020204" charset="-122"/>
                        </a:rPr>
                        <a:t>加入标准</a:t>
                      </a:r>
                      <a:endParaRPr lang="zh-CN" altLang="en-US" sz="1600" b="1" spc="120">
                        <a:solidFill>
                          <a:srgbClr val="FFFFFF"/>
                        </a:solidFill>
                        <a:latin typeface="微软雅黑" panose="020B0503020204020204" charset="-122"/>
                        <a:ea typeface="微软雅黑" panose="020B0503020204020204" charset="-122"/>
                      </a:endParaRPr>
                    </a:p>
                  </a:txBody>
                  <a:tcPr marL="177800" marR="177800" marT="107950" marB="107950" anchor="ctr">
                    <a:lnL w="3175">
                      <a:solidFill>
                        <a:srgbClr val="FFFFFF"/>
                      </a:solidFill>
                      <a:prstDash val="dot"/>
                    </a:lnL>
                    <a:lnR w="3175">
                      <a:solidFill>
                        <a:srgbClr val="FFFFFF"/>
                      </a:solidFill>
                      <a:prstDash val="dot"/>
                    </a:lnR>
                    <a:lnT w="19050" cap="rnd">
                      <a:solidFill>
                        <a:srgbClr val="007ADD"/>
                      </a:solidFill>
                      <a:prstDash val="solid"/>
                    </a:lnT>
                    <a:lnB w="19050">
                      <a:solidFill>
                        <a:srgbClr val="007ADD"/>
                      </a:solidFill>
                      <a:prstDash val="solid"/>
                    </a:lnB>
                    <a:solidFill>
                      <a:srgbClr val="007ADD"/>
                    </a:solidFill>
                  </a:tcPr>
                </a:tc>
                <a:tc>
                  <a:txBody>
                    <a:bodyPr/>
                    <a:lstStyle/>
                    <a:p>
                      <a:pPr indent="0" algn="ctr">
                        <a:lnSpc>
                          <a:spcPct val="120000"/>
                        </a:lnSpc>
                        <a:spcBef>
                          <a:spcPts val="0"/>
                        </a:spcBef>
                        <a:spcAft>
                          <a:spcPts val="0"/>
                        </a:spcAft>
                      </a:pPr>
                      <a:r>
                        <a:rPr lang="en-US" altLang="en-US" sz="1600" b="1" spc="120">
                          <a:solidFill>
                            <a:srgbClr val="FFFFFF"/>
                          </a:solidFill>
                          <a:latin typeface="微软雅黑" panose="020B0503020204020204" charset="-122"/>
                          <a:ea typeface="微软雅黑" panose="020B0503020204020204" charset="-122"/>
                        </a:rPr>
                        <a:t>股份</a:t>
                      </a:r>
                      <a:r>
                        <a:rPr lang="zh-CN" altLang="en-US" sz="1600" b="1" spc="120">
                          <a:solidFill>
                            <a:srgbClr val="FFFFFF"/>
                          </a:solidFill>
                          <a:latin typeface="微软雅黑" panose="020B0503020204020204" charset="-122"/>
                          <a:ea typeface="微软雅黑" panose="020B0503020204020204" charset="-122"/>
                        </a:rPr>
                        <a:t>比例</a:t>
                      </a:r>
                      <a:endParaRPr lang="zh-CN" altLang="en-US" sz="1600" b="1" spc="120">
                        <a:solidFill>
                          <a:srgbClr val="FFFFFF"/>
                        </a:solidFill>
                        <a:latin typeface="微软雅黑" panose="020B0503020204020204" charset="-122"/>
                        <a:ea typeface="微软雅黑" panose="020B0503020204020204" charset="-122"/>
                      </a:endParaRPr>
                    </a:p>
                  </a:txBody>
                  <a:tcPr marL="177800" marR="177800" marT="107950" marB="107950" anchor="ctr">
                    <a:lnL w="3175">
                      <a:solidFill>
                        <a:srgbClr val="FFFFFF"/>
                      </a:solidFill>
                      <a:prstDash val="dot"/>
                    </a:lnL>
                    <a:lnR w="3175">
                      <a:solidFill>
                        <a:srgbClr val="FFFFFF"/>
                      </a:solidFill>
                      <a:prstDash val="dot"/>
                    </a:lnR>
                    <a:lnT w="19050" cap="rnd">
                      <a:solidFill>
                        <a:srgbClr val="007ADD"/>
                      </a:solidFill>
                      <a:prstDash val="solid"/>
                    </a:lnT>
                    <a:lnB w="19050">
                      <a:solidFill>
                        <a:srgbClr val="007ADD"/>
                      </a:solidFill>
                      <a:prstDash val="solid"/>
                    </a:lnB>
                    <a:solidFill>
                      <a:srgbClr val="007ADD"/>
                    </a:solidFill>
                  </a:tcPr>
                </a:tc>
                <a:tc>
                  <a:txBody>
                    <a:bodyPr/>
                    <a:lstStyle/>
                    <a:p>
                      <a:pPr indent="0" algn="ctr">
                        <a:lnSpc>
                          <a:spcPct val="120000"/>
                        </a:lnSpc>
                        <a:spcBef>
                          <a:spcPts val="0"/>
                        </a:spcBef>
                        <a:spcAft>
                          <a:spcPts val="0"/>
                        </a:spcAft>
                      </a:pPr>
                      <a:r>
                        <a:rPr lang="zh-CN" altLang="en-US" sz="1600" b="1" spc="120">
                          <a:solidFill>
                            <a:srgbClr val="FFFFFF"/>
                          </a:solidFill>
                          <a:latin typeface="微软雅黑" panose="020B0503020204020204" charset="-122"/>
                          <a:ea typeface="微软雅黑" panose="020B0503020204020204" charset="-122"/>
                        </a:rPr>
                        <a:t>合作权益</a:t>
                      </a:r>
                      <a:endParaRPr lang="zh-CN" altLang="en-US" sz="1600" b="1" spc="120">
                        <a:solidFill>
                          <a:srgbClr val="FFFFFF"/>
                        </a:solidFill>
                        <a:latin typeface="微软雅黑" panose="020B0503020204020204" charset="-122"/>
                        <a:ea typeface="微软雅黑" panose="020B0503020204020204" charset="-122"/>
                      </a:endParaRPr>
                    </a:p>
                  </a:txBody>
                  <a:tcPr marL="177800" marR="177800" marT="107950" marB="107950" anchor="ctr">
                    <a:lnL w="3175">
                      <a:solidFill>
                        <a:srgbClr val="FFFFFF"/>
                      </a:solidFill>
                      <a:prstDash val="dot"/>
                    </a:lnL>
                    <a:lnR w="19050" cap="rnd">
                      <a:solidFill>
                        <a:srgbClr val="007ADD"/>
                      </a:solidFill>
                      <a:prstDash val="solid"/>
                    </a:lnR>
                    <a:lnT w="19050" cap="rnd">
                      <a:solidFill>
                        <a:srgbClr val="007ADD"/>
                      </a:solidFill>
                      <a:prstDash val="solid"/>
                    </a:lnT>
                    <a:lnB w="19050">
                      <a:solidFill>
                        <a:srgbClr val="007ADD"/>
                      </a:solidFill>
                      <a:prstDash val="solid"/>
                    </a:lnB>
                    <a:solidFill>
                      <a:srgbClr val="007ADD"/>
                    </a:solidFill>
                  </a:tcPr>
                </a:tc>
              </a:tr>
              <a:tr h="983615">
                <a:tc>
                  <a:txBody>
                    <a:bodyPr/>
                    <a:lstStyle/>
                    <a:p>
                      <a:pPr indent="0" algn="l">
                        <a:lnSpc>
                          <a:spcPct val="120000"/>
                        </a:lnSpc>
                        <a:spcBef>
                          <a:spcPts val="0"/>
                        </a:spcBef>
                        <a:spcAft>
                          <a:spcPts val="0"/>
                        </a:spcAft>
                      </a:pP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政   府</a:t>
                      </a:r>
                      <a:endParaRPr lang="zh-CN" altLang="en-US" sz="1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107950" marB="107950" anchor="ctr">
                    <a:lnL w="19050" cap="rnd">
                      <a:solidFill>
                        <a:srgbClr val="007ADD"/>
                      </a:solidFill>
                      <a:prstDash val="solid"/>
                    </a:lnL>
                    <a:lnR w="3175">
                      <a:solidFill>
                        <a:srgbClr val="007ADD"/>
                      </a:solidFill>
                      <a:prstDash val="dot"/>
                    </a:lnR>
                    <a:lnT w="19050">
                      <a:solidFill>
                        <a:srgbClr val="007ADD"/>
                      </a:solidFill>
                      <a:prstDash val="solid"/>
                    </a:lnT>
                    <a:lnB w="3175">
                      <a:solidFill>
                        <a:srgbClr val="007ADD"/>
                      </a:solidFill>
                      <a:prstDash val="dot"/>
                    </a:lnB>
                    <a:solidFill>
                      <a:srgbClr val="F2F2F2"/>
                    </a:solidFill>
                  </a:tcPr>
                </a:tc>
                <a:tc>
                  <a:txBody>
                    <a:bodyPr/>
                    <a:lstStyle/>
                    <a:p>
                      <a:pPr indent="0" algn="l">
                        <a:lnSpc>
                          <a:spcPct val="120000"/>
                        </a:lnSpc>
                        <a:spcBef>
                          <a:spcPts val="0"/>
                        </a:spcBef>
                        <a:spcAft>
                          <a:spcPts val="0"/>
                        </a:spcAft>
                      </a:pPr>
                      <a:r>
                        <a:rPr lang="zh-CN" altLang="en-US" sz="1400" b="0" spc="120">
                          <a:solidFill>
                            <a:srgbClr val="404040"/>
                          </a:solidFill>
                          <a:latin typeface="微软雅黑" panose="020B0503020204020204" charset="-122"/>
                          <a:ea typeface="微软雅黑" panose="020B0503020204020204" charset="-122"/>
                        </a:rPr>
                        <a:t>制定优惠政策</a:t>
                      </a:r>
                      <a:endParaRPr lang="en-US" altLang="zh-CN" sz="1400" b="0" spc="120">
                        <a:solidFill>
                          <a:srgbClr val="404040"/>
                        </a:solidFill>
                        <a:latin typeface="微软雅黑" panose="020B0503020204020204" charset="-122"/>
                        <a:ea typeface="微软雅黑" panose="020B0503020204020204" charset="-122"/>
                      </a:endParaRPr>
                    </a:p>
                    <a:p>
                      <a:pPr indent="0" algn="l">
                        <a:lnSpc>
                          <a:spcPct val="120000"/>
                        </a:lnSpc>
                        <a:spcBef>
                          <a:spcPts val="0"/>
                        </a:spcBef>
                        <a:spcAft>
                          <a:spcPts val="0"/>
                        </a:spcAft>
                      </a:pPr>
                      <a:r>
                        <a:rPr lang="zh-CN" altLang="en-US" sz="1400" b="0" spc="120">
                          <a:solidFill>
                            <a:srgbClr val="404040"/>
                          </a:solidFill>
                          <a:latin typeface="微软雅黑" panose="020B0503020204020204" charset="-122"/>
                          <a:ea typeface="微软雅黑" panose="020B0503020204020204" charset="-122"/>
                        </a:rPr>
                        <a:t>设立产业引导基金</a:t>
                      </a:r>
                      <a:endParaRPr lang="en-US" altLang="zh-CN" sz="1400" b="0" spc="120">
                        <a:solidFill>
                          <a:srgbClr val="404040"/>
                        </a:solidFill>
                        <a:latin typeface="微软雅黑" panose="020B0503020204020204" charset="-122"/>
                        <a:ea typeface="微软雅黑" panose="020B0503020204020204" charset="-122"/>
                      </a:endParaRPr>
                    </a:p>
                    <a:p>
                      <a:pPr indent="0" algn="l">
                        <a:lnSpc>
                          <a:spcPct val="120000"/>
                        </a:lnSpc>
                        <a:spcBef>
                          <a:spcPts val="0"/>
                        </a:spcBef>
                        <a:spcAft>
                          <a:spcPts val="0"/>
                        </a:spcAft>
                      </a:pPr>
                      <a:r>
                        <a:rPr lang="zh-CN" altLang="en-US" sz="1400" b="0" spc="120">
                          <a:solidFill>
                            <a:srgbClr val="404040"/>
                          </a:solidFill>
                          <a:latin typeface="微软雅黑" panose="020B0503020204020204" charset="-122"/>
                          <a:ea typeface="微软雅黑" panose="020B0503020204020204" charset="-122"/>
                        </a:rPr>
                        <a:t>组织资源对接、提供办公场地</a:t>
                      </a:r>
                      <a:endParaRPr lang="zh-CN" altLang="en-US" sz="1400" b="0" spc="120">
                        <a:solidFill>
                          <a:srgbClr val="404040"/>
                        </a:solidFill>
                        <a:latin typeface="微软雅黑" panose="020B0503020204020204" charset="-122"/>
                        <a:ea typeface="微软雅黑" panose="020B0503020204020204" charset="-122"/>
                      </a:endParaRPr>
                    </a:p>
                  </a:txBody>
                  <a:tcPr marL="177800" marR="177800" marT="107950" marB="107950" anchor="ctr">
                    <a:lnL w="3175">
                      <a:solidFill>
                        <a:srgbClr val="007ADD"/>
                      </a:solidFill>
                      <a:prstDash val="dot"/>
                    </a:lnL>
                    <a:lnR w="3175">
                      <a:solidFill>
                        <a:srgbClr val="007ADD"/>
                      </a:solidFill>
                      <a:prstDash val="dot"/>
                    </a:lnR>
                    <a:lnT w="19050">
                      <a:solidFill>
                        <a:srgbClr val="007ADD"/>
                      </a:solidFill>
                      <a:prstDash val="solid"/>
                    </a:lnT>
                    <a:lnB w="3175">
                      <a:solidFill>
                        <a:srgbClr val="007ADD"/>
                      </a:solidFill>
                      <a:prstDash val="dot"/>
                    </a:lnB>
                    <a:solidFill>
                      <a:srgbClr val="F2F2F2"/>
                    </a:solidFill>
                  </a:tcPr>
                </a:tc>
                <a:tc>
                  <a:txBody>
                    <a:bodyPr/>
                    <a:lstStyle/>
                    <a:p>
                      <a:pPr indent="0" algn="l">
                        <a:lnSpc>
                          <a:spcPct val="120000"/>
                        </a:lnSpc>
                        <a:spcBef>
                          <a:spcPts val="0"/>
                        </a:spcBef>
                        <a:spcAft>
                          <a:spcPts val="0"/>
                        </a:spcAft>
                      </a:pPr>
                      <a:r>
                        <a:rPr lang="en-US" altLang="en-US" sz="1400" b="0" spc="120">
                          <a:solidFill>
                            <a:srgbClr val="404040"/>
                          </a:solidFill>
                          <a:latin typeface="微软雅黑" panose="020B0503020204020204" charset="-122"/>
                          <a:ea typeface="微软雅黑" panose="020B0503020204020204" charset="-122"/>
                        </a:rPr>
                        <a:t>按产业引导基金</a:t>
                      </a:r>
                      <a:endParaRPr lang="en-US" altLang="en-US" sz="1400" b="0" spc="120">
                        <a:solidFill>
                          <a:srgbClr val="404040"/>
                        </a:solidFill>
                        <a:latin typeface="微软雅黑" panose="020B0503020204020204" charset="-122"/>
                        <a:ea typeface="微软雅黑" panose="020B0503020204020204" charset="-122"/>
                      </a:endParaRPr>
                    </a:p>
                    <a:p>
                      <a:pPr indent="0" algn="l">
                        <a:lnSpc>
                          <a:spcPct val="120000"/>
                        </a:lnSpc>
                        <a:spcBef>
                          <a:spcPts val="0"/>
                        </a:spcBef>
                        <a:spcAft>
                          <a:spcPts val="0"/>
                        </a:spcAft>
                      </a:pPr>
                      <a:r>
                        <a:rPr lang="en-US" altLang="en-US" sz="1400" b="0" spc="120">
                          <a:solidFill>
                            <a:srgbClr val="404040"/>
                          </a:solidFill>
                          <a:latin typeface="微软雅黑" panose="020B0503020204020204" charset="-122"/>
                          <a:ea typeface="微软雅黑" panose="020B0503020204020204" charset="-122"/>
                        </a:rPr>
                        <a:t>投资比例计</a:t>
                      </a:r>
                      <a:endParaRPr lang="en-US" altLang="en-US" sz="1400" b="0" spc="120">
                        <a:solidFill>
                          <a:srgbClr val="404040"/>
                        </a:solidFill>
                        <a:latin typeface="微软雅黑" panose="020B0503020204020204" charset="-122"/>
                        <a:ea typeface="微软雅黑" panose="020B0503020204020204" charset="-122"/>
                      </a:endParaRPr>
                    </a:p>
                  </a:txBody>
                  <a:tcPr marL="177800" marR="177800" marT="107950" marB="107950" anchor="ctr">
                    <a:lnL w="3175">
                      <a:solidFill>
                        <a:srgbClr val="007ADD"/>
                      </a:solidFill>
                      <a:prstDash val="dot"/>
                    </a:lnL>
                    <a:lnR w="3175">
                      <a:solidFill>
                        <a:srgbClr val="007ADD"/>
                      </a:solidFill>
                      <a:prstDash val="dot"/>
                    </a:lnR>
                    <a:lnT w="19050">
                      <a:solidFill>
                        <a:srgbClr val="007ADD"/>
                      </a:solidFill>
                      <a:prstDash val="solid"/>
                    </a:lnT>
                    <a:lnB w="3175">
                      <a:solidFill>
                        <a:srgbClr val="007ADD"/>
                      </a:solidFill>
                      <a:prstDash val="dot"/>
                    </a:lnB>
                    <a:solidFill>
                      <a:srgbClr val="F2F2F2"/>
                    </a:solidFill>
                  </a:tcPr>
                </a:tc>
                <a:tc>
                  <a:txBody>
                    <a:bodyPr/>
                    <a:lstStyle/>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特色产业小镇（园区）建设</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产业转型升级样板</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区域</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品类</a:t>
                      </a: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平台总部经济</a:t>
                      </a:r>
                      <a:endParaRPr lang="en-US" altLang="en-US" sz="1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107950" marB="107950" anchor="ctr">
                    <a:lnL w="3175">
                      <a:solidFill>
                        <a:srgbClr val="007ADD"/>
                      </a:solidFill>
                      <a:prstDash val="dot"/>
                    </a:lnL>
                    <a:lnR w="19050" cap="rnd">
                      <a:solidFill>
                        <a:srgbClr val="007ADD"/>
                      </a:solidFill>
                      <a:prstDash val="solid"/>
                    </a:lnR>
                    <a:lnT w="19050">
                      <a:solidFill>
                        <a:srgbClr val="007ADD"/>
                      </a:solidFill>
                      <a:prstDash val="solid"/>
                    </a:lnT>
                    <a:lnB w="3175">
                      <a:solidFill>
                        <a:srgbClr val="007ADD"/>
                      </a:solidFill>
                      <a:prstDash val="dot"/>
                    </a:lnB>
                    <a:solidFill>
                      <a:srgbClr val="F2F2F2"/>
                    </a:solidFill>
                  </a:tcPr>
                </a:tc>
              </a:tr>
              <a:tr h="1239520">
                <a:tc>
                  <a:txBody>
                    <a:bodyPr/>
                    <a:lstStyle/>
                    <a:p>
                      <a:pPr indent="0" algn="l">
                        <a:lnSpc>
                          <a:spcPct val="120000"/>
                        </a:lnSpc>
                        <a:spcBef>
                          <a:spcPts val="0"/>
                        </a:spcBef>
                        <a:spcAft>
                          <a:spcPts val="0"/>
                        </a:spcAft>
                      </a:pPr>
                      <a:r>
                        <a:rPr lang="zh-CN" altLang="en-US" sz="1400" b="0" spc="120">
                          <a:solidFill>
                            <a:srgbClr val="404040"/>
                          </a:solidFill>
                          <a:latin typeface="微软雅黑" panose="020B0503020204020204" charset="-122"/>
                          <a:ea typeface="微软雅黑" panose="020B0503020204020204" charset="-122"/>
                        </a:rPr>
                        <a:t>区域平台</a:t>
                      </a:r>
                      <a:endParaRPr lang="en-US" altLang="zh-CN" sz="1400" b="0" spc="120">
                        <a:solidFill>
                          <a:srgbClr val="404040"/>
                        </a:solidFill>
                        <a:latin typeface="微软雅黑" panose="020B0503020204020204" charset="-122"/>
                        <a:ea typeface="微软雅黑" panose="020B0503020204020204" charset="-122"/>
                      </a:endParaRPr>
                    </a:p>
                    <a:p>
                      <a:pPr indent="0" algn="l">
                        <a:lnSpc>
                          <a:spcPct val="120000"/>
                        </a:lnSpc>
                        <a:spcBef>
                          <a:spcPts val="0"/>
                        </a:spcBef>
                        <a:spcAft>
                          <a:spcPts val="0"/>
                        </a:spcAft>
                      </a:pPr>
                      <a:r>
                        <a:rPr lang="zh-CN" altLang="en-US" sz="1400" b="0" spc="120">
                          <a:solidFill>
                            <a:srgbClr val="404040"/>
                          </a:solidFill>
                          <a:latin typeface="微软雅黑" panose="020B0503020204020204" charset="-122"/>
                          <a:ea typeface="微软雅黑" panose="020B0503020204020204" charset="-122"/>
                        </a:rPr>
                        <a:t>创始发起人</a:t>
                      </a:r>
                      <a:endParaRPr lang="zh-CN" altLang="en-US" sz="1400" b="0" spc="120">
                        <a:solidFill>
                          <a:srgbClr val="404040"/>
                        </a:solidFill>
                        <a:latin typeface="微软雅黑" panose="020B0503020204020204" charset="-122"/>
                        <a:ea typeface="微软雅黑" panose="020B0503020204020204" charset="-122"/>
                      </a:endParaRPr>
                    </a:p>
                  </a:txBody>
                  <a:tcPr marL="177800" marR="177800" marT="107950" marB="107950" anchor="ctr">
                    <a:lnL w="19050" cap="rnd">
                      <a:solidFill>
                        <a:srgbClr val="007ADD"/>
                      </a:solidFill>
                      <a:prstDash val="solid"/>
                    </a:lnL>
                    <a:lnR w="3175">
                      <a:solidFill>
                        <a:srgbClr val="007ADD"/>
                      </a:solidFill>
                      <a:prstDash val="dot"/>
                    </a:lnR>
                    <a:lnT w="3175">
                      <a:solidFill>
                        <a:srgbClr val="007ADD"/>
                      </a:solidFill>
                      <a:prstDash val="dot"/>
                    </a:lnT>
                    <a:lnB w="3175">
                      <a:solidFill>
                        <a:srgbClr val="007ADD"/>
                      </a:solidFill>
                      <a:prstDash val="dot"/>
                    </a:lnB>
                    <a:solidFill>
                      <a:srgbClr val="FFFFFF"/>
                    </a:solidFill>
                  </a:tcPr>
                </a:tc>
                <a:tc>
                  <a:txBody>
                    <a:bodyPr/>
                    <a:lstStyle/>
                    <a:p>
                      <a:pPr indent="0" algn="l" defTabSz="685800" rtl="0" eaLnBrk="1" latinLnBrk="0" hangingPunct="1">
                        <a:lnSpc>
                          <a:spcPct val="120000"/>
                        </a:lnSpc>
                        <a:spcBef>
                          <a:spcPts val="0"/>
                        </a:spcBef>
                        <a:spcAft>
                          <a:spcPts val="0"/>
                        </a:spcAft>
                      </a:pP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销售收入达到5亿以上的</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产业龙头企业</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p>
                      <a:pPr indent="0" algn="l" defTabSz="685800" rtl="0" eaLnBrk="1" latinLnBrk="0" hangingPunct="1">
                        <a:lnSpc>
                          <a:spcPct val="120000"/>
                        </a:lnSpc>
                        <a:spcBef>
                          <a:spcPts val="0"/>
                        </a:spcBef>
                        <a:spcAft>
                          <a:spcPts val="0"/>
                        </a:spcAft>
                      </a:pP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有强大的资源整合能力</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p>
                      <a:pPr indent="0" algn="l" defTabSz="685800" rtl="0" eaLnBrk="1" latinLnBrk="0" hangingPunct="1">
                        <a:lnSpc>
                          <a:spcPct val="120000"/>
                        </a:lnSpc>
                        <a:spcBef>
                          <a:spcPts val="0"/>
                        </a:spcBef>
                        <a:spcAft>
                          <a:spcPts val="0"/>
                        </a:spcAft>
                      </a:pP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有</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500-1000</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万出资</a:t>
                      </a: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、流量导入</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能力</a:t>
                      </a:r>
                      <a:endParaRPr lang="zh-CN" altLang="en-US" sz="1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107950" marB="107950" anchor="ctr">
                    <a:lnL w="3175">
                      <a:solidFill>
                        <a:srgbClr val="007ADD"/>
                      </a:solidFill>
                      <a:prstDash val="dot"/>
                    </a:lnL>
                    <a:lnR w="3175">
                      <a:solidFill>
                        <a:srgbClr val="007ADD"/>
                      </a:solidFill>
                      <a:prstDash val="dot"/>
                    </a:lnR>
                    <a:lnT w="3175">
                      <a:solidFill>
                        <a:srgbClr val="007ADD"/>
                      </a:solidFill>
                      <a:prstDash val="dot"/>
                    </a:lnT>
                    <a:lnB w="3175">
                      <a:solidFill>
                        <a:srgbClr val="007ADD"/>
                      </a:solidFill>
                      <a:prstDash val="dot"/>
                    </a:lnB>
                    <a:solidFill>
                      <a:srgbClr val="FFFFFF"/>
                    </a:solidFill>
                  </a:tcPr>
                </a:tc>
                <a:tc>
                  <a:txBody>
                    <a:bodyPr/>
                    <a:lstStyle/>
                    <a:p>
                      <a:pPr marR="0" indent="0" algn="l" defTabSz="685800" rtl="0" eaLnBrk="1" fontAlgn="auto" latinLnBrk="0" hangingPunct="1">
                        <a:lnSpc>
                          <a:spcPct val="120000"/>
                        </a:lnSpc>
                        <a:spcBef>
                          <a:spcPts val="0"/>
                        </a:spcBef>
                        <a:spcAft>
                          <a:spcPts val="0"/>
                        </a:spcAft>
                        <a:buClrTx/>
                        <a:buSzTx/>
                        <a:buFontTx/>
                        <a:buNone/>
                      </a:pPr>
                      <a:r>
                        <a:rPr lang="zh-CN" altLang="zh-CN" sz="1400" b="0" spc="120">
                          <a:solidFill>
                            <a:srgbClr val="404040"/>
                          </a:solidFill>
                          <a:latin typeface="微软雅黑" panose="020B0503020204020204" charset="-122"/>
                          <a:ea typeface="微软雅黑" panose="020B0503020204020204" charset="-122"/>
                          <a:cs typeface="微软雅黑" panose="020B0503020204020204" charset="-122"/>
                        </a:rPr>
                        <a:t>首轮</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3-5</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家</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p>
                      <a:pPr marR="0" lvl="0" indent="0" algn="l" defTabSz="685800" rtl="0" eaLnBrk="1" fontAlgn="auto" latinLnBrk="0" hangingPunct="1">
                        <a:lnSpc>
                          <a:spcPct val="120000"/>
                        </a:lnSpc>
                        <a:spcBef>
                          <a:spcPts val="0"/>
                        </a:spcBef>
                        <a:spcAft>
                          <a:spcPts val="0"/>
                        </a:spcAft>
                        <a:buClrTx/>
                        <a:buSzTx/>
                        <a:buFontTx/>
                        <a:buNone/>
                      </a:pP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导入</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初始交易流量</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5-10</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亿</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p>
                      <a:pPr marR="0" indent="0" algn="l" defTabSz="685800" rtl="0" eaLnBrk="1" fontAlgn="auto" latinLnBrk="0" hangingPunct="1">
                        <a:lnSpc>
                          <a:spcPct val="120000"/>
                        </a:lnSpc>
                        <a:spcBef>
                          <a:spcPts val="0"/>
                        </a:spcBef>
                        <a:spcAft>
                          <a:spcPts val="0"/>
                        </a:spcAft>
                        <a:buClrTx/>
                        <a:buSzTx/>
                        <a:buFontTx/>
                        <a:buNone/>
                      </a:pP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股份比例</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49%</a:t>
                      </a: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—65%</a:t>
                      </a:r>
                      <a:endParaRPr lang="en-US" altLang="en-US" sz="1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107950" marB="107950" anchor="ctr">
                    <a:lnL w="3175">
                      <a:solidFill>
                        <a:srgbClr val="007ADD"/>
                      </a:solidFill>
                      <a:prstDash val="dot"/>
                    </a:lnL>
                    <a:lnR w="3175">
                      <a:solidFill>
                        <a:srgbClr val="007ADD"/>
                      </a:solidFill>
                      <a:prstDash val="dot"/>
                    </a:lnR>
                    <a:lnT w="3175">
                      <a:solidFill>
                        <a:srgbClr val="007ADD"/>
                      </a:solidFill>
                      <a:prstDash val="dot"/>
                    </a:lnT>
                    <a:lnB w="3175">
                      <a:solidFill>
                        <a:srgbClr val="007ADD"/>
                      </a:solidFill>
                      <a:prstDash val="dot"/>
                    </a:lnB>
                    <a:solidFill>
                      <a:srgbClr val="FFFFFF"/>
                    </a:solidFill>
                  </a:tcPr>
                </a:tc>
                <a:tc>
                  <a:txBody>
                    <a:bodyPr/>
                    <a:lstStyle/>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rPr>
                        <a:t>享受</a:t>
                      </a:r>
                      <a:r>
                        <a:rPr lang="en-US" altLang="en-US" sz="1400" b="0" spc="120">
                          <a:solidFill>
                            <a:srgbClr val="404040"/>
                          </a:solidFill>
                          <a:latin typeface="微软雅黑" panose="020B0503020204020204" charset="-122"/>
                          <a:ea typeface="微软雅黑" panose="020B0503020204020204" charset="-122"/>
                        </a:rPr>
                        <a:t>投资收益</a:t>
                      </a:r>
                      <a:endParaRPr lang="en-US" altLang="zh-CN" sz="1400" b="0" spc="120">
                        <a:solidFill>
                          <a:srgbClr val="404040"/>
                        </a:solidFill>
                        <a:latin typeface="微软雅黑" panose="020B0503020204020204" charset="-122"/>
                        <a:ea typeface="微软雅黑" panose="020B0503020204020204" charset="-122"/>
                      </a:endParaRPr>
                    </a:p>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rPr>
                        <a:t>参与平台经营</a:t>
                      </a:r>
                      <a:endParaRPr lang="en-US" altLang="zh-CN" sz="1400" b="0" spc="120">
                        <a:solidFill>
                          <a:srgbClr val="404040"/>
                        </a:solidFill>
                        <a:latin typeface="微软雅黑" panose="020B0503020204020204" charset="-122"/>
                        <a:ea typeface="微软雅黑" panose="020B0503020204020204" charset="-122"/>
                      </a:endParaRPr>
                    </a:p>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rPr>
                        <a:t>组织</a:t>
                      </a:r>
                      <a:r>
                        <a:rPr lang="en-US" altLang="en-US" sz="1400" b="0" spc="120">
                          <a:solidFill>
                            <a:srgbClr val="404040"/>
                          </a:solidFill>
                          <a:latin typeface="微软雅黑" panose="020B0503020204020204" charset="-122"/>
                          <a:ea typeface="微软雅黑" panose="020B0503020204020204" charset="-122"/>
                        </a:rPr>
                        <a:t>行业</a:t>
                      </a:r>
                      <a:r>
                        <a:rPr lang="zh-CN" altLang="zh-CN" sz="1400" b="0" spc="120">
                          <a:solidFill>
                            <a:srgbClr val="404040"/>
                          </a:solidFill>
                          <a:latin typeface="微软雅黑" panose="020B0503020204020204" charset="-122"/>
                          <a:ea typeface="微软雅黑" panose="020B0503020204020204" charset="-122"/>
                        </a:rPr>
                        <a:t>资源整合</a:t>
                      </a:r>
                      <a:endParaRPr lang="zh-CN" altLang="zh-CN" sz="1400" b="0" spc="120">
                        <a:solidFill>
                          <a:srgbClr val="404040"/>
                        </a:solidFill>
                        <a:latin typeface="微软雅黑" panose="020B0503020204020204" charset="-122"/>
                        <a:ea typeface="微软雅黑" panose="020B0503020204020204" charset="-122"/>
                      </a:endParaRPr>
                    </a:p>
                  </a:txBody>
                  <a:tcPr marL="177800" marR="177800" marT="107950" marB="107950" anchor="ctr">
                    <a:lnL w="3175">
                      <a:solidFill>
                        <a:srgbClr val="007ADD"/>
                      </a:solidFill>
                      <a:prstDash val="dot"/>
                    </a:lnL>
                    <a:lnR w="19050" cap="rnd">
                      <a:solidFill>
                        <a:srgbClr val="007ADD"/>
                      </a:solidFill>
                      <a:prstDash val="solid"/>
                    </a:lnR>
                    <a:lnT w="3175">
                      <a:solidFill>
                        <a:srgbClr val="007ADD"/>
                      </a:solidFill>
                      <a:prstDash val="dot"/>
                    </a:lnT>
                    <a:lnB w="3175">
                      <a:solidFill>
                        <a:srgbClr val="007ADD"/>
                      </a:solidFill>
                      <a:prstDash val="dot"/>
                    </a:lnB>
                    <a:solidFill>
                      <a:srgbClr val="FFFFFF"/>
                    </a:solidFill>
                  </a:tcPr>
                </a:tc>
              </a:tr>
              <a:tr h="1239520">
                <a:tc>
                  <a:txBody>
                    <a:bodyPr/>
                    <a:lstStyle/>
                    <a:p>
                      <a:pPr indent="0" algn="l">
                        <a:lnSpc>
                          <a:spcPct val="120000"/>
                        </a:lnSpc>
                        <a:spcBef>
                          <a:spcPts val="0"/>
                        </a:spcBef>
                        <a:spcAft>
                          <a:spcPts val="0"/>
                        </a:spcAft>
                      </a:pPr>
                      <a:r>
                        <a:rPr lang="zh-CN" altLang="en-US" sz="1400" b="0" spc="120">
                          <a:solidFill>
                            <a:srgbClr val="404040"/>
                          </a:solidFill>
                          <a:latin typeface="微软雅黑" panose="020B0503020204020204" charset="-122"/>
                          <a:ea typeface="微软雅黑" panose="020B0503020204020204" charset="-122"/>
                        </a:rPr>
                        <a:t>顶层合伙人</a:t>
                      </a:r>
                      <a:endParaRPr lang="zh-CN" altLang="en-US" sz="1400" b="0" spc="120">
                        <a:solidFill>
                          <a:srgbClr val="404040"/>
                        </a:solidFill>
                        <a:latin typeface="微软雅黑" panose="020B0503020204020204" charset="-122"/>
                        <a:ea typeface="微软雅黑" panose="020B0503020204020204" charset="-122"/>
                      </a:endParaRPr>
                    </a:p>
                  </a:txBody>
                  <a:tcPr marL="177800" marR="177800" marT="107950" marB="107950" anchor="ctr">
                    <a:lnL w="19050" cap="rnd">
                      <a:solidFill>
                        <a:srgbClr val="007ADD"/>
                      </a:solidFill>
                      <a:prstDash val="solid"/>
                    </a:lnL>
                    <a:lnR w="3175">
                      <a:solidFill>
                        <a:srgbClr val="007ADD"/>
                      </a:solidFill>
                      <a:prstDash val="dot"/>
                    </a:lnR>
                    <a:lnT w="3175">
                      <a:solidFill>
                        <a:srgbClr val="007ADD"/>
                      </a:solidFill>
                      <a:prstDash val="dot"/>
                    </a:lnT>
                    <a:lnB w="3175">
                      <a:solidFill>
                        <a:srgbClr val="007ADD"/>
                      </a:solidFill>
                      <a:prstDash val="dot"/>
                    </a:lnB>
                    <a:solidFill>
                      <a:srgbClr val="F2F2F2"/>
                    </a:solidFill>
                  </a:tcPr>
                </a:tc>
                <a:tc>
                  <a:txBody>
                    <a:bodyPr/>
                    <a:lstStyle/>
                    <a:p>
                      <a:pPr indent="0" algn="l" defTabSz="685800" rtl="0" eaLnBrk="1" latinLnBrk="0" hangingPunct="1">
                        <a:lnSpc>
                          <a:spcPct val="120000"/>
                        </a:lnSpc>
                        <a:spcBef>
                          <a:spcPts val="0"/>
                        </a:spcBef>
                        <a:spcAft>
                          <a:spcPts val="0"/>
                        </a:spcAft>
                      </a:pP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销售收入达到2亿以上的</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产业龙头企业</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p>
                      <a:pPr marR="0" indent="0" algn="l" defTabSz="685800" rtl="0" eaLnBrk="1" fontAlgn="auto" latinLnBrk="0" hangingPunct="1">
                        <a:lnSpc>
                          <a:spcPct val="120000"/>
                        </a:lnSpc>
                        <a:spcBef>
                          <a:spcPts val="0"/>
                        </a:spcBef>
                        <a:spcAft>
                          <a:spcPts val="0"/>
                        </a:spcAft>
                        <a:buClrTx/>
                        <a:buSzTx/>
                        <a:buFontTx/>
                        <a:buNone/>
                      </a:pP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区域行业排名20以内</a:t>
                      </a:r>
                      <a:endParaRPr lang="en-US" altLang="en-US" sz="1400" b="0" spc="120">
                        <a:solidFill>
                          <a:srgbClr val="404040"/>
                        </a:solidFill>
                        <a:latin typeface="微软雅黑" panose="020B0503020204020204" charset="-122"/>
                        <a:ea typeface="微软雅黑" panose="020B0503020204020204" charset="-122"/>
                        <a:cs typeface="微软雅黑" panose="020B0503020204020204" charset="-122"/>
                      </a:endParaRPr>
                    </a:p>
                    <a:p>
                      <a:pPr indent="0" algn="l" defTabSz="685800" rtl="0" eaLnBrk="1" latinLnBrk="0" hangingPunct="1">
                        <a:lnSpc>
                          <a:spcPct val="120000"/>
                        </a:lnSpc>
                        <a:spcBef>
                          <a:spcPts val="0"/>
                        </a:spcBef>
                        <a:spcAft>
                          <a:spcPts val="0"/>
                        </a:spcAft>
                      </a:pP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有</a:t>
                      </a: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2</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00-</a:t>
                      </a: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5</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00</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万出资</a:t>
                      </a: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、流量导入</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能力</a:t>
                      </a:r>
                      <a:endParaRPr lang="zh-CN" altLang="en-US" sz="1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107950" marB="107950" anchor="ctr">
                    <a:lnL w="3175">
                      <a:solidFill>
                        <a:srgbClr val="007ADD"/>
                      </a:solidFill>
                      <a:prstDash val="dot"/>
                    </a:lnL>
                    <a:lnR w="3175">
                      <a:solidFill>
                        <a:srgbClr val="007ADD"/>
                      </a:solidFill>
                      <a:prstDash val="dot"/>
                    </a:lnR>
                    <a:lnT w="3175">
                      <a:solidFill>
                        <a:srgbClr val="007ADD"/>
                      </a:solidFill>
                      <a:prstDash val="dot"/>
                    </a:lnT>
                    <a:lnB w="3175">
                      <a:solidFill>
                        <a:srgbClr val="007ADD"/>
                      </a:solidFill>
                      <a:prstDash val="dot"/>
                    </a:lnB>
                    <a:solidFill>
                      <a:srgbClr val="F2F2F2"/>
                    </a:solidFill>
                  </a:tcPr>
                </a:tc>
                <a:tc>
                  <a:txBody>
                    <a:bodyPr/>
                    <a:lstStyle/>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第二轮</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10-20</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家</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p>
                      <a:pPr marR="0" lvl="0" indent="0" algn="l" defTabSz="685800" rtl="0" eaLnBrk="1" fontAlgn="auto" latinLnBrk="0" hangingPunct="1">
                        <a:lnSpc>
                          <a:spcPct val="120000"/>
                        </a:lnSpc>
                        <a:spcBef>
                          <a:spcPts val="0"/>
                        </a:spcBef>
                        <a:spcAft>
                          <a:spcPts val="0"/>
                        </a:spcAft>
                        <a:buClrTx/>
                        <a:buSzTx/>
                        <a:buFontTx/>
                        <a:buNone/>
                      </a:pP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导入</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初始交易流量</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10-20</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亿</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p>
                      <a:pPr marR="0" lvl="0" indent="0" algn="l" defTabSz="685800" rtl="0" eaLnBrk="1" fontAlgn="auto" latinLnBrk="0" hangingPunct="1">
                        <a:lnSpc>
                          <a:spcPct val="120000"/>
                        </a:lnSpc>
                        <a:spcBef>
                          <a:spcPts val="0"/>
                        </a:spcBef>
                        <a:spcAft>
                          <a:spcPts val="0"/>
                        </a:spcAft>
                        <a:buClrTx/>
                        <a:buSzTx/>
                        <a:buFontTx/>
                        <a:buNone/>
                      </a:pP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股份比例</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15%-20%</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107950" marB="107950" anchor="ctr">
                    <a:lnL w="3175">
                      <a:solidFill>
                        <a:srgbClr val="007ADD"/>
                      </a:solidFill>
                      <a:prstDash val="dot"/>
                    </a:lnL>
                    <a:lnR w="3175">
                      <a:solidFill>
                        <a:srgbClr val="007ADD"/>
                      </a:solidFill>
                      <a:prstDash val="dot"/>
                    </a:lnR>
                    <a:lnT w="3175">
                      <a:solidFill>
                        <a:srgbClr val="007ADD"/>
                      </a:solidFill>
                      <a:prstDash val="dot"/>
                    </a:lnT>
                    <a:lnB w="3175">
                      <a:solidFill>
                        <a:srgbClr val="007ADD"/>
                      </a:solidFill>
                      <a:prstDash val="dot"/>
                    </a:lnB>
                    <a:solidFill>
                      <a:srgbClr val="F2F2F2"/>
                    </a:solidFill>
                  </a:tcPr>
                </a:tc>
                <a:tc>
                  <a:txBody>
                    <a:bodyPr/>
                    <a:lstStyle/>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rPr>
                        <a:t>完成约定交易流量增效益</a:t>
                      </a:r>
                      <a:endParaRPr lang="zh-CN" altLang="en-US" sz="1400" b="0" spc="120">
                        <a:solidFill>
                          <a:srgbClr val="404040"/>
                        </a:solidFill>
                        <a:latin typeface="微软雅黑" panose="020B0503020204020204" charset="-122"/>
                        <a:ea typeface="微软雅黑" panose="020B0503020204020204" charset="-122"/>
                      </a:endParaRPr>
                    </a:p>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rPr>
                        <a:t>享受流量换期权</a:t>
                      </a:r>
                      <a:endParaRPr lang="en-US" altLang="zh-CN" sz="1400" b="0" spc="120">
                        <a:solidFill>
                          <a:srgbClr val="404040"/>
                        </a:solidFill>
                        <a:latin typeface="微软雅黑" panose="020B0503020204020204" charset="-122"/>
                        <a:ea typeface="微软雅黑" panose="020B0503020204020204" charset="-122"/>
                      </a:endParaRPr>
                    </a:p>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rPr>
                        <a:t>享受平台分红权</a:t>
                      </a:r>
                      <a:endParaRPr lang="zh-CN" altLang="en-US" sz="1400" b="0" spc="120">
                        <a:solidFill>
                          <a:srgbClr val="404040"/>
                        </a:solidFill>
                        <a:latin typeface="微软雅黑" panose="020B0503020204020204" charset="-122"/>
                        <a:ea typeface="微软雅黑" panose="020B0503020204020204" charset="-122"/>
                      </a:endParaRPr>
                    </a:p>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rPr>
                        <a:t>享受平台各类增值服务</a:t>
                      </a:r>
                      <a:endParaRPr lang="zh-CN" altLang="en-US" sz="1400" b="0" spc="120">
                        <a:solidFill>
                          <a:srgbClr val="404040"/>
                        </a:solidFill>
                        <a:latin typeface="微软雅黑" panose="020B0503020204020204" charset="-122"/>
                        <a:ea typeface="微软雅黑" panose="020B0503020204020204" charset="-122"/>
                      </a:endParaRPr>
                    </a:p>
                  </a:txBody>
                  <a:tcPr marL="177800" marR="177800" marT="107950" marB="107950" anchor="ctr">
                    <a:lnL w="3175">
                      <a:solidFill>
                        <a:srgbClr val="007ADD"/>
                      </a:solidFill>
                      <a:prstDash val="dot"/>
                    </a:lnL>
                    <a:lnR w="19050" cap="rnd">
                      <a:solidFill>
                        <a:srgbClr val="007ADD"/>
                      </a:solidFill>
                      <a:prstDash val="solid"/>
                    </a:lnR>
                    <a:lnT w="3175">
                      <a:solidFill>
                        <a:srgbClr val="007ADD"/>
                      </a:solidFill>
                      <a:prstDash val="dot"/>
                    </a:lnT>
                    <a:lnB w="3175">
                      <a:solidFill>
                        <a:srgbClr val="007ADD"/>
                      </a:solidFill>
                      <a:prstDash val="dot"/>
                    </a:lnB>
                    <a:solidFill>
                      <a:srgbClr val="F2F2F2"/>
                    </a:solidFill>
                  </a:tcPr>
                </a:tc>
              </a:tr>
              <a:tr h="1239520">
                <a:tc>
                  <a:txBody>
                    <a:bodyPr/>
                    <a:lstStyle/>
                    <a:p>
                      <a:pPr indent="0" algn="l">
                        <a:lnSpc>
                          <a:spcPct val="120000"/>
                        </a:lnSpc>
                        <a:spcBef>
                          <a:spcPts val="0"/>
                        </a:spcBef>
                        <a:spcAft>
                          <a:spcPts val="0"/>
                        </a:spcAft>
                      </a:pPr>
                      <a:r>
                        <a:rPr lang="zh-CN" altLang="en-US" sz="1400" b="0" spc="120">
                          <a:solidFill>
                            <a:srgbClr val="404040"/>
                          </a:solidFill>
                          <a:latin typeface="微软雅黑" panose="020B0503020204020204" charset="-122"/>
                          <a:ea typeface="微软雅黑" panose="020B0503020204020204" charset="-122"/>
                        </a:rPr>
                        <a:t>产业合伙人</a:t>
                      </a:r>
                      <a:endParaRPr lang="zh-CN" altLang="en-US" sz="1400" b="0" spc="120">
                        <a:solidFill>
                          <a:srgbClr val="404040"/>
                        </a:solidFill>
                        <a:latin typeface="微软雅黑" panose="020B0503020204020204" charset="-122"/>
                        <a:ea typeface="微软雅黑" panose="020B0503020204020204" charset="-122"/>
                      </a:endParaRPr>
                    </a:p>
                  </a:txBody>
                  <a:tcPr marL="177800" marR="177800" marT="107950" marB="107950" anchor="ctr">
                    <a:lnL w="19050" cap="rnd">
                      <a:solidFill>
                        <a:srgbClr val="007ADD"/>
                      </a:solidFill>
                      <a:prstDash val="solid"/>
                    </a:lnL>
                    <a:lnR w="3175">
                      <a:solidFill>
                        <a:srgbClr val="007ADD"/>
                      </a:solidFill>
                      <a:prstDash val="dot"/>
                    </a:lnR>
                    <a:lnT w="3175">
                      <a:solidFill>
                        <a:srgbClr val="007ADD"/>
                      </a:solidFill>
                      <a:prstDash val="dot"/>
                    </a:lnT>
                    <a:lnB w="19050" cap="rnd">
                      <a:solidFill>
                        <a:srgbClr val="007ADD"/>
                      </a:solidFill>
                      <a:prstDash val="solid"/>
                    </a:lnB>
                    <a:solidFill>
                      <a:srgbClr val="FFFFFF"/>
                    </a:solidFill>
                  </a:tcPr>
                </a:tc>
                <a:tc>
                  <a:txBody>
                    <a:bodyPr/>
                    <a:lstStyle/>
                    <a:p>
                      <a:pPr indent="0" algn="l" defTabSz="685800" rtl="0" eaLnBrk="1" latinLnBrk="0" hangingPunct="1">
                        <a:lnSpc>
                          <a:spcPct val="120000"/>
                        </a:lnSpc>
                        <a:spcBef>
                          <a:spcPts val="0"/>
                        </a:spcBef>
                        <a:spcAft>
                          <a:spcPts val="0"/>
                        </a:spcAft>
                      </a:pP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销售收入达到5千万以上的</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行业知名企业</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p>
                      <a:pPr marR="0" indent="0" algn="l" defTabSz="685800" rtl="0" eaLnBrk="1" fontAlgn="auto" latinLnBrk="0" hangingPunct="1">
                        <a:lnSpc>
                          <a:spcPct val="120000"/>
                        </a:lnSpc>
                        <a:spcBef>
                          <a:spcPts val="0"/>
                        </a:spcBef>
                        <a:spcAft>
                          <a:spcPts val="0"/>
                        </a:spcAft>
                        <a:buClrTx/>
                        <a:buSzTx/>
                        <a:buFontTx/>
                        <a:buNone/>
                      </a:pP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区域行业排名50以内</a:t>
                      </a:r>
                      <a:endParaRPr lang="en-US" altLang="en-US" sz="1400" b="0" spc="120">
                        <a:solidFill>
                          <a:srgbClr val="404040"/>
                        </a:solidFill>
                        <a:latin typeface="微软雅黑" panose="020B0503020204020204" charset="-122"/>
                        <a:ea typeface="微软雅黑" panose="020B0503020204020204" charset="-122"/>
                        <a:cs typeface="微软雅黑" panose="020B0503020204020204" charset="-122"/>
                      </a:endParaRPr>
                    </a:p>
                    <a:p>
                      <a:pPr indent="0" algn="l" defTabSz="685800" rtl="0" eaLnBrk="1" latinLnBrk="0" hangingPunct="1">
                        <a:lnSpc>
                          <a:spcPct val="120000"/>
                        </a:lnSpc>
                        <a:spcBef>
                          <a:spcPts val="0"/>
                        </a:spcBef>
                        <a:spcAft>
                          <a:spcPts val="0"/>
                        </a:spcAft>
                      </a:pP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有</a:t>
                      </a: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100</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a:t>
                      </a: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2</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00</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万出资</a:t>
                      </a: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、流量导入</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能力</a:t>
                      </a:r>
                      <a:endParaRPr lang="zh-CN" altLang="en-US" sz="1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107950" marB="107950" anchor="ctr">
                    <a:lnL w="3175">
                      <a:solidFill>
                        <a:srgbClr val="007ADD"/>
                      </a:solidFill>
                      <a:prstDash val="dot"/>
                    </a:lnL>
                    <a:lnR w="3175">
                      <a:solidFill>
                        <a:srgbClr val="007ADD"/>
                      </a:solidFill>
                      <a:prstDash val="dot"/>
                    </a:lnR>
                    <a:lnT w="3175">
                      <a:solidFill>
                        <a:srgbClr val="007ADD"/>
                      </a:solidFill>
                      <a:prstDash val="dot"/>
                    </a:lnT>
                    <a:lnB w="19050" cap="rnd">
                      <a:solidFill>
                        <a:srgbClr val="007ADD"/>
                      </a:solidFill>
                      <a:prstDash val="solid"/>
                    </a:lnB>
                    <a:solidFill>
                      <a:srgbClr val="FFFFFF"/>
                    </a:solidFill>
                  </a:tcPr>
                </a:tc>
                <a:tc>
                  <a:txBody>
                    <a:bodyPr/>
                    <a:lstStyle/>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第三轮</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30-50</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家</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p>
                      <a:pPr marR="0" lvl="0" indent="0" algn="l" defTabSz="685800" rtl="0" eaLnBrk="1" fontAlgn="auto" latinLnBrk="0" hangingPunct="1">
                        <a:lnSpc>
                          <a:spcPct val="120000"/>
                        </a:lnSpc>
                        <a:spcBef>
                          <a:spcPts val="0"/>
                        </a:spcBef>
                        <a:spcAft>
                          <a:spcPts val="0"/>
                        </a:spcAft>
                        <a:buClrTx/>
                        <a:buSzTx/>
                        <a:buFontTx/>
                        <a:buNone/>
                      </a:pP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导入</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初始交易流量</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20</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亿</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-30</a:t>
                      </a:r>
                      <a:r>
                        <a:rPr lang="zh-CN" altLang="en-US" sz="1400" b="0" spc="120">
                          <a:solidFill>
                            <a:srgbClr val="404040"/>
                          </a:solidFill>
                          <a:latin typeface="微软雅黑" panose="020B0503020204020204" charset="-122"/>
                          <a:ea typeface="微软雅黑" panose="020B0503020204020204" charset="-122"/>
                          <a:cs typeface="微软雅黑" panose="020B0503020204020204" charset="-122"/>
                        </a:rPr>
                        <a:t>亿</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p>
                      <a:pPr marR="0" lvl="0" indent="0" algn="l" defTabSz="685800" rtl="0" eaLnBrk="1" fontAlgn="auto" latinLnBrk="0" hangingPunct="1">
                        <a:lnSpc>
                          <a:spcPct val="120000"/>
                        </a:lnSpc>
                        <a:spcBef>
                          <a:spcPts val="0"/>
                        </a:spcBef>
                        <a:spcAft>
                          <a:spcPts val="0"/>
                        </a:spcAft>
                        <a:buClrTx/>
                        <a:buSzTx/>
                        <a:buFontTx/>
                        <a:buNone/>
                      </a:pPr>
                      <a:r>
                        <a:rPr lang="en-US" altLang="en-US" sz="1400" b="0" spc="120">
                          <a:solidFill>
                            <a:srgbClr val="404040"/>
                          </a:solidFill>
                          <a:latin typeface="微软雅黑" panose="020B0503020204020204" charset="-122"/>
                          <a:ea typeface="微软雅黑" panose="020B0503020204020204" charset="-122"/>
                          <a:cs typeface="微软雅黑" panose="020B0503020204020204" charset="-122"/>
                        </a:rPr>
                        <a:t>股份比例</a:t>
                      </a:r>
                      <a:r>
                        <a:rPr lang="en-US" altLang="zh-CN" sz="1400" b="0" spc="120">
                          <a:solidFill>
                            <a:srgbClr val="404040"/>
                          </a:solidFill>
                          <a:latin typeface="微软雅黑" panose="020B0503020204020204" charset="-122"/>
                          <a:ea typeface="微软雅黑" panose="020B0503020204020204" charset="-122"/>
                          <a:cs typeface="微软雅黑" panose="020B0503020204020204" charset="-122"/>
                        </a:rPr>
                        <a:t>15%-20%</a:t>
                      </a:r>
                      <a:endParaRPr lang="en-US" altLang="zh-CN" sz="1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107950" marB="107950" anchor="ctr">
                    <a:lnL w="3175">
                      <a:solidFill>
                        <a:srgbClr val="007ADD"/>
                      </a:solidFill>
                      <a:prstDash val="dot"/>
                    </a:lnL>
                    <a:lnR w="3175">
                      <a:solidFill>
                        <a:srgbClr val="007ADD"/>
                      </a:solidFill>
                      <a:prstDash val="dot"/>
                    </a:lnR>
                    <a:lnT w="3175">
                      <a:solidFill>
                        <a:srgbClr val="007ADD"/>
                      </a:solidFill>
                      <a:prstDash val="dot"/>
                    </a:lnT>
                    <a:lnB w="19050" cap="rnd">
                      <a:solidFill>
                        <a:srgbClr val="007ADD"/>
                      </a:solidFill>
                      <a:prstDash val="solid"/>
                    </a:lnB>
                    <a:solidFill>
                      <a:srgbClr val="FFFFFF"/>
                    </a:solidFill>
                  </a:tcPr>
                </a:tc>
                <a:tc>
                  <a:txBody>
                    <a:bodyPr/>
                    <a:lstStyle/>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rPr>
                        <a:t>完成约定交易流量增效益</a:t>
                      </a:r>
                      <a:endParaRPr lang="zh-CN" altLang="en-US" sz="1400" b="0" spc="120">
                        <a:solidFill>
                          <a:srgbClr val="404040"/>
                        </a:solidFill>
                        <a:latin typeface="微软雅黑" panose="020B0503020204020204" charset="-122"/>
                        <a:ea typeface="微软雅黑" panose="020B0503020204020204" charset="-122"/>
                      </a:endParaRPr>
                    </a:p>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rPr>
                        <a:t>享受流量换期权</a:t>
                      </a:r>
                      <a:endParaRPr lang="zh-CN" altLang="en-US" sz="1400" b="0" spc="120">
                        <a:solidFill>
                          <a:srgbClr val="404040"/>
                        </a:solidFill>
                        <a:latin typeface="微软雅黑" panose="020B0503020204020204" charset="-122"/>
                        <a:ea typeface="微软雅黑" panose="020B0503020204020204" charset="-122"/>
                      </a:endParaRPr>
                    </a:p>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rPr>
                        <a:t>按约定估值确权</a:t>
                      </a:r>
                      <a:endParaRPr lang="zh-CN" altLang="en-US" sz="1400" b="0" spc="120">
                        <a:solidFill>
                          <a:srgbClr val="404040"/>
                        </a:solidFill>
                        <a:latin typeface="微软雅黑" panose="020B0503020204020204" charset="-122"/>
                        <a:ea typeface="微软雅黑" panose="020B0503020204020204" charset="-122"/>
                      </a:endParaRPr>
                    </a:p>
                    <a:p>
                      <a:pPr marR="0" indent="0" algn="l" defTabSz="685800" rtl="0" eaLnBrk="1" fontAlgn="auto" latinLnBrk="0" hangingPunct="1">
                        <a:lnSpc>
                          <a:spcPct val="120000"/>
                        </a:lnSpc>
                        <a:spcBef>
                          <a:spcPts val="0"/>
                        </a:spcBef>
                        <a:spcAft>
                          <a:spcPts val="0"/>
                        </a:spcAft>
                        <a:buClrTx/>
                        <a:buSzTx/>
                        <a:buFontTx/>
                        <a:buNone/>
                      </a:pPr>
                      <a:r>
                        <a:rPr lang="zh-CN" altLang="en-US" sz="1400" b="0" spc="120">
                          <a:solidFill>
                            <a:srgbClr val="404040"/>
                          </a:solidFill>
                          <a:latin typeface="微软雅黑" panose="020B0503020204020204" charset="-122"/>
                          <a:ea typeface="微软雅黑" panose="020B0503020204020204" charset="-122"/>
                        </a:rPr>
                        <a:t>平台交易及服务等</a:t>
                      </a:r>
                      <a:endParaRPr lang="zh-CN" altLang="en-US" sz="1400" b="0" spc="120">
                        <a:solidFill>
                          <a:srgbClr val="404040"/>
                        </a:solidFill>
                        <a:latin typeface="微软雅黑" panose="020B0503020204020204" charset="-122"/>
                        <a:ea typeface="微软雅黑" panose="020B0503020204020204" charset="-122"/>
                      </a:endParaRPr>
                    </a:p>
                  </a:txBody>
                  <a:tcPr marL="177800" marR="177800" marT="107950" marB="107950" anchor="ctr">
                    <a:lnL w="3175">
                      <a:solidFill>
                        <a:srgbClr val="007ADD"/>
                      </a:solidFill>
                      <a:prstDash val="dot"/>
                    </a:lnL>
                    <a:lnR w="19050" cap="rnd">
                      <a:solidFill>
                        <a:srgbClr val="007ADD"/>
                      </a:solidFill>
                      <a:prstDash val="solid"/>
                    </a:lnR>
                    <a:lnT w="3175">
                      <a:solidFill>
                        <a:srgbClr val="007ADD"/>
                      </a:solidFill>
                      <a:prstDash val="dot"/>
                    </a:lnT>
                    <a:lnB w="19050" cap="rnd">
                      <a:solidFill>
                        <a:srgbClr val="007ADD"/>
                      </a:solidFill>
                      <a:prstDash val="solid"/>
                    </a:lnB>
                    <a:solidFill>
                      <a:srgbClr val="FFFFFF"/>
                    </a:solidFill>
                  </a:tcPr>
                </a:tc>
              </a:tr>
            </a:tbl>
          </a:graphicData>
        </a:graphic>
      </p:graphicFrame>
      <p:sp>
        <p:nvSpPr>
          <p:cNvPr id="2" name="文本框 1"/>
          <p:cNvSpPr txBox="1"/>
          <p:nvPr/>
        </p:nvSpPr>
        <p:spPr>
          <a:xfrm>
            <a:off x="623570" y="547370"/>
            <a:ext cx="4738370" cy="521970"/>
          </a:xfrm>
          <a:prstGeom prst="rect">
            <a:avLst/>
          </a:prstGeom>
          <a:noFill/>
        </p:spPr>
        <p:txBody>
          <a:bodyPr wrap="square" rtlCol="0">
            <a:spAutoFit/>
          </a:bodyPr>
          <a:p>
            <a:r>
              <a:rPr lang="en-US" altLang="zh-CN" sz="2800" b="1">
                <a:solidFill>
                  <a:schemeClr val="accent1"/>
                </a:solidFill>
                <a:effectLst>
                  <a:outerShdw blurRad="38100" dist="25400" dir="5400000" algn="ctr" rotWithShape="0">
                    <a:srgbClr val="6E747A">
                      <a:alpha val="43000"/>
                    </a:srgbClr>
                  </a:outerShdw>
                </a:effectLst>
              </a:rPr>
              <a:t>3.5 </a:t>
            </a:r>
            <a:r>
              <a:rPr lang="zh-CN" altLang="en-US" sz="2800" b="1">
                <a:solidFill>
                  <a:schemeClr val="accent1"/>
                </a:solidFill>
                <a:effectLst>
                  <a:outerShdw blurRad="38100" dist="25400" dir="5400000" algn="ctr" rotWithShape="0">
                    <a:srgbClr val="6E747A">
                      <a:alpha val="43000"/>
                    </a:srgbClr>
                  </a:outerShdw>
                </a:effectLst>
              </a:rPr>
              <a:t>合作机制和价值体系</a:t>
            </a:r>
            <a:endParaRPr lang="zh-CN" altLang="en-US" sz="2800" b="1">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8" name="组合 17"/>
          <p:cNvGrpSpPr/>
          <p:nvPr/>
        </p:nvGrpSpPr>
        <p:grpSpPr>
          <a:xfrm>
            <a:off x="791335" y="1927062"/>
            <a:ext cx="10446239" cy="3960616"/>
            <a:chOff x="930" y="2588"/>
            <a:chExt cx="16451" cy="6237"/>
          </a:xfrm>
        </p:grpSpPr>
        <p:sp>
          <p:nvSpPr>
            <p:cNvPr id="1048959" name="文本框 6"/>
            <p:cNvSpPr txBox="1"/>
            <p:nvPr/>
          </p:nvSpPr>
          <p:spPr>
            <a:xfrm>
              <a:off x="1370" y="2964"/>
              <a:ext cx="5263" cy="727"/>
            </a:xfrm>
            <a:prstGeom prst="rect">
              <a:avLst/>
            </a:prstGeom>
            <a:noFill/>
          </p:spPr>
          <p:txBody>
            <a:bodyPr wrap="square" rtlCol="0">
              <a:spAutoFit/>
            </a:bodyPr>
            <a:p>
              <a:pPr marL="171450" lvl="0" indent="-171450" algn="ctr">
                <a:lnSpc>
                  <a:spcPct val="150000"/>
                </a:lnSpc>
                <a:buFont typeface="Wingdings" panose="05000000000000000000" charset="0"/>
                <a:buChar char="Ø"/>
              </a:pPr>
              <a:r>
                <a:rPr lang="zh-CN" altLang="en-US" sz="1600" b="1" dirty="0">
                  <a:solidFill>
                    <a:srgbClr val="0070C0"/>
                  </a:solidFill>
                  <a:latin typeface="微软雅黑" panose="020B0503020204020204" charset="-122"/>
                  <a:ea typeface="微软雅黑" panose="020B0503020204020204" charset="-122"/>
                  <a:sym typeface="微软雅黑" panose="020B0503020204020204" charset="-122"/>
                </a:rPr>
                <a:t>一、特色产业链规划咨询</a:t>
              </a:r>
              <a:r>
                <a:rPr lang="en-US" altLang="zh-CN" sz="1600" b="1" dirty="0">
                  <a:solidFill>
                    <a:srgbClr val="0070C0"/>
                  </a:solidFill>
                  <a:latin typeface="微软雅黑" panose="020B0503020204020204" charset="-122"/>
                  <a:ea typeface="微软雅黑" panose="020B0503020204020204" charset="-122"/>
                  <a:sym typeface="微软雅黑" panose="020B0503020204020204" charset="-122"/>
                </a:rPr>
                <a:t>  </a:t>
              </a:r>
              <a:endParaRPr lang="en-US" altLang="zh-CN" sz="1600" b="1" dirty="0">
                <a:solidFill>
                  <a:srgbClr val="0070C0"/>
                </a:solidFill>
                <a:latin typeface="微软雅黑" panose="020B0503020204020204" charset="-122"/>
                <a:ea typeface="微软雅黑" panose="020B0503020204020204" charset="-122"/>
                <a:sym typeface="微软雅黑" panose="020B0503020204020204" charset="-122"/>
              </a:endParaRPr>
            </a:p>
          </p:txBody>
        </p:sp>
        <p:grpSp>
          <p:nvGrpSpPr>
            <p:cNvPr id="109" name="组合 14"/>
            <p:cNvGrpSpPr/>
            <p:nvPr/>
          </p:nvGrpSpPr>
          <p:grpSpPr>
            <a:xfrm>
              <a:off x="930" y="2588"/>
              <a:ext cx="16451" cy="6237"/>
              <a:chOff x="874" y="4547"/>
              <a:chExt cx="15913" cy="6237"/>
            </a:xfrm>
          </p:grpSpPr>
          <p:sp>
            <p:nvSpPr>
              <p:cNvPr id="1048960" name="koppt-文本框"/>
              <p:cNvSpPr/>
              <p:nvPr/>
            </p:nvSpPr>
            <p:spPr>
              <a:xfrm>
                <a:off x="1491" y="5800"/>
                <a:ext cx="5922" cy="727"/>
              </a:xfrm>
              <a:prstGeom prst="rect">
                <a:avLst/>
              </a:prstGeom>
            </p:spPr>
            <p:txBody>
              <a:bodyPr wrap="square">
                <a:spAutoFit/>
              </a:bodyPr>
              <a:p>
                <a:pPr marL="171450" lvl="0" indent="-171450" algn="ctr">
                  <a:lnSpc>
                    <a:spcPct val="150000"/>
                  </a:lnSpc>
                  <a:buFont typeface="Wingdings" panose="05000000000000000000" charset="0"/>
                  <a:buChar char="Ø"/>
                </a:pPr>
                <a:r>
                  <a:rPr lang="zh-CN" altLang="en-US" sz="1600" b="1" dirty="0">
                    <a:solidFill>
                      <a:srgbClr val="0070C0"/>
                    </a:solidFill>
                    <a:latin typeface="微软雅黑" panose="020B0503020204020204" charset="-122"/>
                    <a:ea typeface="微软雅黑" panose="020B0503020204020204" charset="-122"/>
                  </a:rPr>
                  <a:t>二、产业互联网整合服务共享平台</a:t>
                </a:r>
                <a:endParaRPr lang="zh-CN" altLang="en-US" sz="1600" b="1" dirty="0">
                  <a:solidFill>
                    <a:srgbClr val="0070C0"/>
                  </a:solidFill>
                  <a:latin typeface="微软雅黑" panose="020B0503020204020204" charset="-122"/>
                  <a:ea typeface="微软雅黑" panose="020B0503020204020204" charset="-122"/>
                </a:endParaRPr>
              </a:p>
            </p:txBody>
          </p:sp>
          <p:sp>
            <p:nvSpPr>
              <p:cNvPr id="1048961" name="koppt-文本框"/>
              <p:cNvSpPr/>
              <p:nvPr/>
            </p:nvSpPr>
            <p:spPr>
              <a:xfrm>
                <a:off x="874" y="6846"/>
                <a:ext cx="5311" cy="727"/>
              </a:xfrm>
              <a:prstGeom prst="rect">
                <a:avLst/>
              </a:prstGeom>
            </p:spPr>
            <p:txBody>
              <a:bodyPr wrap="square">
                <a:spAutoFit/>
              </a:bodyPr>
              <a:p>
                <a:pPr marL="171450" lvl="0" indent="-171450" algn="ctr">
                  <a:lnSpc>
                    <a:spcPct val="150000"/>
                  </a:lnSpc>
                  <a:buClrTx/>
                  <a:buSzTx/>
                  <a:buFont typeface="Wingdings" panose="05000000000000000000" charset="0"/>
                  <a:buChar char="Ø"/>
                </a:pPr>
                <a:r>
                  <a:rPr lang="zh-CN" altLang="en-US" sz="1600" b="1" dirty="0">
                    <a:solidFill>
                      <a:srgbClr val="0070C0"/>
                    </a:solidFill>
                    <a:latin typeface="微软雅黑" panose="020B0503020204020204" charset="-122"/>
                    <a:ea typeface="微软雅黑" panose="020B0503020204020204" charset="-122"/>
                  </a:rPr>
                  <a:t>三、产业链金融平台</a:t>
                </a:r>
                <a:endParaRPr lang="zh-CN" altLang="en-US" sz="1600" b="1" dirty="0">
                  <a:solidFill>
                    <a:srgbClr val="0070C0"/>
                  </a:solidFill>
                  <a:latin typeface="微软雅黑" panose="020B0503020204020204" charset="-122"/>
                  <a:ea typeface="微软雅黑" panose="020B0503020204020204" charset="-122"/>
                </a:endParaRPr>
              </a:p>
            </p:txBody>
          </p:sp>
          <p:sp>
            <p:nvSpPr>
              <p:cNvPr id="1048962" name="koppt-文本框"/>
              <p:cNvSpPr/>
              <p:nvPr/>
            </p:nvSpPr>
            <p:spPr>
              <a:xfrm>
                <a:off x="11141" y="4964"/>
                <a:ext cx="5078" cy="725"/>
              </a:xfrm>
              <a:prstGeom prst="rect">
                <a:avLst/>
              </a:prstGeom>
            </p:spPr>
            <p:txBody>
              <a:bodyPr wrap="square">
                <a:spAutoFit/>
              </a:bodyPr>
              <a:p>
                <a:pPr marL="171450" indent="-171450" algn="r">
                  <a:lnSpc>
                    <a:spcPct val="150000"/>
                  </a:lnSpc>
                  <a:buClrTx/>
                  <a:buSzTx/>
                  <a:buFont typeface="Wingdings" panose="05000000000000000000" charset="0"/>
                  <a:buChar char="Ø"/>
                </a:pPr>
                <a:r>
                  <a:rPr lang="zh-CN" altLang="en-US" sz="1600" b="1" dirty="0">
                    <a:solidFill>
                      <a:srgbClr val="0070C0"/>
                    </a:solidFill>
                    <a:latin typeface="微软雅黑" panose="020B0503020204020204" charset="-122"/>
                    <a:ea typeface="微软雅黑" panose="020B0503020204020204" charset="-122"/>
                  </a:rPr>
                  <a:t>六、产业技术开发平台</a:t>
                </a:r>
                <a:endParaRPr lang="zh-CN" altLang="en-US" sz="1600" b="1" dirty="0">
                  <a:solidFill>
                    <a:srgbClr val="0070C0"/>
                  </a:solidFill>
                  <a:latin typeface="微软雅黑" panose="020B0503020204020204" charset="-122"/>
                  <a:ea typeface="微软雅黑" panose="020B0503020204020204" charset="-122"/>
                </a:endParaRPr>
              </a:p>
            </p:txBody>
          </p:sp>
          <p:sp>
            <p:nvSpPr>
              <p:cNvPr id="1048963" name="koppt-文本框"/>
              <p:cNvSpPr/>
              <p:nvPr/>
            </p:nvSpPr>
            <p:spPr>
              <a:xfrm>
                <a:off x="1761" y="8990"/>
                <a:ext cx="3240" cy="725"/>
              </a:xfrm>
              <a:prstGeom prst="rect">
                <a:avLst/>
              </a:prstGeom>
            </p:spPr>
            <p:txBody>
              <a:bodyPr wrap="square">
                <a:spAutoFit/>
              </a:bodyPr>
              <a:p>
                <a:pPr marL="171450" lvl="0" indent="-171450" algn="ctr">
                  <a:lnSpc>
                    <a:spcPct val="150000"/>
                  </a:lnSpc>
                  <a:buFont typeface="Wingdings" panose="05000000000000000000" charset="0"/>
                  <a:buChar char="Ø"/>
                </a:pPr>
                <a:r>
                  <a:rPr lang="zh-CN" altLang="en-US" sz="1600" b="1" dirty="0">
                    <a:solidFill>
                      <a:srgbClr val="0070C0"/>
                    </a:solidFill>
                    <a:latin typeface="微软雅黑" panose="020B0503020204020204" charset="-122"/>
                    <a:ea typeface="微软雅黑" panose="020B0503020204020204" charset="-122"/>
                  </a:rPr>
                  <a:t>五、产教融合平台</a:t>
                </a:r>
                <a:endParaRPr lang="zh-CN" altLang="en-US" sz="1600" b="1" dirty="0">
                  <a:solidFill>
                    <a:srgbClr val="0070C0"/>
                  </a:solidFill>
                  <a:latin typeface="微软雅黑" panose="020B0503020204020204" charset="-122"/>
                  <a:ea typeface="微软雅黑" panose="020B0503020204020204" charset="-122"/>
                </a:endParaRPr>
              </a:p>
            </p:txBody>
          </p:sp>
          <p:sp>
            <p:nvSpPr>
              <p:cNvPr id="1048964" name="koppt-文本框"/>
              <p:cNvSpPr/>
              <p:nvPr/>
            </p:nvSpPr>
            <p:spPr>
              <a:xfrm>
                <a:off x="12209" y="8914"/>
                <a:ext cx="4578" cy="725"/>
              </a:xfrm>
              <a:prstGeom prst="rect">
                <a:avLst/>
              </a:prstGeom>
            </p:spPr>
            <p:txBody>
              <a:bodyPr wrap="square">
                <a:spAutoFit/>
              </a:bodyPr>
              <a:p>
                <a:pPr marL="171450" lvl="0" indent="-171450" algn="ctr">
                  <a:lnSpc>
                    <a:spcPct val="150000"/>
                  </a:lnSpc>
                  <a:buClrTx/>
                  <a:buSzTx/>
                  <a:buFont typeface="Wingdings" panose="05000000000000000000" charset="0"/>
                  <a:buChar char="Ø"/>
                </a:pPr>
                <a:r>
                  <a:rPr lang="zh-CN" altLang="en-US" sz="1600" b="1" dirty="0">
                    <a:solidFill>
                      <a:srgbClr val="0070C0"/>
                    </a:solidFill>
                    <a:latin typeface="微软雅黑" panose="020B0503020204020204" charset="-122"/>
                    <a:ea typeface="微软雅黑" panose="020B0503020204020204" charset="-122"/>
                  </a:rPr>
                  <a:t>十、数字化集中</a:t>
                </a:r>
                <a:r>
                  <a:rPr lang="zh-CN" altLang="en-US" sz="1600" b="1" dirty="0">
                    <a:solidFill>
                      <a:srgbClr val="0070C0"/>
                    </a:solidFill>
                    <a:latin typeface="微软雅黑" panose="020B0503020204020204" charset="-122"/>
                    <a:ea typeface="微软雅黑" panose="020B0503020204020204" charset="-122"/>
                  </a:rPr>
                  <a:t>采购平台</a:t>
                </a:r>
                <a:endParaRPr lang="zh-CN" altLang="en-US" sz="1600" b="1" dirty="0">
                  <a:solidFill>
                    <a:srgbClr val="0070C0"/>
                  </a:solidFill>
                  <a:latin typeface="微软雅黑" panose="020B0503020204020204" charset="-122"/>
                  <a:ea typeface="微软雅黑" panose="020B0503020204020204" charset="-122"/>
                </a:endParaRPr>
              </a:p>
            </p:txBody>
          </p:sp>
          <p:sp>
            <p:nvSpPr>
              <p:cNvPr id="1048965" name="koppt-文本框"/>
              <p:cNvSpPr/>
              <p:nvPr/>
            </p:nvSpPr>
            <p:spPr>
              <a:xfrm>
                <a:off x="11940" y="7974"/>
                <a:ext cx="4540" cy="725"/>
              </a:xfrm>
              <a:prstGeom prst="rect">
                <a:avLst/>
              </a:prstGeom>
            </p:spPr>
            <p:txBody>
              <a:bodyPr wrap="square">
                <a:spAutoFit/>
              </a:bodyPr>
              <a:p>
                <a:pPr marL="171450" indent="-171450" algn="ctr">
                  <a:lnSpc>
                    <a:spcPct val="150000"/>
                  </a:lnSpc>
                  <a:buClrTx/>
                  <a:buSzTx/>
                  <a:buFont typeface="Wingdings" panose="05000000000000000000" charset="0"/>
                  <a:buChar char="Ø"/>
                </a:pPr>
                <a:r>
                  <a:rPr lang="zh-CN" altLang="en-US" sz="1600" b="1" dirty="0">
                    <a:solidFill>
                      <a:srgbClr val="0070C0"/>
                    </a:solidFill>
                    <a:latin typeface="微软雅黑" panose="020B0503020204020204" charset="-122"/>
                    <a:ea typeface="微软雅黑" panose="020B0503020204020204" charset="-122"/>
                  </a:rPr>
                  <a:t>九、产业创新综合体</a:t>
                </a:r>
                <a:endParaRPr lang="zh-CN" altLang="en-US" sz="1600" b="1" dirty="0">
                  <a:solidFill>
                    <a:srgbClr val="0070C0"/>
                  </a:solidFill>
                  <a:latin typeface="微软雅黑" panose="020B0503020204020204" charset="-122"/>
                  <a:ea typeface="微软雅黑" panose="020B0503020204020204" charset="-122"/>
                </a:endParaRPr>
              </a:p>
            </p:txBody>
          </p:sp>
          <p:sp>
            <p:nvSpPr>
              <p:cNvPr id="1048966" name="koppt-文本框"/>
              <p:cNvSpPr/>
              <p:nvPr/>
            </p:nvSpPr>
            <p:spPr>
              <a:xfrm>
                <a:off x="12415" y="6939"/>
                <a:ext cx="3240" cy="725"/>
              </a:xfrm>
              <a:prstGeom prst="rect">
                <a:avLst/>
              </a:prstGeom>
            </p:spPr>
            <p:txBody>
              <a:bodyPr wrap="square">
                <a:spAutoFit/>
              </a:bodyPr>
              <a:p>
                <a:pPr marL="171450" lvl="0" indent="-171450" algn="ctr">
                  <a:lnSpc>
                    <a:spcPct val="150000"/>
                  </a:lnSpc>
                  <a:buClrTx/>
                  <a:buSzTx/>
                  <a:buFont typeface="Wingdings" panose="05000000000000000000" charset="0"/>
                  <a:buChar char="Ø"/>
                </a:pPr>
                <a:r>
                  <a:rPr lang="zh-CN" altLang="en-US" sz="1600" b="1" dirty="0">
                    <a:solidFill>
                      <a:srgbClr val="0070C0"/>
                    </a:solidFill>
                    <a:latin typeface="微软雅黑" panose="020B0503020204020204" charset="-122"/>
                    <a:ea typeface="微软雅黑" panose="020B0503020204020204" charset="-122"/>
                  </a:rPr>
                  <a:t>八、产业基金平台</a:t>
                </a:r>
                <a:endParaRPr lang="zh-CN" altLang="en-US" sz="1600" b="1" dirty="0">
                  <a:solidFill>
                    <a:srgbClr val="0070C0"/>
                  </a:solidFill>
                  <a:latin typeface="微软雅黑" panose="020B0503020204020204" charset="-122"/>
                  <a:ea typeface="微软雅黑" panose="020B0503020204020204" charset="-122"/>
                </a:endParaRPr>
              </a:p>
            </p:txBody>
          </p:sp>
          <p:sp>
            <p:nvSpPr>
              <p:cNvPr id="1048967" name="Freeform 29"/>
              <p:cNvSpPr/>
              <p:nvPr>
                <p:custDataLst>
                  <p:tags r:id="rId1"/>
                </p:custDataLst>
              </p:nvPr>
            </p:nvSpPr>
            <p:spPr bwMode="auto">
              <a:xfrm>
                <a:off x="14383" y="7573"/>
                <a:ext cx="227" cy="3"/>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chemeClr val="accent3"/>
              </a:solidFill>
              <a:ln w="9525">
                <a:noFill/>
                <a:round/>
              </a:ln>
            </p:spPr>
            <p:txBody>
              <a:bodyPr vert="horz" wrap="square" lIns="121920" tIns="60960" rIns="121920" bIns="60960" numCol="1" anchor="t" anchorCtr="0" compatLnSpc="1"/>
              <a:p>
                <a:pPr defTabSz="1375410" fontAlgn="auto">
                  <a:spcBef>
                    <a:spcPts val="0"/>
                  </a:spcBef>
                  <a:spcAft>
                    <a:spcPts val="0"/>
                  </a:spcAft>
                </a:pPr>
                <a:endParaRPr lang="en-US" sz="3200">
                  <a:solidFill>
                    <a:srgbClr val="262626"/>
                  </a:solidFill>
                </a:endParaRPr>
              </a:p>
            </p:txBody>
          </p:sp>
          <p:grpSp>
            <p:nvGrpSpPr>
              <p:cNvPr id="110" name="Group 134"/>
              <p:cNvGrpSpPr/>
              <p:nvPr>
                <p:custDataLst>
                  <p:tags r:id="rId2"/>
                </p:custDataLst>
              </p:nvPr>
            </p:nvGrpSpPr>
            <p:grpSpPr>
              <a:xfrm>
                <a:off x="7573" y="4547"/>
                <a:ext cx="4033" cy="6237"/>
                <a:chOff x="3606801" y="1272140"/>
                <a:chExt cx="1920875" cy="2970213"/>
              </a:xfrm>
            </p:grpSpPr>
            <p:sp>
              <p:nvSpPr>
                <p:cNvPr id="1048968" name="Freeform 37"/>
                <p:cNvSpPr/>
                <p:nvPr>
                  <p:custDataLst>
                    <p:tags r:id="rId3"/>
                  </p:custDataLst>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ln>
              </p:spPr>
              <p:txBody>
                <a:bodyPr vert="horz" wrap="square" lIns="121920" tIns="60960" rIns="121920" bIns="60960" numCol="1" anchor="t" anchorCtr="0" compatLnSpc="1"/>
                <a:p>
                  <a:pPr marL="0" marR="0" lvl="0" indent="0" defTabSz="1375410" eaLnBrk="1" fontAlgn="auto" latinLnBrk="0" hangingPunct="1">
                    <a:lnSpc>
                      <a:spcPct val="100000"/>
                    </a:lnSpc>
                    <a:spcBef>
                      <a:spcPts val="0"/>
                    </a:spcBef>
                    <a:spcAft>
                      <a:spcPts val="0"/>
                    </a:spcAft>
                    <a:buClrTx/>
                    <a:buSzTx/>
                    <a:buFontTx/>
                    <a:buNone/>
                  </a:pPr>
                  <a:endParaRPr kumimoji="0" lang="en-US" sz="3200" b="0" i="0" u="none" strike="noStrike" kern="0" cap="none" spc="0" normalizeH="0" baseline="0" noProof="0">
                    <a:ln>
                      <a:noFill/>
                    </a:ln>
                    <a:solidFill>
                      <a:srgbClr val="262626"/>
                    </a:solidFill>
                    <a:effectLst/>
                    <a:uLnTx/>
                    <a:uFillTx/>
                  </a:endParaRPr>
                </a:p>
              </p:txBody>
            </p:sp>
            <p:grpSp>
              <p:nvGrpSpPr>
                <p:cNvPr id="111" name="Group 104"/>
                <p:cNvGrpSpPr/>
                <p:nvPr/>
              </p:nvGrpSpPr>
              <p:grpSpPr>
                <a:xfrm>
                  <a:off x="4089401" y="3400978"/>
                  <a:ext cx="963612" cy="841375"/>
                  <a:chOff x="4089401" y="2825751"/>
                  <a:chExt cx="963612" cy="841375"/>
                </a:xfrm>
                <a:solidFill>
                  <a:srgbClr val="262626">
                    <a:lumMod val="65000"/>
                    <a:lumOff val="35000"/>
                  </a:srgbClr>
                </a:solidFill>
                <a:effectLst>
                  <a:outerShdw blurRad="76200" dir="13500000" sy="23000" kx="1200000" algn="br" rotWithShape="0">
                    <a:prstClr val="black">
                      <a:alpha val="20000"/>
                    </a:prstClr>
                  </a:outerShdw>
                </a:effectLst>
              </p:grpSpPr>
              <p:sp>
                <p:nvSpPr>
                  <p:cNvPr id="1048969" name="Freeform 36"/>
                  <p:cNvSpPr/>
                  <p:nvPr>
                    <p:custDataLst>
                      <p:tags r:id="rId4"/>
                    </p:custDataLst>
                  </p:nvPr>
                </p:nvSpPr>
                <p:spPr bwMode="auto">
                  <a:xfrm>
                    <a:off x="4203702"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solidFill>
                    <a:schemeClr val="accent4"/>
                  </a:solidFill>
                  <a:ln w="9525">
                    <a:noFill/>
                    <a:round/>
                  </a:ln>
                </p:spPr>
                <p:txBody>
                  <a:bodyPr vert="horz" wrap="square" lIns="121920" tIns="60960" rIns="121920" bIns="60960" numCol="1" anchor="t" anchorCtr="0" compatLnSpc="1"/>
                  <a:p>
                    <a:pPr marL="0" marR="0" lvl="0" indent="0" defTabSz="1375410" eaLnBrk="1" fontAlgn="auto" latinLnBrk="0" hangingPunct="1">
                      <a:lnSpc>
                        <a:spcPct val="100000"/>
                      </a:lnSpc>
                      <a:spcBef>
                        <a:spcPts val="0"/>
                      </a:spcBef>
                      <a:spcAft>
                        <a:spcPts val="0"/>
                      </a:spcAft>
                      <a:buClrTx/>
                      <a:buSzTx/>
                      <a:buFontTx/>
                      <a:buNone/>
                    </a:pPr>
                    <a:endParaRPr kumimoji="0" lang="en-US" sz="3200" b="0" i="0" u="none" strike="noStrike" kern="0" cap="none" spc="0" normalizeH="0" baseline="0" noProof="0">
                      <a:ln>
                        <a:noFill/>
                      </a:ln>
                      <a:solidFill>
                        <a:srgbClr val="262626"/>
                      </a:solidFill>
                      <a:effectLst/>
                      <a:uLnTx/>
                      <a:uFillTx/>
                    </a:endParaRPr>
                  </a:p>
                </p:txBody>
              </p:sp>
              <p:sp>
                <p:nvSpPr>
                  <p:cNvPr id="1048970" name="Freeform 38"/>
                  <p:cNvSpPr>
                    <a:spLocks noEditPoints="1"/>
                  </p:cNvSpPr>
                  <p:nvPr>
                    <p:custDataLst>
                      <p:tags r:id="rId5"/>
                    </p:custDataLst>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solidFill>
                    <a:schemeClr val="accent4"/>
                  </a:solidFill>
                  <a:ln w="9525">
                    <a:noFill/>
                    <a:round/>
                  </a:ln>
                </p:spPr>
                <p:txBody>
                  <a:bodyPr vert="horz" wrap="square" lIns="121920" tIns="60960" rIns="121920" bIns="60960" numCol="1" anchor="t" anchorCtr="0" compatLnSpc="1"/>
                  <a:p>
                    <a:pPr marL="0" marR="0" lvl="0" indent="0" defTabSz="1375410" eaLnBrk="1" fontAlgn="auto" latinLnBrk="0" hangingPunct="1">
                      <a:lnSpc>
                        <a:spcPct val="100000"/>
                      </a:lnSpc>
                      <a:spcBef>
                        <a:spcPts val="0"/>
                      </a:spcBef>
                      <a:spcAft>
                        <a:spcPts val="0"/>
                      </a:spcAft>
                      <a:buClrTx/>
                      <a:buSzTx/>
                      <a:buFontTx/>
                      <a:buNone/>
                    </a:pPr>
                    <a:endParaRPr kumimoji="0" lang="en-US" sz="3200" b="0" i="0" u="none" strike="noStrike" kern="0" cap="none" spc="0" normalizeH="0" baseline="0" noProof="0">
                      <a:ln>
                        <a:noFill/>
                      </a:ln>
                      <a:solidFill>
                        <a:srgbClr val="262626"/>
                      </a:solidFill>
                      <a:effectLst/>
                      <a:uLnTx/>
                      <a:uFillTx/>
                    </a:endParaRPr>
                  </a:p>
                </p:txBody>
              </p:sp>
              <p:sp>
                <p:nvSpPr>
                  <p:cNvPr id="1048971" name="Freeform 39"/>
                  <p:cNvSpPr>
                    <a:spLocks noEditPoints="1"/>
                  </p:cNvSpPr>
                  <p:nvPr>
                    <p:custDataLst>
                      <p:tags r:id="rId6"/>
                    </p:custDataLst>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solidFill>
                    <a:schemeClr val="accent4"/>
                  </a:solidFill>
                  <a:ln w="9525">
                    <a:noFill/>
                    <a:round/>
                  </a:ln>
                </p:spPr>
                <p:txBody>
                  <a:bodyPr vert="horz" wrap="square" lIns="121920" tIns="60960" rIns="121920" bIns="60960" numCol="1" anchor="t" anchorCtr="0" compatLnSpc="1"/>
                  <a:p>
                    <a:pPr marL="0" marR="0" lvl="0" indent="0" defTabSz="1375410" eaLnBrk="1" fontAlgn="auto" latinLnBrk="0" hangingPunct="1">
                      <a:lnSpc>
                        <a:spcPct val="100000"/>
                      </a:lnSpc>
                      <a:spcBef>
                        <a:spcPts val="0"/>
                      </a:spcBef>
                      <a:spcAft>
                        <a:spcPts val="0"/>
                      </a:spcAft>
                      <a:buClrTx/>
                      <a:buSzTx/>
                      <a:buFontTx/>
                      <a:buNone/>
                    </a:pPr>
                    <a:endParaRPr kumimoji="0" lang="en-US" sz="3200" b="0" i="0" u="none" strike="noStrike" kern="0" cap="none" spc="0" normalizeH="0" baseline="0" noProof="0">
                      <a:ln>
                        <a:noFill/>
                      </a:ln>
                      <a:solidFill>
                        <a:srgbClr val="262626"/>
                      </a:solidFill>
                      <a:effectLst/>
                      <a:uLnTx/>
                      <a:uFillTx/>
                    </a:endParaRPr>
                  </a:p>
                </p:txBody>
              </p:sp>
            </p:grpSp>
            <p:sp>
              <p:nvSpPr>
                <p:cNvPr id="1048972" name="Freeform 40"/>
                <p:cNvSpPr/>
                <p:nvPr>
                  <p:custDataLst>
                    <p:tags r:id="rId7"/>
                  </p:custDataLst>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2"/>
                </a:solidFill>
                <a:ln w="9525">
                  <a:noFill/>
                  <a:round/>
                </a:ln>
              </p:spPr>
              <p:txBody>
                <a:bodyPr vert="horz" wrap="square" lIns="121920" tIns="60960" rIns="121920" bIns="60960" numCol="1" anchor="t" anchorCtr="0" compatLnSpc="1"/>
                <a:p>
                  <a:pPr marL="0" marR="0" lvl="0" indent="0" defTabSz="1375410" eaLnBrk="1" fontAlgn="auto" latinLnBrk="0" hangingPunct="1">
                    <a:lnSpc>
                      <a:spcPct val="100000"/>
                    </a:lnSpc>
                    <a:spcBef>
                      <a:spcPts val="0"/>
                    </a:spcBef>
                    <a:spcAft>
                      <a:spcPts val="0"/>
                    </a:spcAft>
                    <a:buClrTx/>
                    <a:buSzTx/>
                    <a:buFontTx/>
                    <a:buNone/>
                  </a:pPr>
                  <a:endParaRPr kumimoji="0" lang="en-US" sz="3200" b="0" i="0" u="none" strike="noStrike" kern="0" cap="none" spc="0" normalizeH="0" baseline="0" noProof="0">
                    <a:ln>
                      <a:noFill/>
                    </a:ln>
                    <a:solidFill>
                      <a:srgbClr val="262626"/>
                    </a:solidFill>
                    <a:effectLst/>
                    <a:uLnTx/>
                    <a:uFillTx/>
                  </a:endParaRPr>
                </a:p>
              </p:txBody>
            </p:sp>
            <p:sp>
              <p:nvSpPr>
                <p:cNvPr id="1048973" name="Freeform 41"/>
                <p:cNvSpPr/>
                <p:nvPr>
                  <p:custDataLst>
                    <p:tags r:id="rId8"/>
                  </p:custDataLst>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1"/>
                </a:solidFill>
                <a:ln w="9525">
                  <a:noFill/>
                  <a:round/>
                </a:ln>
              </p:spPr>
              <p:txBody>
                <a:bodyPr vert="horz" wrap="square" lIns="121920" tIns="60960" rIns="121920" bIns="60960" numCol="1" anchor="t" anchorCtr="0" compatLnSpc="1"/>
                <a:p>
                  <a:pPr marL="0" marR="0" lvl="0" indent="0" defTabSz="1375410" eaLnBrk="1" fontAlgn="auto" latinLnBrk="0" hangingPunct="1">
                    <a:lnSpc>
                      <a:spcPct val="100000"/>
                    </a:lnSpc>
                    <a:spcBef>
                      <a:spcPts val="0"/>
                    </a:spcBef>
                    <a:spcAft>
                      <a:spcPts val="0"/>
                    </a:spcAft>
                    <a:buClrTx/>
                    <a:buSzTx/>
                    <a:buFontTx/>
                    <a:buNone/>
                  </a:pPr>
                  <a:endParaRPr kumimoji="0" lang="en-US" sz="3200" b="0" i="0" u="none" strike="noStrike" kern="0" cap="none" spc="0" normalizeH="0" baseline="0" noProof="0">
                    <a:ln>
                      <a:noFill/>
                    </a:ln>
                    <a:solidFill>
                      <a:srgbClr val="262626"/>
                    </a:solidFill>
                    <a:effectLst/>
                    <a:uLnTx/>
                    <a:uFillTx/>
                  </a:endParaRPr>
                </a:p>
              </p:txBody>
            </p:sp>
            <p:sp>
              <p:nvSpPr>
                <p:cNvPr id="1048974" name="Freeform 42"/>
                <p:cNvSpPr/>
                <p:nvPr>
                  <p:custDataLst>
                    <p:tags r:id="rId9"/>
                  </p:custDataLst>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solidFill>
                <a:ln w="9525">
                  <a:noFill/>
                  <a:round/>
                </a:ln>
              </p:spPr>
              <p:txBody>
                <a:bodyPr vert="horz" wrap="square" lIns="121920" tIns="60960" rIns="121920" bIns="60960" numCol="1" anchor="t" anchorCtr="0" compatLnSpc="1"/>
                <a:p>
                  <a:pPr marL="0" marR="0" lvl="0" indent="0" defTabSz="1375410" eaLnBrk="1" fontAlgn="auto" latinLnBrk="0" hangingPunct="1">
                    <a:lnSpc>
                      <a:spcPct val="100000"/>
                    </a:lnSpc>
                    <a:spcBef>
                      <a:spcPts val="0"/>
                    </a:spcBef>
                    <a:spcAft>
                      <a:spcPts val="0"/>
                    </a:spcAft>
                    <a:buClrTx/>
                    <a:buSzTx/>
                    <a:buFontTx/>
                    <a:buNone/>
                  </a:pPr>
                  <a:endParaRPr kumimoji="0" lang="en-US" sz="3200" b="0" i="0" u="none" strike="noStrike" kern="0" cap="none" spc="0" normalizeH="0" baseline="0" noProof="0">
                    <a:ln>
                      <a:noFill/>
                    </a:ln>
                    <a:solidFill>
                      <a:srgbClr val="262626"/>
                    </a:solidFill>
                    <a:effectLst/>
                    <a:uLnTx/>
                    <a:uFillTx/>
                  </a:endParaRPr>
                </a:p>
              </p:txBody>
            </p:sp>
            <p:sp>
              <p:nvSpPr>
                <p:cNvPr id="1048975" name="Freeform 43"/>
                <p:cNvSpPr/>
                <p:nvPr>
                  <p:custDataLst>
                    <p:tags r:id="rId10"/>
                  </p:custDataLst>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2"/>
                </a:solidFill>
                <a:ln w="9525">
                  <a:noFill/>
                  <a:round/>
                </a:ln>
              </p:spPr>
              <p:txBody>
                <a:bodyPr vert="horz" wrap="square" lIns="121920" tIns="60960" rIns="121920" bIns="60960" numCol="1" anchor="t" anchorCtr="0" compatLnSpc="1"/>
                <a:p>
                  <a:pPr marL="0" marR="0" lvl="0" indent="0" defTabSz="1375410" eaLnBrk="1" fontAlgn="auto" latinLnBrk="0" hangingPunct="1">
                    <a:lnSpc>
                      <a:spcPct val="100000"/>
                    </a:lnSpc>
                    <a:spcBef>
                      <a:spcPts val="0"/>
                    </a:spcBef>
                    <a:spcAft>
                      <a:spcPts val="0"/>
                    </a:spcAft>
                    <a:buClrTx/>
                    <a:buSzTx/>
                    <a:buFontTx/>
                    <a:buNone/>
                  </a:pPr>
                  <a:endParaRPr kumimoji="0" lang="en-US" sz="3200" b="0" i="0" u="none" strike="noStrike" kern="0" cap="none" spc="0" normalizeH="0" baseline="0" noProof="0">
                    <a:ln>
                      <a:noFill/>
                    </a:ln>
                    <a:solidFill>
                      <a:srgbClr val="262626"/>
                    </a:solidFill>
                    <a:effectLst/>
                    <a:uLnTx/>
                    <a:uFillTx/>
                  </a:endParaRPr>
                </a:p>
              </p:txBody>
            </p:sp>
            <p:sp>
              <p:nvSpPr>
                <p:cNvPr id="1048976" name="Freeform 44"/>
                <p:cNvSpPr/>
                <p:nvPr>
                  <p:custDataLst>
                    <p:tags r:id="rId11"/>
                  </p:custDataLst>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solidFill>
                <a:ln w="9525">
                  <a:noFill/>
                  <a:round/>
                </a:ln>
              </p:spPr>
              <p:txBody>
                <a:bodyPr vert="horz" wrap="square" lIns="121920" tIns="60960" rIns="121920" bIns="60960" numCol="1" anchor="t" anchorCtr="0" compatLnSpc="1"/>
                <a:p>
                  <a:pPr marL="0" marR="0" lvl="0" indent="0" defTabSz="1375410" eaLnBrk="1" fontAlgn="auto" latinLnBrk="0" hangingPunct="1">
                    <a:lnSpc>
                      <a:spcPct val="100000"/>
                    </a:lnSpc>
                    <a:spcBef>
                      <a:spcPts val="0"/>
                    </a:spcBef>
                    <a:spcAft>
                      <a:spcPts val="0"/>
                    </a:spcAft>
                    <a:buClrTx/>
                    <a:buSzTx/>
                    <a:buFontTx/>
                    <a:buNone/>
                  </a:pPr>
                  <a:endParaRPr kumimoji="0" lang="en-US" sz="3200" b="0" i="0" u="none" strike="noStrike" kern="0" cap="none" spc="0" normalizeH="0" baseline="0" noProof="0">
                    <a:ln>
                      <a:noFill/>
                    </a:ln>
                    <a:solidFill>
                      <a:srgbClr val="262626"/>
                    </a:solidFill>
                    <a:effectLst/>
                    <a:uLnTx/>
                    <a:uFillTx/>
                  </a:endParaRPr>
                </a:p>
              </p:txBody>
            </p:sp>
          </p:grpSp>
        </p:grpSp>
      </p:grpSp>
      <p:sp>
        <p:nvSpPr>
          <p:cNvPr id="2" name="文本框 1"/>
          <p:cNvSpPr txBox="1"/>
          <p:nvPr/>
        </p:nvSpPr>
        <p:spPr>
          <a:xfrm>
            <a:off x="636270" y="492125"/>
            <a:ext cx="6821170" cy="521970"/>
          </a:xfrm>
          <a:prstGeom prst="rect">
            <a:avLst/>
          </a:prstGeom>
          <a:noFill/>
        </p:spPr>
        <p:txBody>
          <a:bodyPr wrap="none" rtlCol="0" anchor="t">
            <a:spAutoFit/>
          </a:bodyPr>
          <a:p>
            <a:r>
              <a:rPr lang="en-US" altLang="zh-CN" sz="2800" b="1" dirty="0">
                <a:solidFill>
                  <a:schemeClr val="accent1"/>
                </a:solidFill>
                <a:sym typeface="+mn-ea"/>
              </a:rPr>
              <a:t>3.7 </a:t>
            </a:r>
            <a:r>
              <a:rPr lang="zh-CN" altLang="en-US" sz="2800" b="1" dirty="0">
                <a:solidFill>
                  <a:schemeClr val="accent1"/>
                </a:solidFill>
                <a:sym typeface="+mn-ea"/>
              </a:rPr>
              <a:t>蓝源十个一工程：构建现代化产业体系</a:t>
            </a:r>
            <a:endParaRPr lang="zh-CN" altLang="en-US" sz="2800" b="1" dirty="0">
              <a:solidFill>
                <a:schemeClr val="accent1"/>
              </a:solidFill>
              <a:sym typeface="+mn-ea"/>
            </a:endParaRPr>
          </a:p>
        </p:txBody>
      </p:sp>
      <p:sp>
        <p:nvSpPr>
          <p:cNvPr id="1048958" name="koppt-文本框"/>
          <p:cNvSpPr/>
          <p:nvPr/>
        </p:nvSpPr>
        <p:spPr>
          <a:xfrm>
            <a:off x="1002010" y="4051207"/>
            <a:ext cx="3015362" cy="460375"/>
          </a:xfrm>
          <a:prstGeom prst="rect">
            <a:avLst/>
          </a:prstGeom>
        </p:spPr>
        <p:txBody>
          <a:bodyPr wrap="square">
            <a:spAutoFit/>
          </a:bodyPr>
          <a:p>
            <a:pPr marL="171450" lvl="0" indent="-171450" algn="ctr">
              <a:lnSpc>
                <a:spcPct val="150000"/>
              </a:lnSpc>
              <a:buClrTx/>
              <a:buSzTx/>
              <a:buFont typeface="Wingdings" panose="05000000000000000000" charset="0"/>
              <a:buChar char="Ø"/>
            </a:pPr>
            <a:r>
              <a:rPr lang="zh-CN" altLang="en-US" sz="1600" b="1" dirty="0">
                <a:solidFill>
                  <a:srgbClr val="0070C0"/>
                </a:solidFill>
                <a:latin typeface="微软雅黑" panose="020B0503020204020204" charset="-122"/>
                <a:ea typeface="微软雅黑" panose="020B0503020204020204" charset="-122"/>
              </a:rPr>
              <a:t>四、产业区块链平台</a:t>
            </a:r>
            <a:endParaRPr lang="zh-CN" altLang="en-US" sz="1600" b="1" dirty="0">
              <a:solidFill>
                <a:srgbClr val="0070C0"/>
              </a:solidFill>
              <a:latin typeface="微软雅黑" panose="020B0503020204020204" charset="-122"/>
              <a:ea typeface="微软雅黑" panose="020B0503020204020204" charset="-122"/>
            </a:endParaRPr>
          </a:p>
        </p:txBody>
      </p:sp>
      <p:sp>
        <p:nvSpPr>
          <p:cNvPr id="1048977" name="koppt-文本框"/>
          <p:cNvSpPr/>
          <p:nvPr/>
        </p:nvSpPr>
        <p:spPr>
          <a:xfrm>
            <a:off x="7981295" y="2765316"/>
            <a:ext cx="3506486" cy="460375"/>
          </a:xfrm>
          <a:prstGeom prst="rect">
            <a:avLst/>
          </a:prstGeom>
        </p:spPr>
        <p:txBody>
          <a:bodyPr wrap="square">
            <a:spAutoFit/>
          </a:bodyPr>
          <a:p>
            <a:pPr marL="171450" lvl="0" indent="-171450" algn="ctr">
              <a:lnSpc>
                <a:spcPct val="150000"/>
              </a:lnSpc>
              <a:buClrTx/>
              <a:buSzTx/>
              <a:buFont typeface="Wingdings" panose="05000000000000000000" charset="0"/>
              <a:buChar char="Ø"/>
            </a:pPr>
            <a:r>
              <a:rPr lang="zh-CN" altLang="en-US" sz="1600" b="1" dirty="0">
                <a:solidFill>
                  <a:srgbClr val="0070C0"/>
                </a:solidFill>
                <a:latin typeface="微软雅黑" panose="020B0503020204020204" charset="-122"/>
                <a:ea typeface="微软雅黑" panose="020B0503020204020204" charset="-122"/>
              </a:rPr>
              <a:t>七、产业孵化器与加速器</a:t>
            </a:r>
            <a:endParaRPr lang="zh-CN" altLang="en-US" sz="1600" b="1" dirty="0">
              <a:solidFill>
                <a:srgbClr val="0070C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rot="0">
            <a:off x="818515" y="1390650"/>
            <a:ext cx="5118735" cy="2219325"/>
            <a:chOff x="4616245" y="1357617"/>
            <a:chExt cx="6902655" cy="1385583"/>
          </a:xfrm>
          <a:solidFill>
            <a:schemeClr val="bg1"/>
          </a:solidFill>
        </p:grpSpPr>
        <p:sp>
          <p:nvSpPr>
            <p:cNvPr id="6" name="矩形: 圆角 21"/>
            <p:cNvSpPr/>
            <p:nvPr>
              <p:custDataLst>
                <p:tags r:id="rId1"/>
              </p:custDataLst>
            </p:nvPr>
          </p:nvSpPr>
          <p:spPr>
            <a:xfrm>
              <a:off x="4616245" y="1357617"/>
              <a:ext cx="6902655" cy="1385583"/>
            </a:xfrm>
            <a:prstGeom prst="roundRect">
              <a:avLst>
                <a:gd name="adj" fmla="val 4276"/>
              </a:avLst>
            </a:prstGeom>
            <a:solidFill>
              <a:schemeClr val="lt1"/>
            </a:solidFill>
            <a:ln>
              <a:noFill/>
            </a:ln>
            <a:effectLst>
              <a:outerShdw blurRad="215900" dist="50800" dir="2700000" algn="tl" rotWithShape="0">
                <a:srgbClr val="2456A5">
                  <a:alpha val="41000"/>
                </a:srgbClr>
              </a:outerShdw>
            </a:effectLst>
          </p:spPr>
          <p:style>
            <a:lnRef idx="2">
              <a:srgbClr val="356DB7">
                <a:shade val="50000"/>
              </a:srgbClr>
            </a:lnRef>
            <a:fillRef idx="1">
              <a:srgbClr val="356DB7"/>
            </a:fillRef>
            <a:effectRef idx="0">
              <a:srgbClr val="356DB7"/>
            </a:effectRef>
            <a:fontRef idx="minor">
              <a:sysClr val="window" lastClr="FFFFFF"/>
            </a:fontRef>
          </p:style>
          <p:txBody>
            <a:bodyPr rtlCol="0" anchor="ctr"/>
            <a:lstStyle/>
            <a:p>
              <a:endParaRPr lang="zh-CN" altLang="en-US" dirty="0">
                <a:solidFill>
                  <a:schemeClr val="dk1"/>
                </a:solidFill>
              </a:endParaRPr>
            </a:p>
          </p:txBody>
        </p:sp>
        <p:cxnSp>
          <p:nvCxnSpPr>
            <p:cNvPr id="7" name="直接连接符 6"/>
            <p:cNvCxnSpPr/>
            <p:nvPr>
              <p:custDataLst>
                <p:tags r:id="rId2"/>
              </p:custDataLst>
            </p:nvPr>
          </p:nvCxnSpPr>
          <p:spPr>
            <a:xfrm>
              <a:off x="4793227" y="1681699"/>
              <a:ext cx="0" cy="737419"/>
            </a:xfrm>
            <a:prstGeom prst="line">
              <a:avLst/>
            </a:prstGeom>
            <a:solidFill>
              <a:schemeClr val="lt1"/>
            </a:solidFill>
            <a:ln w="57150" cap="rnd">
              <a:gradFill>
                <a:gsLst>
                  <a:gs pos="0">
                    <a:srgbClr val="2456A5"/>
                  </a:gs>
                  <a:gs pos="100000">
                    <a:srgbClr val="356DB7">
                      <a:lumMod val="75000"/>
                    </a:srgbClr>
                  </a:gs>
                </a:gsLst>
                <a:lin ang="5400000" scaled="1"/>
              </a:gradFill>
            </a:ln>
          </p:spPr>
          <p:style>
            <a:lnRef idx="1">
              <a:srgbClr val="356DB7"/>
            </a:lnRef>
            <a:fillRef idx="0">
              <a:srgbClr val="356DB7"/>
            </a:fillRef>
            <a:effectRef idx="0">
              <a:srgbClr val="356DB7"/>
            </a:effectRef>
            <a:fontRef idx="minor">
              <a:srgbClr val="2456A5"/>
            </a:fontRef>
          </p:style>
        </p:cxnSp>
      </p:grpSp>
      <p:grpSp>
        <p:nvGrpSpPr>
          <p:cNvPr id="11" name="组合 10"/>
          <p:cNvGrpSpPr/>
          <p:nvPr/>
        </p:nvGrpSpPr>
        <p:grpSpPr>
          <a:xfrm rot="0">
            <a:off x="818515" y="4192905"/>
            <a:ext cx="5119370" cy="2245360"/>
            <a:chOff x="4616245" y="1357617"/>
            <a:chExt cx="6902655" cy="1385583"/>
          </a:xfrm>
          <a:solidFill>
            <a:schemeClr val="bg1"/>
          </a:solidFill>
        </p:grpSpPr>
        <p:sp>
          <p:nvSpPr>
            <p:cNvPr id="12" name="矩形: 圆角 18"/>
            <p:cNvSpPr/>
            <p:nvPr>
              <p:custDataLst>
                <p:tags r:id="rId3"/>
              </p:custDataLst>
            </p:nvPr>
          </p:nvSpPr>
          <p:spPr>
            <a:xfrm>
              <a:off x="4616245" y="1357617"/>
              <a:ext cx="6902655" cy="1385583"/>
            </a:xfrm>
            <a:prstGeom prst="roundRect">
              <a:avLst>
                <a:gd name="adj" fmla="val 4276"/>
              </a:avLst>
            </a:prstGeom>
            <a:solidFill>
              <a:schemeClr val="lt1"/>
            </a:solidFill>
            <a:ln>
              <a:noFill/>
            </a:ln>
            <a:effectLst>
              <a:outerShdw blurRad="215900" dist="50800" dir="2700000" algn="tl" rotWithShape="0">
                <a:srgbClr val="2456A5">
                  <a:alpha val="41000"/>
                </a:srgbClr>
              </a:outerShdw>
            </a:effectLst>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ctr"/>
              <a:endParaRPr lang="zh-CN" altLang="en-US">
                <a:solidFill>
                  <a:sysClr val="window" lastClr="FFFFFF"/>
                </a:solidFill>
              </a:endParaRPr>
            </a:p>
          </p:txBody>
        </p:sp>
        <p:cxnSp>
          <p:nvCxnSpPr>
            <p:cNvPr id="14" name="直接连接符 13"/>
            <p:cNvCxnSpPr/>
            <p:nvPr>
              <p:custDataLst>
                <p:tags r:id="rId4"/>
              </p:custDataLst>
            </p:nvPr>
          </p:nvCxnSpPr>
          <p:spPr>
            <a:xfrm>
              <a:off x="4793227" y="1681699"/>
              <a:ext cx="0" cy="737419"/>
            </a:xfrm>
            <a:prstGeom prst="line">
              <a:avLst/>
            </a:prstGeom>
            <a:solidFill>
              <a:schemeClr val="lt1"/>
            </a:solidFill>
            <a:ln w="57150" cap="rnd">
              <a:gradFill>
                <a:gsLst>
                  <a:gs pos="0">
                    <a:srgbClr val="2456A5"/>
                  </a:gs>
                  <a:gs pos="100000">
                    <a:srgbClr val="356DB7">
                      <a:lumMod val="75000"/>
                    </a:srgbClr>
                  </a:gs>
                </a:gsLst>
                <a:lin ang="5400000" scaled="1"/>
              </a:gradFill>
            </a:ln>
          </p:spPr>
          <p:style>
            <a:lnRef idx="1">
              <a:srgbClr val="356DB7"/>
            </a:lnRef>
            <a:fillRef idx="0">
              <a:srgbClr val="356DB7"/>
            </a:fillRef>
            <a:effectRef idx="0">
              <a:srgbClr val="356DB7"/>
            </a:effectRef>
            <a:fontRef idx="minor">
              <a:srgbClr val="2456A5"/>
            </a:fontRef>
          </p:style>
        </p:cxnSp>
      </p:grpSp>
      <p:sp>
        <p:nvSpPr>
          <p:cNvPr id="32" name="文本框 31"/>
          <p:cNvSpPr txBox="1"/>
          <p:nvPr/>
        </p:nvSpPr>
        <p:spPr>
          <a:xfrm>
            <a:off x="1112520" y="1470660"/>
            <a:ext cx="4825365" cy="437515"/>
          </a:xfrm>
          <a:prstGeom prst="rect">
            <a:avLst/>
          </a:prstGeom>
          <a:noFill/>
        </p:spPr>
        <p:txBody>
          <a:bodyPr wrap="square" rtlCol="0" anchor="t">
            <a:spAutoFit/>
          </a:bodyPr>
          <a:p>
            <a:pPr fontAlgn="auto">
              <a:lnSpc>
                <a:spcPct val="125000"/>
              </a:lnSpc>
            </a:pPr>
            <a:r>
              <a:rPr lang="en-US" altLang="zh-CN" b="1">
                <a:solidFill>
                  <a:srgbClr val="0070C0"/>
                </a:solidFill>
                <a:sym typeface="+mn-ea"/>
              </a:rPr>
              <a:t>1</a:t>
            </a:r>
            <a:r>
              <a:rPr lang="zh-CN" altLang="en-US" b="1">
                <a:solidFill>
                  <a:srgbClr val="0070C0"/>
                </a:solidFill>
                <a:sym typeface="+mn-ea"/>
              </a:rPr>
              <a:t>、国家政策大力支持集成电路企业上市融资</a:t>
            </a:r>
            <a:endParaRPr lang="zh-CN" altLang="en-US" b="1">
              <a:solidFill>
                <a:srgbClr val="0070C0"/>
              </a:solidFill>
              <a:sym typeface="+mn-ea"/>
            </a:endParaRPr>
          </a:p>
        </p:txBody>
      </p:sp>
      <p:sp>
        <p:nvSpPr>
          <p:cNvPr id="33" name="文本框 32"/>
          <p:cNvSpPr txBox="1"/>
          <p:nvPr/>
        </p:nvSpPr>
        <p:spPr>
          <a:xfrm>
            <a:off x="1247140" y="4294505"/>
            <a:ext cx="4441825" cy="783590"/>
          </a:xfrm>
          <a:prstGeom prst="rect">
            <a:avLst/>
          </a:prstGeom>
          <a:noFill/>
        </p:spPr>
        <p:txBody>
          <a:bodyPr wrap="square" rtlCol="0" anchor="t">
            <a:spAutoFit/>
          </a:bodyPr>
          <a:p>
            <a:pPr fontAlgn="auto">
              <a:lnSpc>
                <a:spcPct val="125000"/>
              </a:lnSpc>
            </a:pPr>
            <a:r>
              <a:rPr lang="zh-CN" altLang="en-US" b="1">
                <a:solidFill>
                  <a:srgbClr val="0070C0"/>
                </a:solidFill>
                <a:sym typeface="+mn-ea"/>
              </a:rPr>
              <a:t> </a:t>
            </a:r>
            <a:r>
              <a:rPr lang="en-US" altLang="zh-CN" b="1">
                <a:solidFill>
                  <a:srgbClr val="0070C0"/>
                </a:solidFill>
                <a:sym typeface="+mn-ea"/>
              </a:rPr>
              <a:t>3</a:t>
            </a:r>
            <a:r>
              <a:rPr lang="zh-CN" altLang="en-US" b="1">
                <a:solidFill>
                  <a:srgbClr val="0070C0"/>
                </a:solidFill>
                <a:sym typeface="+mn-ea"/>
              </a:rPr>
              <a:t>、投资企业与高校、研究所合作，发挥产学研优势</a:t>
            </a:r>
            <a:endParaRPr lang="zh-CN" altLang="en-US" b="1">
              <a:solidFill>
                <a:srgbClr val="0070C0"/>
              </a:solidFill>
              <a:sym typeface="+mn-ea"/>
            </a:endParaRPr>
          </a:p>
        </p:txBody>
      </p:sp>
      <p:grpSp>
        <p:nvGrpSpPr>
          <p:cNvPr id="34" name="组合 33"/>
          <p:cNvGrpSpPr/>
          <p:nvPr/>
        </p:nvGrpSpPr>
        <p:grpSpPr>
          <a:xfrm rot="0">
            <a:off x="6412865" y="1390650"/>
            <a:ext cx="4999355" cy="2286000"/>
            <a:chOff x="4616245" y="1357617"/>
            <a:chExt cx="6902655" cy="1385583"/>
          </a:xfrm>
          <a:solidFill>
            <a:schemeClr val="bg1"/>
          </a:solidFill>
        </p:grpSpPr>
        <p:sp>
          <p:nvSpPr>
            <p:cNvPr id="35" name="矩形: 圆角 18"/>
            <p:cNvSpPr/>
            <p:nvPr>
              <p:custDataLst>
                <p:tags r:id="rId5"/>
              </p:custDataLst>
            </p:nvPr>
          </p:nvSpPr>
          <p:spPr>
            <a:xfrm>
              <a:off x="4616245" y="1357617"/>
              <a:ext cx="6902655" cy="1385583"/>
            </a:xfrm>
            <a:prstGeom prst="roundRect">
              <a:avLst>
                <a:gd name="adj" fmla="val 4276"/>
              </a:avLst>
            </a:prstGeom>
            <a:solidFill>
              <a:schemeClr val="lt1"/>
            </a:solidFill>
            <a:ln>
              <a:noFill/>
            </a:ln>
            <a:effectLst>
              <a:outerShdw blurRad="215900" dist="50800" dir="2700000" algn="tl" rotWithShape="0">
                <a:srgbClr val="2456A5">
                  <a:alpha val="41000"/>
                </a:srgbClr>
              </a:outerShdw>
            </a:effectLst>
          </p:spPr>
          <p:style>
            <a:lnRef idx="2">
              <a:srgbClr val="356DB7">
                <a:shade val="50000"/>
              </a:srgbClr>
            </a:lnRef>
            <a:fillRef idx="1">
              <a:srgbClr val="356DB7"/>
            </a:fillRef>
            <a:effectRef idx="0">
              <a:srgbClr val="356DB7"/>
            </a:effectRef>
            <a:fontRef idx="minor">
              <a:sysClr val="window" lastClr="FFFFFF"/>
            </a:fontRef>
          </p:style>
          <p:txBody>
            <a:bodyPr rtlCol="0" anchor="ctr"/>
            <a:p>
              <a:pPr algn="ctr"/>
              <a:endParaRPr lang="zh-CN" altLang="en-US">
                <a:solidFill>
                  <a:sysClr val="window" lastClr="FFFFFF"/>
                </a:solidFill>
              </a:endParaRPr>
            </a:p>
          </p:txBody>
        </p:sp>
        <p:cxnSp>
          <p:nvCxnSpPr>
            <p:cNvPr id="36" name="直接连接符 35"/>
            <p:cNvCxnSpPr/>
            <p:nvPr>
              <p:custDataLst>
                <p:tags r:id="rId6"/>
              </p:custDataLst>
            </p:nvPr>
          </p:nvCxnSpPr>
          <p:spPr>
            <a:xfrm>
              <a:off x="4793227" y="1681699"/>
              <a:ext cx="0" cy="737419"/>
            </a:xfrm>
            <a:prstGeom prst="line">
              <a:avLst/>
            </a:prstGeom>
            <a:solidFill>
              <a:schemeClr val="lt1"/>
            </a:solidFill>
            <a:ln w="57150" cap="rnd">
              <a:gradFill>
                <a:gsLst>
                  <a:gs pos="0">
                    <a:srgbClr val="2456A5"/>
                  </a:gs>
                  <a:gs pos="100000">
                    <a:srgbClr val="356DB7">
                      <a:lumMod val="75000"/>
                    </a:srgbClr>
                  </a:gs>
                </a:gsLst>
                <a:lin ang="5400000" scaled="1"/>
              </a:gradFill>
            </a:ln>
          </p:spPr>
          <p:style>
            <a:lnRef idx="1">
              <a:srgbClr val="356DB7"/>
            </a:lnRef>
            <a:fillRef idx="0">
              <a:srgbClr val="356DB7"/>
            </a:fillRef>
            <a:effectRef idx="0">
              <a:srgbClr val="356DB7"/>
            </a:effectRef>
            <a:fontRef idx="minor">
              <a:srgbClr val="2456A5"/>
            </a:fontRef>
          </p:style>
        </p:cxnSp>
      </p:grpSp>
      <p:sp>
        <p:nvSpPr>
          <p:cNvPr id="37" name="文本框 36"/>
          <p:cNvSpPr txBox="1"/>
          <p:nvPr/>
        </p:nvSpPr>
        <p:spPr>
          <a:xfrm>
            <a:off x="6830060" y="1470660"/>
            <a:ext cx="4508500" cy="783590"/>
          </a:xfrm>
          <a:prstGeom prst="rect">
            <a:avLst/>
          </a:prstGeom>
          <a:noFill/>
        </p:spPr>
        <p:txBody>
          <a:bodyPr wrap="square" rtlCol="0" anchor="t">
            <a:spAutoFit/>
          </a:bodyPr>
          <a:p>
            <a:pPr fontAlgn="auto">
              <a:lnSpc>
                <a:spcPct val="125000"/>
              </a:lnSpc>
            </a:pPr>
            <a:r>
              <a:rPr lang="en-US" altLang="zh-CN" b="1">
                <a:solidFill>
                  <a:srgbClr val="0070C0"/>
                </a:solidFill>
              </a:rPr>
              <a:t>2</a:t>
            </a:r>
            <a:r>
              <a:rPr lang="zh-CN" altLang="en-US" b="1">
                <a:solidFill>
                  <a:srgbClr val="0070C0"/>
                </a:solidFill>
              </a:rPr>
              <a:t>、光电传感器呈现智能化、微型化、多功能化发展趋势</a:t>
            </a:r>
            <a:endParaRPr lang="zh-CN" altLang="en-US" b="1">
              <a:solidFill>
                <a:srgbClr val="0070C0"/>
              </a:solidFill>
            </a:endParaRPr>
          </a:p>
        </p:txBody>
      </p:sp>
      <p:grpSp>
        <p:nvGrpSpPr>
          <p:cNvPr id="38" name="组合 37"/>
          <p:cNvGrpSpPr/>
          <p:nvPr/>
        </p:nvGrpSpPr>
        <p:grpSpPr>
          <a:xfrm rot="0">
            <a:off x="6412865" y="4192905"/>
            <a:ext cx="5119370" cy="2245995"/>
            <a:chOff x="4616245" y="1357617"/>
            <a:chExt cx="6902655" cy="1385583"/>
          </a:xfrm>
          <a:solidFill>
            <a:schemeClr val="bg1"/>
          </a:solidFill>
        </p:grpSpPr>
        <p:sp>
          <p:nvSpPr>
            <p:cNvPr id="39" name="矩形: 圆角 18"/>
            <p:cNvSpPr/>
            <p:nvPr>
              <p:custDataLst>
                <p:tags r:id="rId7"/>
              </p:custDataLst>
            </p:nvPr>
          </p:nvSpPr>
          <p:spPr>
            <a:xfrm>
              <a:off x="4616245" y="1357617"/>
              <a:ext cx="6902655" cy="1385583"/>
            </a:xfrm>
            <a:prstGeom prst="roundRect">
              <a:avLst>
                <a:gd name="adj" fmla="val 4276"/>
              </a:avLst>
            </a:prstGeom>
            <a:solidFill>
              <a:schemeClr val="lt1"/>
            </a:solidFill>
            <a:ln>
              <a:noFill/>
            </a:ln>
            <a:effectLst>
              <a:outerShdw blurRad="215900" dist="50800" dir="2700000" algn="tl" rotWithShape="0">
                <a:srgbClr val="2456A5">
                  <a:alpha val="41000"/>
                </a:srgbClr>
              </a:outerShdw>
            </a:effectLst>
          </p:spPr>
          <p:style>
            <a:lnRef idx="2">
              <a:srgbClr val="356DB7">
                <a:shade val="50000"/>
              </a:srgbClr>
            </a:lnRef>
            <a:fillRef idx="1">
              <a:srgbClr val="356DB7"/>
            </a:fillRef>
            <a:effectRef idx="0">
              <a:srgbClr val="356DB7"/>
            </a:effectRef>
            <a:fontRef idx="minor">
              <a:sysClr val="window" lastClr="FFFFFF"/>
            </a:fontRef>
          </p:style>
          <p:txBody>
            <a:bodyPr rtlCol="0" anchor="ctr"/>
            <a:p>
              <a:pPr algn="ctr"/>
              <a:endParaRPr lang="zh-CN" altLang="en-US">
                <a:solidFill>
                  <a:sysClr val="window" lastClr="FFFFFF"/>
                </a:solidFill>
              </a:endParaRPr>
            </a:p>
          </p:txBody>
        </p:sp>
        <p:cxnSp>
          <p:nvCxnSpPr>
            <p:cNvPr id="40" name="直接连接符 39"/>
            <p:cNvCxnSpPr/>
            <p:nvPr>
              <p:custDataLst>
                <p:tags r:id="rId8"/>
              </p:custDataLst>
            </p:nvPr>
          </p:nvCxnSpPr>
          <p:spPr>
            <a:xfrm>
              <a:off x="4793227" y="1681699"/>
              <a:ext cx="0" cy="737419"/>
            </a:xfrm>
            <a:prstGeom prst="line">
              <a:avLst/>
            </a:prstGeom>
            <a:solidFill>
              <a:schemeClr val="lt1"/>
            </a:solidFill>
            <a:ln w="57150" cap="rnd">
              <a:gradFill>
                <a:gsLst>
                  <a:gs pos="0">
                    <a:srgbClr val="2456A5"/>
                  </a:gs>
                  <a:gs pos="100000">
                    <a:srgbClr val="356DB7">
                      <a:lumMod val="75000"/>
                    </a:srgbClr>
                  </a:gs>
                </a:gsLst>
                <a:lin ang="5400000" scaled="1"/>
              </a:gradFill>
            </a:ln>
          </p:spPr>
          <p:style>
            <a:lnRef idx="1">
              <a:srgbClr val="356DB7"/>
            </a:lnRef>
            <a:fillRef idx="0">
              <a:srgbClr val="356DB7"/>
            </a:fillRef>
            <a:effectRef idx="0">
              <a:srgbClr val="356DB7"/>
            </a:effectRef>
            <a:fontRef idx="minor">
              <a:srgbClr val="2456A5"/>
            </a:fontRef>
          </p:style>
        </p:cxnSp>
      </p:grpSp>
      <p:sp>
        <p:nvSpPr>
          <p:cNvPr id="41" name="文本框 40"/>
          <p:cNvSpPr txBox="1"/>
          <p:nvPr/>
        </p:nvSpPr>
        <p:spPr>
          <a:xfrm>
            <a:off x="6970395" y="4349750"/>
            <a:ext cx="4253865" cy="645160"/>
          </a:xfrm>
          <a:prstGeom prst="rect">
            <a:avLst/>
          </a:prstGeom>
          <a:noFill/>
        </p:spPr>
        <p:txBody>
          <a:bodyPr wrap="square" rtlCol="0" anchor="t">
            <a:spAutoFit/>
          </a:bodyPr>
          <a:p>
            <a:r>
              <a:rPr lang="en-US" b="1">
                <a:solidFill>
                  <a:srgbClr val="0070C0"/>
                </a:solidFill>
                <a:sym typeface="+mn-ea"/>
              </a:rPr>
              <a:t>4</a:t>
            </a:r>
            <a:r>
              <a:rPr lang="zh-CN" altLang="en-US" b="1">
                <a:solidFill>
                  <a:srgbClr val="0070C0"/>
                </a:solidFill>
                <a:sym typeface="+mn-ea"/>
              </a:rPr>
              <a:t>、数字经济和“新基建”浪潮，催生芯片的强劲需求</a:t>
            </a:r>
            <a:endParaRPr lang="zh-CN" altLang="en-US" b="1">
              <a:solidFill>
                <a:srgbClr val="0070C0"/>
              </a:solidFill>
              <a:sym typeface="+mn-ea"/>
            </a:endParaRPr>
          </a:p>
        </p:txBody>
      </p:sp>
      <p:sp>
        <p:nvSpPr>
          <p:cNvPr id="46" name="文本框 45"/>
          <p:cNvSpPr txBox="1"/>
          <p:nvPr>
            <p:custDataLst>
              <p:tags r:id="rId9"/>
            </p:custDataLst>
          </p:nvPr>
        </p:nvSpPr>
        <p:spPr>
          <a:xfrm>
            <a:off x="1247140" y="1925320"/>
            <a:ext cx="4408170" cy="1476375"/>
          </a:xfrm>
          <a:prstGeom prst="rect">
            <a:avLst/>
          </a:prstGeom>
          <a:noFill/>
        </p:spPr>
        <p:txBody>
          <a:bodyPr wrap="square" rtlCol="0" anchor="t">
            <a:spAutoFit/>
          </a:bodyPr>
          <a:p>
            <a:pPr fontAlgn="auto">
              <a:lnSpc>
                <a:spcPct val="125000"/>
              </a:lnSpc>
            </a:pPr>
            <a:r>
              <a:rPr lang="en-US" altLang="zh-CN" sz="1200">
                <a:solidFill>
                  <a:schemeClr val="dk1"/>
                </a:solidFill>
              </a:rPr>
              <a:t>2020</a:t>
            </a:r>
            <a:r>
              <a:rPr lang="zh-CN" altLang="en-US" sz="1200">
                <a:solidFill>
                  <a:schemeClr val="dk1"/>
                </a:solidFill>
              </a:rPr>
              <a:t>年</a:t>
            </a:r>
            <a:r>
              <a:rPr lang="en-US" altLang="zh-CN" sz="1200">
                <a:solidFill>
                  <a:schemeClr val="dk1"/>
                </a:solidFill>
              </a:rPr>
              <a:t>8</a:t>
            </a:r>
            <a:r>
              <a:rPr lang="zh-CN" altLang="en-US" sz="1200">
                <a:solidFill>
                  <a:schemeClr val="dk1"/>
                </a:solidFill>
              </a:rPr>
              <a:t>月，国务院印发新时期促进集成电路产业和软件产业高质量发展若干政策的通知明确，我国从财税、投融资、研究开发、进出口、人才、知识产权、市场应用、国际合作八大方面给予政策支持。</a:t>
            </a:r>
            <a:r>
              <a:rPr lang="zh-CN" altLang="en-US" sz="1200" b="1">
                <a:solidFill>
                  <a:schemeClr val="dk1"/>
                </a:solidFill>
              </a:rPr>
              <a:t>充分利用国家和地方现有的政府投资基金支持集成电路产业和软件产业发展，鼓励社会资本按照市场化原则，多渠道筹资，设立投资基金，提高基金市场化水平。</a:t>
            </a:r>
            <a:endParaRPr lang="zh-CN" altLang="en-US" sz="1200" b="1">
              <a:solidFill>
                <a:schemeClr val="dk1"/>
              </a:solidFill>
            </a:endParaRPr>
          </a:p>
        </p:txBody>
      </p:sp>
      <p:sp>
        <p:nvSpPr>
          <p:cNvPr id="47" name="文本框 46"/>
          <p:cNvSpPr txBox="1"/>
          <p:nvPr>
            <p:custDataLst>
              <p:tags r:id="rId10"/>
            </p:custDataLst>
          </p:nvPr>
        </p:nvSpPr>
        <p:spPr>
          <a:xfrm>
            <a:off x="1247140" y="5158740"/>
            <a:ext cx="4297680" cy="1014730"/>
          </a:xfrm>
          <a:prstGeom prst="rect">
            <a:avLst/>
          </a:prstGeom>
          <a:noFill/>
        </p:spPr>
        <p:txBody>
          <a:bodyPr wrap="square" rtlCol="0" anchor="t">
            <a:spAutoFit/>
          </a:bodyPr>
          <a:p>
            <a:pPr algn="l">
              <a:lnSpc>
                <a:spcPct val="125000"/>
              </a:lnSpc>
              <a:buClrTx/>
              <a:buSzTx/>
              <a:buFontTx/>
            </a:pPr>
            <a:r>
              <a:rPr lang="zh-CN" altLang="en-US" sz="1200">
                <a:solidFill>
                  <a:schemeClr val="dk1"/>
                </a:solidFill>
                <a:sym typeface="+mn-ea"/>
              </a:rPr>
              <a:t>产学研理念深入中国光电传感器行业链上游是行业持续发展的趋势，同时是中国光电传感器行业上游企业提升核心竞争力和占据国际高端市场份额的有力手段。智能化光电传感器的市场需求将吸引更多企业投入资金进行相关研发</a:t>
            </a:r>
            <a:endParaRPr lang="zh-CN" altLang="en-US" sz="1200">
              <a:solidFill>
                <a:schemeClr val="dk1"/>
              </a:solidFill>
              <a:sym typeface="+mn-ea"/>
            </a:endParaRPr>
          </a:p>
        </p:txBody>
      </p:sp>
      <p:sp>
        <p:nvSpPr>
          <p:cNvPr id="80" name="文本框 79"/>
          <p:cNvSpPr txBox="1"/>
          <p:nvPr/>
        </p:nvSpPr>
        <p:spPr>
          <a:xfrm>
            <a:off x="645160" y="485140"/>
            <a:ext cx="2297430" cy="521970"/>
          </a:xfrm>
          <a:prstGeom prst="rect">
            <a:avLst/>
          </a:prstGeom>
          <a:noFill/>
        </p:spPr>
        <p:txBody>
          <a:bodyPr wrap="none" rtlCol="0" anchor="t">
            <a:spAutoFit/>
          </a:bodyPr>
          <a:p>
            <a:r>
              <a:rPr lang="en-US" altLang="zh-CN" sz="2800" b="1">
                <a:solidFill>
                  <a:schemeClr val="accent1"/>
                </a:solidFill>
                <a:effectLst>
                  <a:outerShdw blurRad="38100" dist="25400" dir="5400000" algn="ctr" rotWithShape="0">
                    <a:srgbClr val="6E747A">
                      <a:alpha val="43000"/>
                    </a:srgbClr>
                  </a:outerShdw>
                </a:effectLst>
                <a:sym typeface="+mn-ea"/>
              </a:rPr>
              <a:t>1.2  </a:t>
            </a:r>
            <a:r>
              <a:rPr lang="zh-CN" altLang="en-US" sz="2800" b="1">
                <a:solidFill>
                  <a:schemeClr val="accent1"/>
                </a:solidFill>
                <a:effectLst>
                  <a:outerShdw blurRad="38100" dist="25400" dir="5400000" algn="ctr" rotWithShape="0">
                    <a:srgbClr val="6E747A">
                      <a:alpha val="43000"/>
                    </a:srgbClr>
                  </a:outerShdw>
                </a:effectLst>
                <a:sym typeface="+mn-ea"/>
              </a:rPr>
              <a:t>发展</a:t>
            </a:r>
            <a:r>
              <a:rPr lang="zh-CN" altLang="en-US" sz="2800" b="1">
                <a:solidFill>
                  <a:schemeClr val="accent1"/>
                </a:solidFill>
                <a:effectLst>
                  <a:outerShdw blurRad="38100" dist="25400" dir="5400000" algn="ctr" rotWithShape="0">
                    <a:srgbClr val="6E747A">
                      <a:alpha val="43000"/>
                    </a:srgbClr>
                  </a:outerShdw>
                </a:effectLst>
                <a:sym typeface="+mn-ea"/>
              </a:rPr>
              <a:t>前景</a:t>
            </a:r>
            <a:endParaRPr lang="zh-CN" altLang="en-US" sz="2800" b="1">
              <a:solidFill>
                <a:schemeClr val="accent1"/>
              </a:solidFill>
              <a:effectLst>
                <a:outerShdw blurRad="38100" dist="25400" dir="5400000" algn="ctr" rotWithShape="0">
                  <a:srgbClr val="6E747A">
                    <a:alpha val="43000"/>
                  </a:srgbClr>
                </a:outerShdw>
              </a:effectLst>
              <a:sym typeface="+mn-ea"/>
            </a:endParaRPr>
          </a:p>
        </p:txBody>
      </p:sp>
      <p:sp>
        <p:nvSpPr>
          <p:cNvPr id="48" name="文本框 47"/>
          <p:cNvSpPr txBox="1"/>
          <p:nvPr>
            <p:custDataLst>
              <p:tags r:id="rId11"/>
            </p:custDataLst>
          </p:nvPr>
        </p:nvSpPr>
        <p:spPr>
          <a:xfrm>
            <a:off x="6939280" y="2254250"/>
            <a:ext cx="4067175" cy="1245235"/>
          </a:xfrm>
          <a:prstGeom prst="rect">
            <a:avLst/>
          </a:prstGeom>
          <a:noFill/>
        </p:spPr>
        <p:txBody>
          <a:bodyPr wrap="square" rtlCol="0" anchor="t">
            <a:spAutoFit/>
          </a:bodyPr>
          <a:p>
            <a:pPr algn="l">
              <a:lnSpc>
                <a:spcPct val="125000"/>
              </a:lnSpc>
              <a:buClrTx/>
              <a:buSzTx/>
              <a:buFontTx/>
            </a:pPr>
            <a:r>
              <a:rPr lang="zh-CN" altLang="en-US" sz="1200">
                <a:solidFill>
                  <a:schemeClr val="dk1"/>
                </a:solidFill>
                <a:sym typeface="+mn-ea"/>
              </a:rPr>
              <a:t>伴随着智能交通、工业自动化、机器人、无人机以及安防监控等行业高速发展，</a:t>
            </a:r>
            <a:r>
              <a:rPr lang="zh-CN" altLang="en-US" sz="1200">
                <a:solidFill>
                  <a:schemeClr val="dk1"/>
                </a:solidFill>
              </a:rPr>
              <a:t>居民消费水平不断提高，对下游产品的体验要求随之提升，光电传感器要求具有保密性高、传输距离远、抗干扰性强、自适应性强、通信功能强等特点，整体呈现智能化、微型化、多功能化发展趋势。</a:t>
            </a:r>
            <a:endParaRPr lang="zh-CN" altLang="en-US" sz="1200">
              <a:solidFill>
                <a:schemeClr val="dk1"/>
              </a:solidFill>
            </a:endParaRPr>
          </a:p>
        </p:txBody>
      </p:sp>
      <p:sp>
        <p:nvSpPr>
          <p:cNvPr id="49" name="文本框 48"/>
          <p:cNvSpPr txBox="1"/>
          <p:nvPr>
            <p:custDataLst>
              <p:tags r:id="rId12"/>
            </p:custDataLst>
          </p:nvPr>
        </p:nvSpPr>
        <p:spPr>
          <a:xfrm>
            <a:off x="6957695" y="4928235"/>
            <a:ext cx="4279900" cy="1476375"/>
          </a:xfrm>
          <a:prstGeom prst="rect">
            <a:avLst/>
          </a:prstGeom>
          <a:noFill/>
        </p:spPr>
        <p:txBody>
          <a:bodyPr wrap="square" rtlCol="0" anchor="t">
            <a:spAutoFit/>
          </a:bodyPr>
          <a:p>
            <a:pPr algn="l">
              <a:lnSpc>
                <a:spcPct val="125000"/>
              </a:lnSpc>
              <a:buClrTx/>
              <a:buSzTx/>
              <a:buFontTx/>
            </a:pPr>
            <a:r>
              <a:rPr lang="zh-CN" altLang="en-US" sz="1200">
                <a:solidFill>
                  <a:schemeClr val="dk1"/>
                </a:solidFill>
                <a:sym typeface="+mn-ea"/>
              </a:rPr>
              <a:t>在《中共中央关于制定国民经济和社会发展第十四个五年规划和二〇三五年远景目标的建议》中明确指出“瞄准人工智能、量子信息、集成电路、生命健康、脑科学、生物育种、空天科技、深地深海等前沿领域，实施一批具有前瞻性、战略性的国家重大科技项目”。未来我国在装备、材料、先进封测等上下游环节配套完善，产业链竞争力显著增强。</a:t>
            </a:r>
            <a:endParaRPr lang="zh-CN" altLang="en-US" sz="1200">
              <a:solidFill>
                <a:schemeClr val="dk1"/>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 name="文本框 79"/>
          <p:cNvSpPr txBox="1"/>
          <p:nvPr/>
        </p:nvSpPr>
        <p:spPr>
          <a:xfrm>
            <a:off x="645160" y="370840"/>
            <a:ext cx="2297430" cy="629920"/>
          </a:xfrm>
          <a:prstGeom prst="rect">
            <a:avLst/>
          </a:prstGeom>
          <a:noFill/>
        </p:spPr>
        <p:txBody>
          <a:bodyPr wrap="none" rtlCol="0" anchor="t">
            <a:spAutoFit/>
          </a:bodyPr>
          <a:p>
            <a:pPr fontAlgn="auto">
              <a:lnSpc>
                <a:spcPct val="125000"/>
              </a:lnSpc>
            </a:pPr>
            <a:r>
              <a:rPr lang="en-US" altLang="zh-CN" sz="2800" b="1">
                <a:solidFill>
                  <a:schemeClr val="accent1"/>
                </a:solidFill>
                <a:effectLst>
                  <a:outerShdw blurRad="38100" dist="25400" dir="5400000" algn="ctr" rotWithShape="0">
                    <a:srgbClr val="6E747A">
                      <a:alpha val="43000"/>
                    </a:srgbClr>
                  </a:outerShdw>
                </a:effectLst>
                <a:sym typeface="+mn-ea"/>
              </a:rPr>
              <a:t>1.3  </a:t>
            </a:r>
            <a:r>
              <a:rPr lang="zh-CN" altLang="en-US" sz="2800" b="1">
                <a:solidFill>
                  <a:schemeClr val="accent1"/>
                </a:solidFill>
                <a:effectLst>
                  <a:outerShdw blurRad="38100" dist="25400" dir="5400000" algn="ctr" rotWithShape="0">
                    <a:srgbClr val="6E747A">
                      <a:alpha val="43000"/>
                    </a:srgbClr>
                  </a:outerShdw>
                </a:effectLst>
                <a:sym typeface="+mn-ea"/>
              </a:rPr>
              <a:t>行业痛点</a:t>
            </a:r>
            <a:endParaRPr lang="zh-CN" altLang="en-US" sz="2800" b="1">
              <a:solidFill>
                <a:schemeClr val="accent1"/>
              </a:solidFill>
              <a:effectLst>
                <a:outerShdw blurRad="38100" dist="25400" dir="5400000" algn="ctr" rotWithShape="0">
                  <a:srgbClr val="6E747A">
                    <a:alpha val="43000"/>
                  </a:srgbClr>
                </a:outerShdw>
              </a:effectLst>
              <a:sym typeface="+mn-ea"/>
            </a:endParaRPr>
          </a:p>
        </p:txBody>
      </p:sp>
      <p:sp>
        <p:nvSpPr>
          <p:cNvPr id="6" name="文本框 5"/>
          <p:cNvSpPr txBox="1"/>
          <p:nvPr/>
        </p:nvSpPr>
        <p:spPr>
          <a:xfrm>
            <a:off x="857885" y="1419225"/>
            <a:ext cx="3750310" cy="783590"/>
          </a:xfrm>
          <a:prstGeom prst="rect">
            <a:avLst/>
          </a:prstGeom>
          <a:noFill/>
        </p:spPr>
        <p:txBody>
          <a:bodyPr wrap="square" rtlCol="0" anchor="t">
            <a:spAutoFit/>
          </a:bodyPr>
          <a:p>
            <a:pPr fontAlgn="auto">
              <a:lnSpc>
                <a:spcPct val="125000"/>
              </a:lnSpc>
            </a:pPr>
            <a:r>
              <a:rPr lang="en-US" altLang="zh-CN" b="1">
                <a:solidFill>
                  <a:srgbClr val="0070C0"/>
                </a:solidFill>
                <a:effectLst>
                  <a:outerShdw blurRad="38100" dist="25400" dir="5400000" algn="ctr" rotWithShape="0">
                    <a:srgbClr val="6E747A">
                      <a:alpha val="43000"/>
                    </a:srgbClr>
                  </a:outerShdw>
                </a:effectLst>
              </a:rPr>
              <a:t>1</a:t>
            </a:r>
            <a:r>
              <a:rPr lang="zh-CN" altLang="en-US" b="1">
                <a:solidFill>
                  <a:srgbClr val="0070C0"/>
                </a:solidFill>
                <a:effectLst>
                  <a:outerShdw blurRad="38100" dist="25400" dir="5400000" algn="ctr" rotWithShape="0">
                    <a:srgbClr val="6E747A">
                      <a:alpha val="43000"/>
                    </a:srgbClr>
                  </a:outerShdw>
                </a:effectLst>
              </a:rPr>
              <a:t>、中国</a:t>
            </a:r>
            <a:r>
              <a:rPr lang="zh-CN" altLang="en-US" b="1">
                <a:solidFill>
                  <a:srgbClr val="0070C0"/>
                </a:solidFill>
                <a:effectLst>
                  <a:outerShdw blurRad="38100" dist="25400" dir="5400000" algn="ctr" rotWithShape="0">
                    <a:srgbClr val="6E747A">
                      <a:alpha val="43000"/>
                    </a:srgbClr>
                  </a:outerShdw>
                </a:effectLst>
              </a:rPr>
              <a:t>芯片行业贸易逆差仍旧较大，自给率较低</a:t>
            </a:r>
            <a:endParaRPr lang="zh-CN" altLang="en-US" b="1">
              <a:solidFill>
                <a:srgbClr val="0070C0"/>
              </a:solidFill>
              <a:effectLst>
                <a:outerShdw blurRad="38100" dist="25400" dir="5400000" algn="ctr" rotWithShape="0">
                  <a:srgbClr val="6E747A">
                    <a:alpha val="43000"/>
                  </a:srgbClr>
                </a:outerShdw>
              </a:effectLst>
            </a:endParaRPr>
          </a:p>
        </p:txBody>
      </p:sp>
      <p:sp>
        <p:nvSpPr>
          <p:cNvPr id="7" name="文本框 6"/>
          <p:cNvSpPr txBox="1"/>
          <p:nvPr>
            <p:custDataLst>
              <p:tags r:id="rId1"/>
            </p:custDataLst>
          </p:nvPr>
        </p:nvSpPr>
        <p:spPr>
          <a:xfrm>
            <a:off x="945515" y="5022850"/>
            <a:ext cx="3574415" cy="1168400"/>
          </a:xfrm>
          <a:prstGeom prst="rect">
            <a:avLst/>
          </a:prstGeom>
          <a:noFill/>
        </p:spPr>
        <p:txBody>
          <a:bodyPr wrap="square" rtlCol="0" anchor="t">
            <a:spAutoFit/>
          </a:bodyPr>
          <a:p>
            <a:pPr fontAlgn="auto">
              <a:lnSpc>
                <a:spcPct val="125000"/>
              </a:lnSpc>
            </a:pPr>
            <a:r>
              <a:rPr lang="zh-CN" altLang="en-US" sz="1400">
                <a:solidFill>
                  <a:schemeClr val="dk1"/>
                </a:solidFill>
              </a:rPr>
              <a:t>近年来虽然我国芯片行业市场规模逐年升高，但我国</a:t>
            </a:r>
            <a:r>
              <a:rPr lang="zh-CN" altLang="en-US" sz="1400">
                <a:solidFill>
                  <a:schemeClr val="dk1"/>
                </a:solidFill>
              </a:rPr>
              <a:t>芯片行业在关键技术领域还有所欠缺，自给率较低，因此对进口依赖较大导致贸易逆差较大。</a:t>
            </a:r>
            <a:endParaRPr lang="zh-CN" altLang="en-US" sz="1400">
              <a:solidFill>
                <a:schemeClr val="dk1"/>
              </a:solidFill>
            </a:endParaRPr>
          </a:p>
        </p:txBody>
      </p:sp>
      <p:sp>
        <p:nvSpPr>
          <p:cNvPr id="8" name="文本框 7"/>
          <p:cNvSpPr txBox="1"/>
          <p:nvPr/>
        </p:nvSpPr>
        <p:spPr>
          <a:xfrm>
            <a:off x="4789805" y="1419225"/>
            <a:ext cx="3587115" cy="783590"/>
          </a:xfrm>
          <a:prstGeom prst="rect">
            <a:avLst/>
          </a:prstGeom>
          <a:noFill/>
        </p:spPr>
        <p:txBody>
          <a:bodyPr wrap="square" rtlCol="0" anchor="t">
            <a:spAutoFit/>
          </a:bodyPr>
          <a:p>
            <a:pPr fontAlgn="auto">
              <a:lnSpc>
                <a:spcPct val="125000"/>
              </a:lnSpc>
            </a:pPr>
            <a:r>
              <a:rPr lang="en-US" altLang="zh-CN" b="1">
                <a:solidFill>
                  <a:srgbClr val="0070C0"/>
                </a:solidFill>
                <a:effectLst>
                  <a:outerShdw blurRad="38100" dist="25400" dir="5400000" algn="ctr" rotWithShape="0">
                    <a:srgbClr val="6E747A">
                      <a:alpha val="43000"/>
                    </a:srgbClr>
                  </a:outerShdw>
                </a:effectLst>
              </a:rPr>
              <a:t>2</a:t>
            </a:r>
            <a:r>
              <a:rPr lang="zh-CN" altLang="en-US" b="1">
                <a:solidFill>
                  <a:srgbClr val="0070C0"/>
                </a:solidFill>
                <a:effectLst>
                  <a:outerShdw blurRad="38100" dist="25400" dir="5400000" algn="ctr" rotWithShape="0">
                    <a:srgbClr val="6E747A">
                      <a:alpha val="43000"/>
                    </a:srgbClr>
                  </a:outerShdw>
                </a:effectLst>
              </a:rPr>
              <a:t>、新机遇带来新挑战，高端市场供给不足</a:t>
            </a:r>
            <a:endParaRPr lang="zh-CN" altLang="en-US" b="1">
              <a:solidFill>
                <a:srgbClr val="0070C0"/>
              </a:solidFill>
              <a:effectLst>
                <a:outerShdw blurRad="38100" dist="25400" dir="5400000" algn="ctr" rotWithShape="0">
                  <a:srgbClr val="6E747A">
                    <a:alpha val="43000"/>
                  </a:srgbClr>
                </a:outerShdw>
              </a:effectLst>
            </a:endParaRPr>
          </a:p>
        </p:txBody>
      </p:sp>
      <p:sp>
        <p:nvSpPr>
          <p:cNvPr id="9" name="文本框 8"/>
          <p:cNvSpPr txBox="1"/>
          <p:nvPr>
            <p:custDataLst>
              <p:tags r:id="rId2"/>
            </p:custDataLst>
          </p:nvPr>
        </p:nvSpPr>
        <p:spPr>
          <a:xfrm>
            <a:off x="4789805" y="5015865"/>
            <a:ext cx="3587115" cy="1168400"/>
          </a:xfrm>
          <a:prstGeom prst="rect">
            <a:avLst/>
          </a:prstGeom>
          <a:noFill/>
        </p:spPr>
        <p:txBody>
          <a:bodyPr wrap="square" rtlCol="0" anchor="t">
            <a:spAutoFit/>
          </a:bodyPr>
          <a:p>
            <a:pPr fontAlgn="auto">
              <a:lnSpc>
                <a:spcPct val="125000"/>
              </a:lnSpc>
            </a:pPr>
            <a:r>
              <a:rPr lang="zh-CN" altLang="en-US" sz="1400">
                <a:solidFill>
                  <a:schemeClr val="dk1"/>
                </a:solidFill>
              </a:rPr>
              <a:t>下游应用领域正向高端化、集成化、智能化发展，但由于中国光电传感器长期以来专注于生产制造低端光电传感器，因此无法快速转入高端传感器的研发制造中</a:t>
            </a:r>
            <a:endParaRPr lang="zh-CN" altLang="en-US" sz="1400">
              <a:solidFill>
                <a:schemeClr val="dk1"/>
              </a:solidFill>
            </a:endParaRPr>
          </a:p>
        </p:txBody>
      </p:sp>
      <p:pic>
        <p:nvPicPr>
          <p:cNvPr id="14" name="图片 13" descr="20210805-59b8b96531329b86"/>
          <p:cNvPicPr>
            <a:picLocks noChangeAspect="1"/>
          </p:cNvPicPr>
          <p:nvPr/>
        </p:nvPicPr>
        <p:blipFill>
          <a:blip r:embed="rId3"/>
          <a:stretch>
            <a:fillRect/>
          </a:stretch>
        </p:blipFill>
        <p:spPr>
          <a:xfrm>
            <a:off x="1034415" y="2307590"/>
            <a:ext cx="3397885" cy="2505710"/>
          </a:xfrm>
          <a:prstGeom prst="rect">
            <a:avLst/>
          </a:prstGeom>
        </p:spPr>
      </p:pic>
      <p:sp>
        <p:nvSpPr>
          <p:cNvPr id="2" name="文本框 1"/>
          <p:cNvSpPr txBox="1"/>
          <p:nvPr/>
        </p:nvSpPr>
        <p:spPr>
          <a:xfrm>
            <a:off x="8667750" y="1419225"/>
            <a:ext cx="3073400" cy="783590"/>
          </a:xfrm>
          <a:prstGeom prst="rect">
            <a:avLst/>
          </a:prstGeom>
          <a:noFill/>
        </p:spPr>
        <p:txBody>
          <a:bodyPr wrap="square" rtlCol="0" anchor="t">
            <a:spAutoFit/>
          </a:bodyPr>
          <a:p>
            <a:pPr fontAlgn="auto">
              <a:lnSpc>
                <a:spcPct val="125000"/>
              </a:lnSpc>
            </a:pPr>
            <a:r>
              <a:rPr lang="en-US" altLang="zh-CN" b="1">
                <a:solidFill>
                  <a:srgbClr val="0070C0"/>
                </a:solidFill>
                <a:effectLst>
                  <a:outerShdw blurRad="38100" dist="25400" dir="5400000" algn="ctr" rotWithShape="0">
                    <a:srgbClr val="6E747A">
                      <a:alpha val="43000"/>
                    </a:srgbClr>
                  </a:outerShdw>
                </a:effectLst>
              </a:rPr>
              <a:t>3</a:t>
            </a:r>
            <a:r>
              <a:rPr lang="zh-CN" altLang="en-US" b="1">
                <a:solidFill>
                  <a:srgbClr val="0070C0"/>
                </a:solidFill>
                <a:effectLst>
                  <a:outerShdw blurRad="38100" dist="25400" dir="5400000" algn="ctr" rotWithShape="0">
                    <a:srgbClr val="6E747A">
                      <a:alpha val="43000"/>
                    </a:srgbClr>
                  </a:outerShdw>
                </a:effectLst>
              </a:rPr>
              <a:t>、高度分工但极其依赖生态。缺乏有效的产业协同管理</a:t>
            </a:r>
            <a:endParaRPr lang="zh-CN" altLang="en-US" b="1">
              <a:solidFill>
                <a:srgbClr val="0070C0"/>
              </a:solidFill>
              <a:effectLst>
                <a:outerShdw blurRad="38100" dist="25400" dir="5400000" algn="ctr" rotWithShape="0">
                  <a:srgbClr val="6E747A">
                    <a:alpha val="43000"/>
                  </a:srgbClr>
                </a:outerShdw>
              </a:effectLst>
            </a:endParaRPr>
          </a:p>
        </p:txBody>
      </p:sp>
      <p:pic>
        <p:nvPicPr>
          <p:cNvPr id="3" name="图片 2"/>
          <p:cNvPicPr>
            <a:picLocks noChangeAspect="1"/>
          </p:cNvPicPr>
          <p:nvPr/>
        </p:nvPicPr>
        <p:blipFill>
          <a:blip r:embed="rId4"/>
          <a:stretch>
            <a:fillRect/>
          </a:stretch>
        </p:blipFill>
        <p:spPr>
          <a:xfrm>
            <a:off x="4972685" y="2309495"/>
            <a:ext cx="3164840" cy="2372995"/>
          </a:xfrm>
          <a:prstGeom prst="rect">
            <a:avLst/>
          </a:prstGeom>
        </p:spPr>
      </p:pic>
      <p:pic>
        <p:nvPicPr>
          <p:cNvPr id="4" name="图片 3"/>
          <p:cNvPicPr>
            <a:picLocks noChangeAspect="1"/>
          </p:cNvPicPr>
          <p:nvPr/>
        </p:nvPicPr>
        <p:blipFill>
          <a:blip r:embed="rId5"/>
          <a:stretch>
            <a:fillRect/>
          </a:stretch>
        </p:blipFill>
        <p:spPr>
          <a:xfrm>
            <a:off x="8677910" y="2309495"/>
            <a:ext cx="3073400" cy="2416810"/>
          </a:xfrm>
          <a:prstGeom prst="rect">
            <a:avLst/>
          </a:prstGeom>
        </p:spPr>
      </p:pic>
      <p:sp>
        <p:nvSpPr>
          <p:cNvPr id="13" name="文本框 12"/>
          <p:cNvSpPr txBox="1"/>
          <p:nvPr>
            <p:custDataLst>
              <p:tags r:id="rId6"/>
            </p:custDataLst>
          </p:nvPr>
        </p:nvSpPr>
        <p:spPr>
          <a:xfrm>
            <a:off x="8696325" y="5022850"/>
            <a:ext cx="3053715" cy="1168400"/>
          </a:xfrm>
          <a:prstGeom prst="rect">
            <a:avLst/>
          </a:prstGeom>
          <a:noFill/>
        </p:spPr>
        <p:txBody>
          <a:bodyPr wrap="square" rtlCol="0" anchor="t">
            <a:spAutoFit/>
          </a:bodyPr>
          <a:p>
            <a:pPr fontAlgn="auto">
              <a:lnSpc>
                <a:spcPct val="125000"/>
              </a:lnSpc>
            </a:pPr>
            <a:r>
              <a:rPr lang="zh-CN" altLang="en-US" sz="1400">
                <a:solidFill>
                  <a:schemeClr val="dk1"/>
                </a:solidFill>
              </a:rPr>
              <a:t>芯片产业分工精细，竞争十分激烈，一个公司要持续发展下去，必须在市场赚到钱，然后继续投入研发创新以保证持续领先，企业竞争压力巨大</a:t>
            </a:r>
            <a:endParaRPr lang="zh-CN" altLang="en-US" sz="1400">
              <a:solidFill>
                <a:schemeClr val="dk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9000490" y="1572895"/>
            <a:ext cx="2505075" cy="4084320"/>
            <a:chOff x="8991600" y="1821057"/>
            <a:chExt cx="2505075" cy="3779121"/>
          </a:xfrm>
          <a:solidFill>
            <a:schemeClr val="bg1"/>
          </a:solidFill>
        </p:grpSpPr>
        <p:sp>
          <p:nvSpPr>
            <p:cNvPr id="24" name="矩形: 圆角 23"/>
            <p:cNvSpPr/>
            <p:nvPr>
              <p:custDataLst>
                <p:tags r:id="rId1"/>
              </p:custDataLst>
            </p:nvPr>
          </p:nvSpPr>
          <p:spPr>
            <a:xfrm>
              <a:off x="8991600" y="1821057"/>
              <a:ext cx="2505075" cy="3779121"/>
            </a:xfrm>
            <a:prstGeom prst="roundRect">
              <a:avLst>
                <a:gd name="adj" fmla="val 6531"/>
              </a:avLst>
            </a:prstGeom>
            <a:solidFill>
              <a:schemeClr val="lt1"/>
            </a:solidFill>
            <a:ln>
              <a:noFill/>
            </a:ln>
            <a:effectLst>
              <a:outerShdw blurRad="393700" dist="38100" dir="2700000" algn="tl" rotWithShape="0">
                <a:srgbClr val="2456A5">
                  <a:lumMod val="75000"/>
                  <a:alpha val="33000"/>
                </a:srgbClr>
              </a:outerShdw>
              <a:reflection blurRad="6350" stA="53000" endPos="22000" dir="5400000" sy="-100000" algn="bl" rotWithShape="0"/>
            </a:effectLst>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just"/>
              <a:endParaRPr lang="zh-CN" altLang="en-US">
                <a:solidFill>
                  <a:sysClr val="window" lastClr="FFFFFF"/>
                </a:solidFill>
              </a:endParaRPr>
            </a:p>
          </p:txBody>
        </p:sp>
        <p:sp>
          <p:nvSpPr>
            <p:cNvPr id="42" name="文本框 41"/>
            <p:cNvSpPr txBox="1"/>
            <p:nvPr>
              <p:custDataLst>
                <p:tags r:id="rId2"/>
              </p:custDataLst>
            </p:nvPr>
          </p:nvSpPr>
          <p:spPr>
            <a:xfrm>
              <a:off x="9156065" y="3297570"/>
              <a:ext cx="2225040" cy="2032923"/>
            </a:xfrm>
            <a:prstGeom prst="rect">
              <a:avLst/>
            </a:prstGeom>
            <a:solidFill>
              <a:schemeClr val="lt1">
                <a:lumMod val="95000"/>
              </a:schemeClr>
            </a:solidFill>
          </p:spPr>
          <p:txBody>
            <a:bodyPr wrap="square" rtlCol="0">
              <a:normAutofit/>
            </a:bodyPr>
            <a:lstStyle>
              <a:defPPr>
                <a:defRPr lang="zh-CN"/>
              </a:defPPr>
              <a:lvl1pPr algn="just">
                <a:lnSpc>
                  <a:spcPct val="130000"/>
                </a:lnSpc>
                <a:defRPr sz="1500" b="0" i="0">
                  <a:solidFill>
                    <a:srgbClr val="356DB7">
                      <a:lumMod val="75000"/>
                    </a:srgbClr>
                  </a:solidFill>
                  <a:effectLst/>
                  <a:latin typeface="OPPOSans-R-subset105"/>
                </a:defRPr>
              </a:lvl1pPr>
            </a:lstStyle>
            <a:p>
              <a:pPr marL="144145" marR="221615" algn="l">
                <a:lnSpc>
                  <a:spcPct val="167000"/>
                </a:lnSpc>
                <a:spcBef>
                  <a:spcPts val="10"/>
                </a:spcBef>
                <a:buClrTx/>
                <a:buSzTx/>
                <a:buFontTx/>
              </a:pPr>
              <a:r>
                <a:rPr sz="1800" spc="-5" baseline="30000" dirty="0">
                  <a:solidFill>
                    <a:srgbClr val="0070C0"/>
                  </a:solidFill>
                  <a:latin typeface="微软雅黑" panose="020B0503020204020204" charset="-122"/>
                  <a:cs typeface="微软雅黑" panose="020B0503020204020204" charset="-122"/>
                  <a:sym typeface="+mn-ea"/>
                </a:rPr>
                <a:t>支持上下游企业加强产业协同和 技术合作攻关，增强产业链韧性， 提升产业链水平。要建立共性技 术平台，解决跨行业、跨领域的 关键共性技术问题。</a:t>
              </a:r>
              <a:endParaRPr sz="1800" spc="-5" baseline="30000" dirty="0">
                <a:solidFill>
                  <a:srgbClr val="0070C0"/>
                </a:solidFill>
                <a:latin typeface="微软雅黑" panose="020B0503020204020204" charset="-122"/>
                <a:cs typeface="微软雅黑" panose="020B0503020204020204" charset="-122"/>
                <a:sym typeface="+mn-ea"/>
              </a:endParaRPr>
            </a:p>
          </p:txBody>
        </p:sp>
        <p:sp>
          <p:nvSpPr>
            <p:cNvPr id="44" name="椭圆 43"/>
            <p:cNvSpPr/>
            <p:nvPr>
              <p:custDataLst>
                <p:tags r:id="rId3"/>
              </p:custDataLst>
            </p:nvPr>
          </p:nvSpPr>
          <p:spPr>
            <a:xfrm>
              <a:off x="9853031" y="2123225"/>
              <a:ext cx="782212" cy="782212"/>
            </a:xfrm>
            <a:prstGeom prst="ellipse">
              <a:avLst/>
            </a:prstGeom>
            <a:solidFill>
              <a:schemeClr val="lt1"/>
            </a:solidFill>
            <a:ln>
              <a:noFill/>
            </a:ln>
            <a:effectLst>
              <a:outerShdw blurRad="127000" dist="38100" dir="2700000" algn="tl" rotWithShape="0">
                <a:srgbClr val="549DDD">
                  <a:lumMod val="60000"/>
                  <a:lumOff val="40000"/>
                  <a:alpha val="21000"/>
                </a:srgbClr>
              </a:outerShdw>
            </a:effectLst>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ctr"/>
              <a:endParaRPr lang="zh-CN" altLang="en-US">
                <a:solidFill>
                  <a:sysClr val="window" lastClr="FFFFFF"/>
                </a:solidFill>
              </a:endParaRPr>
            </a:p>
          </p:txBody>
        </p:sp>
        <p:sp>
          <p:nvSpPr>
            <p:cNvPr id="46" name="椭圆 45"/>
            <p:cNvSpPr/>
            <p:nvPr>
              <p:custDataLst>
                <p:tags r:id="rId4"/>
              </p:custDataLst>
            </p:nvPr>
          </p:nvSpPr>
          <p:spPr>
            <a:xfrm>
              <a:off x="9621222" y="1889799"/>
              <a:ext cx="1245830" cy="1245830"/>
            </a:xfrm>
            <a:prstGeom prst="ellipse">
              <a:avLst/>
            </a:prstGeom>
            <a:solidFill>
              <a:schemeClr val="lt1"/>
            </a:solidFill>
            <a:ln w="3175">
              <a:solidFill>
                <a:srgbClr val="356DB7">
                  <a:alpha val="25000"/>
                </a:srgbClr>
              </a:solidFill>
            </a:ln>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ctr"/>
              <a:endParaRPr lang="zh-CN" altLang="en-US">
                <a:solidFill>
                  <a:sysClr val="window" lastClr="FFFFFF"/>
                </a:solidFill>
              </a:endParaRPr>
            </a:p>
          </p:txBody>
        </p:sp>
        <p:sp>
          <p:nvSpPr>
            <p:cNvPr id="47" name="椭圆 46"/>
            <p:cNvSpPr/>
            <p:nvPr>
              <p:custDataLst>
                <p:tags r:id="rId5"/>
              </p:custDataLst>
            </p:nvPr>
          </p:nvSpPr>
          <p:spPr>
            <a:xfrm>
              <a:off x="9724457" y="1993034"/>
              <a:ext cx="1039360" cy="1039360"/>
            </a:xfrm>
            <a:prstGeom prst="ellipse">
              <a:avLst/>
            </a:prstGeom>
            <a:solidFill>
              <a:schemeClr val="lt1"/>
            </a:solidFill>
            <a:ln w="3175">
              <a:solidFill>
                <a:srgbClr val="356DB7">
                  <a:alpha val="33000"/>
                </a:srgbClr>
              </a:solidFill>
            </a:ln>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ctr"/>
              <a:endParaRPr lang="zh-CN" altLang="en-US">
                <a:solidFill>
                  <a:sysClr val="window" lastClr="FFFFFF"/>
                </a:solidFill>
              </a:endParaRPr>
            </a:p>
          </p:txBody>
        </p:sp>
      </p:grpSp>
      <p:grpSp>
        <p:nvGrpSpPr>
          <p:cNvPr id="9" name="组合 8"/>
          <p:cNvGrpSpPr/>
          <p:nvPr/>
        </p:nvGrpSpPr>
        <p:grpSpPr>
          <a:xfrm>
            <a:off x="6303010" y="1572260"/>
            <a:ext cx="2505075" cy="4085590"/>
            <a:chOff x="6293698" y="1821057"/>
            <a:chExt cx="2505075" cy="3779121"/>
          </a:xfrm>
          <a:solidFill>
            <a:schemeClr val="bg1"/>
          </a:solidFill>
        </p:grpSpPr>
        <p:sp>
          <p:nvSpPr>
            <p:cNvPr id="23" name="矩形: 圆角 22"/>
            <p:cNvSpPr/>
            <p:nvPr>
              <p:custDataLst>
                <p:tags r:id="rId6"/>
              </p:custDataLst>
            </p:nvPr>
          </p:nvSpPr>
          <p:spPr>
            <a:xfrm>
              <a:off x="6293698" y="1821057"/>
              <a:ext cx="2505075" cy="3779121"/>
            </a:xfrm>
            <a:prstGeom prst="roundRect">
              <a:avLst>
                <a:gd name="adj" fmla="val 6531"/>
              </a:avLst>
            </a:prstGeom>
            <a:solidFill>
              <a:schemeClr val="lt1"/>
            </a:solidFill>
            <a:ln>
              <a:noFill/>
            </a:ln>
            <a:effectLst>
              <a:outerShdw blurRad="393700" dist="38100" dir="2700000" algn="tl" rotWithShape="0">
                <a:srgbClr val="2456A5">
                  <a:lumMod val="75000"/>
                  <a:alpha val="33000"/>
                </a:srgbClr>
              </a:outerShdw>
              <a:reflection blurRad="6350" stA="53000" endPos="22000" dir="5400000" sy="-100000" algn="bl" rotWithShape="0"/>
            </a:effectLst>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just"/>
              <a:endParaRPr lang="zh-CN" altLang="en-US" dirty="0">
                <a:solidFill>
                  <a:sysClr val="window" lastClr="FFFFFF"/>
                </a:solidFill>
              </a:endParaRPr>
            </a:p>
          </p:txBody>
        </p:sp>
        <p:sp>
          <p:nvSpPr>
            <p:cNvPr id="49" name="文本框 48"/>
            <p:cNvSpPr txBox="1"/>
            <p:nvPr>
              <p:custDataLst>
                <p:tags r:id="rId7"/>
              </p:custDataLst>
            </p:nvPr>
          </p:nvSpPr>
          <p:spPr>
            <a:xfrm>
              <a:off x="6490548" y="3248359"/>
              <a:ext cx="2268220" cy="2081630"/>
            </a:xfrm>
            <a:prstGeom prst="rect">
              <a:avLst/>
            </a:prstGeom>
            <a:solidFill>
              <a:schemeClr val="lt1">
                <a:lumMod val="95000"/>
              </a:schemeClr>
            </a:solidFill>
          </p:spPr>
          <p:txBody>
            <a:bodyPr wrap="square" rtlCol="0">
              <a:normAutofit/>
            </a:bodyPr>
            <a:lstStyle>
              <a:defPPr>
                <a:defRPr lang="zh-CN"/>
              </a:defPPr>
              <a:lvl1pPr algn="just">
                <a:lnSpc>
                  <a:spcPct val="130000"/>
                </a:lnSpc>
                <a:defRPr sz="1500" b="0" i="0">
                  <a:solidFill>
                    <a:srgbClr val="356DB7">
                      <a:lumMod val="75000"/>
                    </a:srgbClr>
                  </a:solidFill>
                  <a:effectLst/>
                  <a:latin typeface="OPPOSans-R-subset105"/>
                </a:defRPr>
              </a:lvl1pPr>
            </a:lstStyle>
            <a:p>
              <a:pPr marL="144145" marR="221615" algn="l">
                <a:lnSpc>
                  <a:spcPct val="167000"/>
                </a:lnSpc>
                <a:spcBef>
                  <a:spcPts val="10"/>
                </a:spcBef>
                <a:buClrTx/>
                <a:buSzTx/>
                <a:buFontTx/>
              </a:pPr>
              <a:r>
                <a:rPr sz="1800" spc="-5" baseline="30000" dirty="0">
                  <a:solidFill>
                    <a:srgbClr val="0070C0"/>
                  </a:solidFill>
                  <a:latin typeface="微软雅黑" panose="020B0503020204020204" charset="-122"/>
                  <a:cs typeface="微软雅黑" panose="020B0503020204020204" charset="-122"/>
                  <a:sym typeface="+mn-ea"/>
                </a:rPr>
                <a:t>共享经济连续两年被写进政府 工作报告，发展共享经济也是  “十三五”规划确定的目标。 鼓励发展平台经济新业态，积 极发展“互联网+服务业”，  大力发展“互联网+生产”</a:t>
              </a:r>
              <a:endParaRPr sz="1800" spc="-5" baseline="30000" dirty="0">
                <a:solidFill>
                  <a:srgbClr val="0070C0"/>
                </a:solidFill>
                <a:latin typeface="微软雅黑" panose="020B0503020204020204" charset="-122"/>
                <a:cs typeface="微软雅黑" panose="020B0503020204020204" charset="-122"/>
                <a:sym typeface="+mn-ea"/>
              </a:endParaRPr>
            </a:p>
          </p:txBody>
        </p:sp>
        <p:sp>
          <p:nvSpPr>
            <p:cNvPr id="51" name="椭圆 50"/>
            <p:cNvSpPr/>
            <p:nvPr>
              <p:custDataLst>
                <p:tags r:id="rId8"/>
              </p:custDataLst>
            </p:nvPr>
          </p:nvSpPr>
          <p:spPr>
            <a:xfrm>
              <a:off x="7187668" y="2123225"/>
              <a:ext cx="782212" cy="782212"/>
            </a:xfrm>
            <a:prstGeom prst="ellipse">
              <a:avLst/>
            </a:prstGeom>
            <a:solidFill>
              <a:schemeClr val="lt1"/>
            </a:solidFill>
            <a:ln>
              <a:noFill/>
            </a:ln>
            <a:effectLst>
              <a:outerShdw blurRad="127000" dist="38100" dir="2700000" algn="tl" rotWithShape="0">
                <a:srgbClr val="549DDD">
                  <a:lumMod val="60000"/>
                  <a:lumOff val="40000"/>
                  <a:alpha val="21000"/>
                </a:srgbClr>
              </a:outerShdw>
            </a:effectLst>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ctr"/>
              <a:endParaRPr lang="zh-CN" altLang="en-US">
                <a:solidFill>
                  <a:sysClr val="window" lastClr="FFFFFF"/>
                </a:solidFill>
              </a:endParaRPr>
            </a:p>
          </p:txBody>
        </p:sp>
        <p:sp>
          <p:nvSpPr>
            <p:cNvPr id="53" name="椭圆 52"/>
            <p:cNvSpPr/>
            <p:nvPr>
              <p:custDataLst>
                <p:tags r:id="rId9"/>
              </p:custDataLst>
            </p:nvPr>
          </p:nvSpPr>
          <p:spPr>
            <a:xfrm>
              <a:off x="6955859" y="1889799"/>
              <a:ext cx="1245830" cy="1245830"/>
            </a:xfrm>
            <a:prstGeom prst="ellipse">
              <a:avLst/>
            </a:prstGeom>
            <a:solidFill>
              <a:schemeClr val="lt1"/>
            </a:solidFill>
            <a:ln w="3175">
              <a:solidFill>
                <a:srgbClr val="356DB7">
                  <a:alpha val="25000"/>
                </a:srgbClr>
              </a:solidFill>
            </a:ln>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ctr"/>
              <a:endParaRPr lang="zh-CN" altLang="en-US">
                <a:solidFill>
                  <a:sysClr val="window" lastClr="FFFFFF"/>
                </a:solidFill>
              </a:endParaRPr>
            </a:p>
          </p:txBody>
        </p:sp>
        <p:sp>
          <p:nvSpPr>
            <p:cNvPr id="54" name="椭圆 53"/>
            <p:cNvSpPr/>
            <p:nvPr>
              <p:custDataLst>
                <p:tags r:id="rId10"/>
              </p:custDataLst>
            </p:nvPr>
          </p:nvSpPr>
          <p:spPr>
            <a:xfrm>
              <a:off x="7059094" y="1993034"/>
              <a:ext cx="1039360" cy="1039360"/>
            </a:xfrm>
            <a:prstGeom prst="ellipse">
              <a:avLst/>
            </a:prstGeom>
            <a:solidFill>
              <a:schemeClr val="lt1"/>
            </a:solidFill>
            <a:ln w="3175">
              <a:solidFill>
                <a:srgbClr val="356DB7">
                  <a:alpha val="33000"/>
                </a:srgbClr>
              </a:solidFill>
            </a:ln>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ctr"/>
              <a:endParaRPr lang="zh-CN" altLang="en-US">
                <a:solidFill>
                  <a:sysClr val="window" lastClr="FFFFFF"/>
                </a:solidFill>
              </a:endParaRPr>
            </a:p>
          </p:txBody>
        </p:sp>
      </p:grpSp>
      <p:grpSp>
        <p:nvGrpSpPr>
          <p:cNvPr id="11" name="组合 10"/>
          <p:cNvGrpSpPr/>
          <p:nvPr/>
        </p:nvGrpSpPr>
        <p:grpSpPr>
          <a:xfrm>
            <a:off x="3402751" y="1573009"/>
            <a:ext cx="2707646" cy="4084718"/>
            <a:chOff x="3393226" y="1668259"/>
            <a:chExt cx="2707646" cy="4084718"/>
          </a:xfrm>
          <a:solidFill>
            <a:schemeClr val="bg1"/>
          </a:solidFill>
        </p:grpSpPr>
        <p:sp>
          <p:nvSpPr>
            <p:cNvPr id="22" name="矩形: 圆角 21"/>
            <p:cNvSpPr/>
            <p:nvPr>
              <p:custDataLst>
                <p:tags r:id="rId11"/>
              </p:custDataLst>
            </p:nvPr>
          </p:nvSpPr>
          <p:spPr>
            <a:xfrm>
              <a:off x="3393226" y="1668259"/>
              <a:ext cx="2707646" cy="4084718"/>
            </a:xfrm>
            <a:prstGeom prst="roundRect">
              <a:avLst>
                <a:gd name="adj" fmla="val 6531"/>
              </a:avLst>
            </a:prstGeom>
            <a:solidFill>
              <a:schemeClr val="lt1"/>
            </a:solidFill>
            <a:ln>
              <a:noFill/>
            </a:ln>
            <a:effectLst>
              <a:outerShdw blurRad="393700" dist="38100" dir="2700000" algn="tl" rotWithShape="0">
                <a:srgbClr val="2456A5">
                  <a:lumMod val="75000"/>
                  <a:alpha val="33000"/>
                </a:srgbClr>
              </a:outerShdw>
              <a:reflection blurRad="6350" stA="53000" endPos="22000" dir="5400000" sy="-100000" algn="bl" rotWithShape="0"/>
            </a:effectLst>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just"/>
              <a:endParaRPr lang="zh-CN" altLang="en-US">
                <a:solidFill>
                  <a:sysClr val="window" lastClr="FFFFFF"/>
                </a:solidFill>
              </a:endParaRPr>
            </a:p>
          </p:txBody>
        </p:sp>
        <p:sp>
          <p:nvSpPr>
            <p:cNvPr id="63" name="矩形: 圆角 62"/>
            <p:cNvSpPr/>
            <p:nvPr>
              <p:custDataLst>
                <p:tags r:id="rId12"/>
              </p:custDataLst>
            </p:nvPr>
          </p:nvSpPr>
          <p:spPr>
            <a:xfrm>
              <a:off x="3867672" y="3296407"/>
              <a:ext cx="1773796" cy="491590"/>
            </a:xfrm>
            <a:prstGeom prst="roundRect">
              <a:avLst>
                <a:gd name="adj" fmla="val 50000"/>
              </a:avLst>
            </a:prstGeom>
            <a:solidFill>
              <a:schemeClr val="lt1">
                <a:lumMod val="95000"/>
              </a:schemeClr>
            </a:solidFill>
            <a:ln>
              <a:noFill/>
            </a:ln>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ctr"/>
              <a:r>
                <a:rPr lang="zh-CN" altLang="en-US" sz="2000" b="0" i="0" dirty="0">
                  <a:solidFill>
                    <a:schemeClr val="dk1"/>
                  </a:solidFill>
                  <a:effectLst/>
                  <a:latin typeface="OPPOSans M" charset="0"/>
                </a:rPr>
                <a:t>计划与总结</a:t>
              </a:r>
              <a:endParaRPr lang="zh-CN" altLang="en-US" sz="2000" b="0" i="0" dirty="0">
                <a:solidFill>
                  <a:schemeClr val="dk1"/>
                </a:solidFill>
                <a:effectLst/>
                <a:latin typeface="OPPOSans M" charset="0"/>
              </a:endParaRPr>
            </a:p>
          </p:txBody>
        </p:sp>
        <p:sp>
          <p:nvSpPr>
            <p:cNvPr id="64" name="文本框 63"/>
            <p:cNvSpPr txBox="1"/>
            <p:nvPr>
              <p:custDataLst>
                <p:tags r:id="rId13"/>
              </p:custDataLst>
            </p:nvPr>
          </p:nvSpPr>
          <p:spPr>
            <a:xfrm>
              <a:off x="3598331" y="3211309"/>
              <a:ext cx="2297430" cy="2249805"/>
            </a:xfrm>
            <a:prstGeom prst="rect">
              <a:avLst/>
            </a:prstGeom>
            <a:solidFill>
              <a:schemeClr val="lt1">
                <a:lumMod val="95000"/>
              </a:schemeClr>
            </a:solidFill>
          </p:spPr>
          <p:txBody>
            <a:bodyPr wrap="square" rtlCol="0">
              <a:normAutofit/>
            </a:bodyPr>
            <a:lstStyle>
              <a:defPPr>
                <a:defRPr lang="zh-CN"/>
              </a:defPPr>
              <a:lvl1pPr algn="just">
                <a:lnSpc>
                  <a:spcPct val="130000"/>
                </a:lnSpc>
                <a:defRPr sz="1500" b="0" i="0">
                  <a:solidFill>
                    <a:srgbClr val="356DB7">
                      <a:lumMod val="75000"/>
                    </a:srgbClr>
                  </a:solidFill>
                  <a:effectLst/>
                  <a:latin typeface="OPPOSans-R-subset105"/>
                </a:defRPr>
              </a:lvl1pPr>
            </a:lstStyle>
            <a:p>
              <a:pPr marL="144145" marR="221615" algn="just">
                <a:lnSpc>
                  <a:spcPct val="167000"/>
                </a:lnSpc>
                <a:buClrTx/>
                <a:buSzTx/>
                <a:buFontTx/>
              </a:pPr>
              <a:r>
                <a:rPr sz="1800" spc="-5" baseline="30000" dirty="0">
                  <a:solidFill>
                    <a:srgbClr val="0070C0"/>
                  </a:solidFill>
                  <a:latin typeface="微软雅黑" panose="020B0503020204020204" charset="-122"/>
                  <a:cs typeface="微软雅黑" panose="020B0503020204020204" charset="-122"/>
                  <a:sym typeface="+mn-ea"/>
                </a:rPr>
                <a:t>加快培育和发展新业态、新模 式、新技术、新产品，在中高 端消费、创新引领、绿色低碳、 共享经济、现代供应链、人力 资本服务等领域培育新增长点。</a:t>
              </a:r>
              <a:endParaRPr sz="1800" spc="-5" baseline="30000" dirty="0">
                <a:solidFill>
                  <a:srgbClr val="0070C0"/>
                </a:solidFill>
                <a:latin typeface="微软雅黑" panose="020B0503020204020204" charset="-122"/>
                <a:cs typeface="微软雅黑" panose="020B0503020204020204" charset="-122"/>
                <a:sym typeface="+mn-ea"/>
              </a:endParaRPr>
            </a:p>
          </p:txBody>
        </p:sp>
        <p:grpSp>
          <p:nvGrpSpPr>
            <p:cNvPr id="61" name="组合 60"/>
            <p:cNvGrpSpPr/>
            <p:nvPr/>
          </p:nvGrpSpPr>
          <p:grpSpPr>
            <a:xfrm>
              <a:off x="4039565" y="1746191"/>
              <a:ext cx="1398312" cy="1398312"/>
              <a:chOff x="3917658" y="1615839"/>
              <a:chExt cx="1642126" cy="1642126"/>
            </a:xfrm>
            <a:grpFill/>
          </p:grpSpPr>
          <p:sp>
            <p:nvSpPr>
              <p:cNvPr id="57" name="椭圆 56"/>
              <p:cNvSpPr/>
              <p:nvPr>
                <p:custDataLst>
                  <p:tags r:id="rId14"/>
                </p:custDataLst>
              </p:nvPr>
            </p:nvSpPr>
            <p:spPr>
              <a:xfrm>
                <a:off x="4223205" y="1923003"/>
                <a:ext cx="1031032" cy="1031032"/>
              </a:xfrm>
              <a:prstGeom prst="ellipse">
                <a:avLst/>
              </a:prstGeom>
              <a:solidFill>
                <a:schemeClr val="lt1"/>
              </a:solidFill>
              <a:ln>
                <a:noFill/>
              </a:ln>
              <a:effectLst>
                <a:outerShdw blurRad="127000" dist="38100" dir="2700000" algn="tl" rotWithShape="0">
                  <a:srgbClr val="549DDD">
                    <a:lumMod val="60000"/>
                    <a:lumOff val="40000"/>
                    <a:alpha val="21000"/>
                  </a:srgbClr>
                </a:outerShdw>
              </a:effectLst>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ctr"/>
                <a:endParaRPr lang="zh-CN" altLang="en-US">
                  <a:solidFill>
                    <a:sysClr val="window" lastClr="FFFFFF"/>
                  </a:solidFill>
                </a:endParaRPr>
              </a:p>
            </p:txBody>
          </p:sp>
          <p:sp>
            <p:nvSpPr>
              <p:cNvPr id="59" name="椭圆 58"/>
              <p:cNvSpPr/>
              <p:nvPr>
                <p:custDataLst>
                  <p:tags r:id="rId15"/>
                </p:custDataLst>
              </p:nvPr>
            </p:nvSpPr>
            <p:spPr>
              <a:xfrm>
                <a:off x="3917658" y="1615839"/>
                <a:ext cx="1642126" cy="1642126"/>
              </a:xfrm>
              <a:prstGeom prst="ellipse">
                <a:avLst/>
              </a:prstGeom>
              <a:solidFill>
                <a:schemeClr val="lt1"/>
              </a:solidFill>
              <a:ln w="3175">
                <a:solidFill>
                  <a:srgbClr val="356DB7">
                    <a:alpha val="25000"/>
                  </a:srgbClr>
                </a:solidFill>
              </a:ln>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ctr"/>
                <a:endParaRPr lang="zh-CN" altLang="en-US">
                  <a:solidFill>
                    <a:sysClr val="window" lastClr="FFFFFF"/>
                  </a:solidFill>
                </a:endParaRPr>
              </a:p>
            </p:txBody>
          </p:sp>
          <p:sp>
            <p:nvSpPr>
              <p:cNvPr id="60" name="椭圆 59"/>
              <p:cNvSpPr/>
              <p:nvPr>
                <p:custDataLst>
                  <p:tags r:id="rId16"/>
                </p:custDataLst>
              </p:nvPr>
            </p:nvSpPr>
            <p:spPr>
              <a:xfrm>
                <a:off x="4053732" y="1751913"/>
                <a:ext cx="1369978" cy="1369978"/>
              </a:xfrm>
              <a:prstGeom prst="ellipse">
                <a:avLst/>
              </a:prstGeom>
              <a:solidFill>
                <a:schemeClr val="lt1"/>
              </a:solidFill>
              <a:ln w="3175">
                <a:solidFill>
                  <a:srgbClr val="356DB7">
                    <a:alpha val="33000"/>
                  </a:srgbClr>
                </a:solidFill>
              </a:ln>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ctr"/>
                <a:endParaRPr lang="zh-CN" altLang="en-US">
                  <a:solidFill>
                    <a:sysClr val="window" lastClr="FFFFFF"/>
                  </a:solidFill>
                </a:endParaRPr>
              </a:p>
            </p:txBody>
          </p:sp>
        </p:grpSp>
      </p:grpSp>
      <p:sp>
        <p:nvSpPr>
          <p:cNvPr id="80" name="文本框 79"/>
          <p:cNvSpPr txBox="1"/>
          <p:nvPr/>
        </p:nvSpPr>
        <p:spPr>
          <a:xfrm>
            <a:off x="699770" y="438150"/>
            <a:ext cx="4075430" cy="521970"/>
          </a:xfrm>
          <a:prstGeom prst="rect">
            <a:avLst/>
          </a:prstGeom>
          <a:noFill/>
        </p:spPr>
        <p:txBody>
          <a:bodyPr wrap="none" rtlCol="0" anchor="t">
            <a:spAutoFit/>
          </a:bodyPr>
          <a:p>
            <a:r>
              <a:rPr lang="en-US" altLang="zh-CN" sz="2800" b="1">
                <a:solidFill>
                  <a:schemeClr val="accent1"/>
                </a:solidFill>
                <a:effectLst>
                  <a:outerShdw blurRad="38100" dist="25400" dir="5400000" algn="ctr" rotWithShape="0">
                    <a:srgbClr val="6E747A">
                      <a:alpha val="43000"/>
                    </a:srgbClr>
                  </a:outerShdw>
                </a:effectLst>
                <a:sym typeface="+mn-ea"/>
              </a:rPr>
              <a:t>1.4  </a:t>
            </a:r>
            <a:r>
              <a:rPr lang="zh-CN" altLang="en-US" sz="2800" b="1">
                <a:solidFill>
                  <a:schemeClr val="accent1"/>
                </a:solidFill>
                <a:effectLst>
                  <a:outerShdw blurRad="38100" dist="25400" dir="5400000" algn="ctr" rotWithShape="0">
                    <a:srgbClr val="6E747A">
                      <a:alpha val="43000"/>
                    </a:srgbClr>
                  </a:outerShdw>
                </a:effectLst>
                <a:sym typeface="+mn-ea"/>
              </a:rPr>
              <a:t>解决思路：项目背景</a:t>
            </a:r>
            <a:endParaRPr lang="zh-CN" altLang="en-US" sz="2800" b="1">
              <a:solidFill>
                <a:schemeClr val="accent1"/>
              </a:solidFill>
              <a:effectLst>
                <a:outerShdw blurRad="38100" dist="25400" dir="5400000" algn="ctr" rotWithShape="0">
                  <a:srgbClr val="6E747A">
                    <a:alpha val="43000"/>
                  </a:srgbClr>
                </a:outerShdw>
              </a:effectLst>
              <a:sym typeface="+mn-ea"/>
            </a:endParaRPr>
          </a:p>
        </p:txBody>
      </p:sp>
      <p:grpSp>
        <p:nvGrpSpPr>
          <p:cNvPr id="8" name="组合 7"/>
          <p:cNvGrpSpPr/>
          <p:nvPr/>
        </p:nvGrpSpPr>
        <p:grpSpPr>
          <a:xfrm>
            <a:off x="704850" y="1572260"/>
            <a:ext cx="10668635" cy="4085590"/>
            <a:chOff x="695325" y="1821057"/>
            <a:chExt cx="10668635" cy="3779121"/>
          </a:xfrm>
        </p:grpSpPr>
        <p:sp>
          <p:nvSpPr>
            <p:cNvPr id="4" name="矩形: 圆角 1"/>
            <p:cNvSpPr/>
            <p:nvPr>
              <p:custDataLst>
                <p:tags r:id="rId17"/>
              </p:custDataLst>
            </p:nvPr>
          </p:nvSpPr>
          <p:spPr>
            <a:xfrm>
              <a:off x="695325" y="1821057"/>
              <a:ext cx="2505075" cy="3779121"/>
            </a:xfrm>
            <a:prstGeom prst="roundRect">
              <a:avLst>
                <a:gd name="adj" fmla="val 6531"/>
              </a:avLst>
            </a:prstGeom>
            <a:gradFill>
              <a:gsLst>
                <a:gs pos="0">
                  <a:srgbClr val="FFFFFF"/>
                </a:gs>
                <a:gs pos="96000">
                  <a:srgbClr val="FFFFFF"/>
                </a:gs>
              </a:gsLst>
              <a:lin ang="4200000" scaled="0"/>
            </a:gradFill>
            <a:ln>
              <a:noFill/>
            </a:ln>
            <a:effectLst>
              <a:outerShdw blurRad="393700" dist="38100" dir="2700000" algn="tl" rotWithShape="0">
                <a:srgbClr val="2456A5">
                  <a:lumMod val="75000"/>
                  <a:alpha val="33000"/>
                </a:srgbClr>
              </a:outerShdw>
              <a:reflection blurRad="6350" stA="53000" endPos="22000" dir="5400000" sy="-100000" algn="bl" rotWithShape="0"/>
            </a:effectLst>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just"/>
              <a:endParaRPr lang="zh-CN" altLang="en-US" dirty="0">
                <a:solidFill>
                  <a:sysClr val="window" lastClr="FFFFFF"/>
                </a:solidFill>
              </a:endParaRPr>
            </a:p>
          </p:txBody>
        </p:sp>
        <p:sp>
          <p:nvSpPr>
            <p:cNvPr id="10" name="文本框 9"/>
            <p:cNvSpPr txBox="1"/>
            <p:nvPr/>
          </p:nvSpPr>
          <p:spPr>
            <a:xfrm>
              <a:off x="866140" y="3248947"/>
              <a:ext cx="2176145" cy="1964156"/>
            </a:xfrm>
            <a:prstGeom prst="rect">
              <a:avLst/>
            </a:prstGeom>
            <a:solidFill>
              <a:srgbClr val="F2F2F2"/>
            </a:solidFill>
          </p:spPr>
          <p:txBody>
            <a:bodyPr wrap="square" rtlCol="0"/>
            <a:lstStyle/>
            <a:p>
              <a:pPr marL="144145" marR="221615" algn="just">
                <a:lnSpc>
                  <a:spcPct val="167000"/>
                </a:lnSpc>
              </a:pPr>
              <a:r>
                <a:rPr spc="-5" baseline="30000" dirty="0">
                  <a:solidFill>
                    <a:srgbClr val="0070C0"/>
                  </a:solidFill>
                  <a:latin typeface="微软雅黑" panose="020B0503020204020204" charset="-122"/>
                  <a:cs typeface="微软雅黑" panose="020B0503020204020204" charset="-122"/>
                  <a:sym typeface="+mn-ea"/>
                </a:rPr>
                <a:t>党的十九大报告提出，建设现代 化经济体系的战略目标，强调建 设创新引领、协同发展的产业体 系，推动互联网、大数据、人工 智能同实体经济深度融合。</a:t>
              </a:r>
              <a:endParaRPr lang="zh-CN" altLang="en-US" spc="-5" baseline="30000" dirty="0">
                <a:solidFill>
                  <a:srgbClr val="0070C0"/>
                </a:solidFill>
                <a:latin typeface="微软雅黑" panose="020B0503020204020204" charset="-122"/>
                <a:cs typeface="微软雅黑" panose="020B0503020204020204" charset="-122"/>
                <a:sym typeface="+mn-ea"/>
              </a:endParaRPr>
            </a:p>
          </p:txBody>
        </p:sp>
        <p:grpSp>
          <p:nvGrpSpPr>
            <p:cNvPr id="62" name="组合 61"/>
            <p:cNvGrpSpPr/>
            <p:nvPr/>
          </p:nvGrpSpPr>
          <p:grpSpPr>
            <a:xfrm>
              <a:off x="1324947" y="1889799"/>
              <a:ext cx="1245830" cy="1245830"/>
              <a:chOff x="1324947" y="1684581"/>
              <a:chExt cx="1245830" cy="1245830"/>
            </a:xfrm>
          </p:grpSpPr>
          <p:sp>
            <p:nvSpPr>
              <p:cNvPr id="13" name="椭圆 12"/>
              <p:cNvSpPr/>
              <p:nvPr/>
            </p:nvSpPr>
            <p:spPr>
              <a:xfrm>
                <a:off x="1324947" y="1684581"/>
                <a:ext cx="1245830" cy="1245830"/>
              </a:xfrm>
              <a:prstGeom prst="ellipse">
                <a:avLst/>
              </a:prstGeom>
              <a:noFill/>
              <a:ln w="3175">
                <a:solidFill>
                  <a:srgbClr val="356DB7">
                    <a:alpha val="25000"/>
                  </a:srgbClr>
                </a:solidFill>
              </a:ln>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ctr"/>
                <a:endParaRPr lang="zh-CN" altLang="en-US">
                  <a:solidFill>
                    <a:sysClr val="window" lastClr="FFFFFF"/>
                  </a:solidFill>
                </a:endParaRPr>
              </a:p>
            </p:txBody>
          </p:sp>
          <p:sp>
            <p:nvSpPr>
              <p:cNvPr id="40" name="椭圆 39"/>
              <p:cNvSpPr/>
              <p:nvPr/>
            </p:nvSpPr>
            <p:spPr>
              <a:xfrm>
                <a:off x="1428182" y="1787816"/>
                <a:ext cx="1039360" cy="1039360"/>
              </a:xfrm>
              <a:prstGeom prst="ellipse">
                <a:avLst/>
              </a:prstGeom>
              <a:noFill/>
              <a:ln w="3175">
                <a:solidFill>
                  <a:srgbClr val="356DB7">
                    <a:alpha val="33000"/>
                  </a:srgbClr>
                </a:solidFill>
              </a:ln>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algn="ctr"/>
                <a:endParaRPr lang="zh-CN" altLang="en-US">
                  <a:solidFill>
                    <a:sysClr val="window" lastClr="FFFFFF"/>
                  </a:solidFill>
                </a:endParaRPr>
              </a:p>
            </p:txBody>
          </p:sp>
        </p:grpSp>
        <p:sp>
          <p:nvSpPr>
            <p:cNvPr id="41" name="矩形: 圆角 40"/>
            <p:cNvSpPr/>
            <p:nvPr/>
          </p:nvSpPr>
          <p:spPr>
            <a:xfrm>
              <a:off x="842645" y="2154397"/>
              <a:ext cx="2301240" cy="774065"/>
            </a:xfrm>
            <a:prstGeom prst="roundRect">
              <a:avLst>
                <a:gd name="adj" fmla="val 50000"/>
              </a:avLst>
            </a:prstGeom>
            <a:gradFill>
              <a:gsLst>
                <a:gs pos="57000">
                  <a:srgbClr val="356DB7"/>
                </a:gs>
                <a:gs pos="100000">
                  <a:srgbClr val="356DB7">
                    <a:lumMod val="86000"/>
                    <a:lumOff val="14000"/>
                  </a:srgbClr>
                </a:gs>
              </a:gsLst>
              <a:lin ang="4200000" scaled="0"/>
            </a:gradFill>
            <a:ln>
              <a:noFill/>
            </a:ln>
          </p:spPr>
          <p:style>
            <a:lnRef idx="2">
              <a:srgbClr val="356DB7">
                <a:shade val="50000"/>
              </a:srgbClr>
            </a:lnRef>
            <a:fillRef idx="1">
              <a:srgbClr val="356DB7"/>
            </a:fillRef>
            <a:effectRef idx="0">
              <a:srgbClr val="356DB7"/>
            </a:effectRef>
            <a:fontRef idx="minor">
              <a:sysClr val="window" lastClr="FFFFFF"/>
            </a:fontRef>
          </p:style>
          <p:txBody>
            <a:bodyPr rtlCol="0" anchor="ctr"/>
            <a:lstStyle/>
            <a:p>
              <a:pPr marL="733425" marR="421005" indent="-266700">
                <a:lnSpc>
                  <a:spcPct val="100000"/>
                </a:lnSpc>
                <a:spcBef>
                  <a:spcPts val="975"/>
                </a:spcBef>
              </a:pPr>
              <a:endParaRPr lang="zh-CN" dirty="0">
                <a:solidFill>
                  <a:srgbClr val="FFFFFF"/>
                </a:solidFill>
                <a:latin typeface="微软雅黑" panose="020B0503020204020204" charset="-122"/>
                <a:cs typeface="微软雅黑" panose="020B0503020204020204" charset="-122"/>
                <a:sym typeface="+mn-ea"/>
              </a:endParaRPr>
            </a:p>
          </p:txBody>
        </p:sp>
        <p:sp>
          <p:nvSpPr>
            <p:cNvPr id="6" name="矩形: 圆角 40"/>
            <p:cNvSpPr/>
            <p:nvPr/>
          </p:nvSpPr>
          <p:spPr>
            <a:xfrm>
              <a:off x="3614420" y="2154397"/>
              <a:ext cx="2301240" cy="774065"/>
            </a:xfrm>
            <a:prstGeom prst="roundRect">
              <a:avLst>
                <a:gd name="adj" fmla="val 50000"/>
              </a:avLst>
            </a:prstGeom>
            <a:gradFill>
              <a:gsLst>
                <a:gs pos="57000">
                  <a:srgbClr val="356DB7"/>
                </a:gs>
                <a:gs pos="100000">
                  <a:srgbClr val="356DB7">
                    <a:lumMod val="86000"/>
                    <a:lumOff val="14000"/>
                  </a:srgbClr>
                </a:gs>
              </a:gsLst>
              <a:lin ang="4200000" scaled="0"/>
            </a:gradFill>
            <a:ln>
              <a:noFill/>
            </a:ln>
          </p:spPr>
          <p:style>
            <a:lnRef idx="2">
              <a:srgbClr val="356DB7">
                <a:shade val="50000"/>
              </a:srgbClr>
            </a:lnRef>
            <a:fillRef idx="1">
              <a:srgbClr val="356DB7"/>
            </a:fillRef>
            <a:effectRef idx="0">
              <a:srgbClr val="356DB7"/>
            </a:effectRef>
            <a:fontRef idx="minor">
              <a:sysClr val="window" lastClr="FFFFFF"/>
            </a:fontRef>
          </p:style>
          <p:txBody>
            <a:bodyPr rtlCol="0" anchor="ctr"/>
            <a:p>
              <a:pPr marL="733425" marR="421005" indent="-266700">
                <a:lnSpc>
                  <a:spcPct val="100000"/>
                </a:lnSpc>
                <a:spcBef>
                  <a:spcPts val="975"/>
                </a:spcBef>
              </a:pPr>
              <a:endParaRPr lang="zh-CN" dirty="0">
                <a:solidFill>
                  <a:srgbClr val="FFFFFF"/>
                </a:solidFill>
                <a:latin typeface="微软雅黑" panose="020B0503020204020204" charset="-122"/>
                <a:cs typeface="微软雅黑" panose="020B0503020204020204" charset="-122"/>
                <a:sym typeface="+mn-ea"/>
              </a:endParaRPr>
            </a:p>
          </p:txBody>
        </p:sp>
        <p:sp>
          <p:nvSpPr>
            <p:cNvPr id="15" name="矩形: 圆角 40"/>
            <p:cNvSpPr/>
            <p:nvPr/>
          </p:nvSpPr>
          <p:spPr>
            <a:xfrm>
              <a:off x="6386195" y="2154397"/>
              <a:ext cx="2301240" cy="774065"/>
            </a:xfrm>
            <a:prstGeom prst="roundRect">
              <a:avLst>
                <a:gd name="adj" fmla="val 50000"/>
              </a:avLst>
            </a:prstGeom>
            <a:gradFill>
              <a:gsLst>
                <a:gs pos="57000">
                  <a:srgbClr val="356DB7"/>
                </a:gs>
                <a:gs pos="100000">
                  <a:srgbClr val="356DB7">
                    <a:lumMod val="86000"/>
                    <a:lumOff val="14000"/>
                  </a:srgbClr>
                </a:gs>
              </a:gsLst>
              <a:lin ang="4200000" scaled="0"/>
            </a:gradFill>
            <a:ln>
              <a:noFill/>
            </a:ln>
          </p:spPr>
          <p:style>
            <a:lnRef idx="2">
              <a:srgbClr val="356DB7">
                <a:shade val="50000"/>
              </a:srgbClr>
            </a:lnRef>
            <a:fillRef idx="1">
              <a:srgbClr val="356DB7"/>
            </a:fillRef>
            <a:effectRef idx="0">
              <a:srgbClr val="356DB7"/>
            </a:effectRef>
            <a:fontRef idx="minor">
              <a:sysClr val="window" lastClr="FFFFFF"/>
            </a:fontRef>
          </p:style>
          <p:txBody>
            <a:bodyPr rtlCol="0" anchor="ctr"/>
            <a:p>
              <a:pPr marL="733425" marR="421005" indent="-266700">
                <a:lnSpc>
                  <a:spcPct val="100000"/>
                </a:lnSpc>
                <a:spcBef>
                  <a:spcPts val="975"/>
                </a:spcBef>
              </a:pPr>
              <a:endParaRPr lang="zh-CN" dirty="0">
                <a:solidFill>
                  <a:srgbClr val="FFFFFF"/>
                </a:solidFill>
                <a:latin typeface="微软雅黑" panose="020B0503020204020204" charset="-122"/>
                <a:cs typeface="微软雅黑" panose="020B0503020204020204" charset="-122"/>
                <a:sym typeface="+mn-ea"/>
              </a:endParaRPr>
            </a:p>
          </p:txBody>
        </p:sp>
        <p:sp>
          <p:nvSpPr>
            <p:cNvPr id="16" name="矩形: 圆角 40"/>
            <p:cNvSpPr/>
            <p:nvPr/>
          </p:nvSpPr>
          <p:spPr>
            <a:xfrm>
              <a:off x="9062720" y="2154397"/>
              <a:ext cx="2301240" cy="774065"/>
            </a:xfrm>
            <a:prstGeom prst="roundRect">
              <a:avLst>
                <a:gd name="adj" fmla="val 50000"/>
              </a:avLst>
            </a:prstGeom>
            <a:gradFill>
              <a:gsLst>
                <a:gs pos="57000">
                  <a:srgbClr val="356DB7"/>
                </a:gs>
                <a:gs pos="100000">
                  <a:srgbClr val="356DB7">
                    <a:lumMod val="86000"/>
                    <a:lumOff val="14000"/>
                  </a:srgbClr>
                </a:gs>
              </a:gsLst>
              <a:lin ang="4200000" scaled="0"/>
            </a:gradFill>
            <a:ln>
              <a:noFill/>
            </a:ln>
          </p:spPr>
          <p:style>
            <a:lnRef idx="2">
              <a:srgbClr val="356DB7">
                <a:shade val="50000"/>
              </a:srgbClr>
            </a:lnRef>
            <a:fillRef idx="1">
              <a:srgbClr val="356DB7"/>
            </a:fillRef>
            <a:effectRef idx="0">
              <a:srgbClr val="356DB7"/>
            </a:effectRef>
            <a:fontRef idx="minor">
              <a:sysClr val="window" lastClr="FFFFFF"/>
            </a:fontRef>
          </p:style>
          <p:txBody>
            <a:bodyPr rtlCol="0" anchor="ctr"/>
            <a:p>
              <a:pPr marL="733425" marR="421005" indent="-266700">
                <a:lnSpc>
                  <a:spcPct val="100000"/>
                </a:lnSpc>
                <a:spcBef>
                  <a:spcPts val="975"/>
                </a:spcBef>
              </a:pPr>
              <a:endParaRPr lang="zh-CN" dirty="0">
                <a:solidFill>
                  <a:srgbClr val="FFFFFF"/>
                </a:solidFill>
                <a:latin typeface="微软雅黑" panose="020B0503020204020204" charset="-122"/>
                <a:cs typeface="微软雅黑" panose="020B0503020204020204" charset="-122"/>
                <a:sym typeface="+mn-ea"/>
              </a:endParaRPr>
            </a:p>
          </p:txBody>
        </p:sp>
      </p:grpSp>
      <p:sp>
        <p:nvSpPr>
          <p:cNvPr id="5" name="文本框 4"/>
          <p:cNvSpPr txBox="1"/>
          <p:nvPr>
            <p:custDataLst>
              <p:tags r:id="rId18"/>
            </p:custDataLst>
          </p:nvPr>
        </p:nvSpPr>
        <p:spPr>
          <a:xfrm>
            <a:off x="875665" y="2135505"/>
            <a:ext cx="2416810" cy="368300"/>
          </a:xfrm>
          <a:prstGeom prst="rect">
            <a:avLst/>
          </a:prstGeom>
          <a:noFill/>
        </p:spPr>
        <p:txBody>
          <a:bodyPr wrap="square" rtlCol="0">
            <a:spAutoFit/>
          </a:bodyPr>
          <a:p>
            <a:r>
              <a:rPr lang="zh-CN" altLang="en-US" b="1">
                <a:solidFill>
                  <a:schemeClr val="lt1"/>
                </a:solidFill>
              </a:rPr>
              <a:t>建设现代化经济体系</a:t>
            </a:r>
            <a:endParaRPr lang="zh-CN" altLang="en-US" b="1">
              <a:solidFill>
                <a:schemeClr val="lt1"/>
              </a:solidFill>
            </a:endParaRPr>
          </a:p>
        </p:txBody>
      </p:sp>
      <p:sp>
        <p:nvSpPr>
          <p:cNvPr id="17" name="文本框 16"/>
          <p:cNvSpPr txBox="1"/>
          <p:nvPr/>
        </p:nvSpPr>
        <p:spPr>
          <a:xfrm>
            <a:off x="3444240" y="2028825"/>
            <a:ext cx="2951480" cy="645160"/>
          </a:xfrm>
          <a:prstGeom prst="rect">
            <a:avLst/>
          </a:prstGeom>
          <a:noFill/>
        </p:spPr>
        <p:txBody>
          <a:bodyPr wrap="square" rtlCol="0">
            <a:spAutoFit/>
          </a:bodyPr>
          <a:p>
            <a:pPr marL="614045" marR="453390" indent="-178435">
              <a:lnSpc>
                <a:spcPct val="100000"/>
              </a:lnSpc>
              <a:spcBef>
                <a:spcPts val="975"/>
              </a:spcBef>
            </a:pPr>
            <a:r>
              <a:rPr b="1" dirty="0">
                <a:solidFill>
                  <a:srgbClr val="FFFFFF"/>
                </a:solidFill>
                <a:latin typeface="微软雅黑" panose="020B0503020204020204" charset="-122"/>
                <a:cs typeface="微软雅黑" panose="020B0503020204020204" charset="-122"/>
                <a:sym typeface="+mn-ea"/>
              </a:rPr>
              <a:t>以供给侧结构性 改革为主线</a:t>
            </a:r>
            <a:endParaRPr lang="zh-CN" altLang="en-US" b="1" dirty="0">
              <a:solidFill>
                <a:srgbClr val="FFFFFF"/>
              </a:solidFill>
              <a:latin typeface="微软雅黑" panose="020B0503020204020204" charset="-122"/>
              <a:cs typeface="微软雅黑" panose="020B0503020204020204" charset="-122"/>
              <a:sym typeface="+mn-ea"/>
            </a:endParaRPr>
          </a:p>
        </p:txBody>
      </p:sp>
      <p:sp>
        <p:nvSpPr>
          <p:cNvPr id="18" name="文本框 17"/>
          <p:cNvSpPr txBox="1"/>
          <p:nvPr/>
        </p:nvSpPr>
        <p:spPr>
          <a:xfrm>
            <a:off x="6114415" y="2028825"/>
            <a:ext cx="2951480" cy="645160"/>
          </a:xfrm>
          <a:prstGeom prst="rect">
            <a:avLst/>
          </a:prstGeom>
          <a:noFill/>
        </p:spPr>
        <p:txBody>
          <a:bodyPr wrap="square" rtlCol="0">
            <a:spAutoFit/>
          </a:bodyPr>
          <a:p>
            <a:pPr marL="785495" marR="193675" indent="-447040">
              <a:lnSpc>
                <a:spcPct val="100000"/>
              </a:lnSpc>
              <a:spcBef>
                <a:spcPts val="975"/>
              </a:spcBef>
            </a:pPr>
            <a:r>
              <a:rPr b="1" dirty="0">
                <a:solidFill>
                  <a:srgbClr val="FFFFFF"/>
                </a:solidFill>
                <a:latin typeface="微软雅黑" panose="020B0503020204020204" charset="-122"/>
                <a:cs typeface="微软雅黑" panose="020B0503020204020204" charset="-122"/>
                <a:sym typeface="+mn-ea"/>
              </a:rPr>
              <a:t>大力发展共享经济、 平台经济</a:t>
            </a:r>
            <a:endParaRPr lang="zh-CN" altLang="en-US" b="1" dirty="0">
              <a:solidFill>
                <a:srgbClr val="FFFFFF"/>
              </a:solidFill>
              <a:latin typeface="微软雅黑" panose="020B0503020204020204" charset="-122"/>
              <a:cs typeface="微软雅黑" panose="020B0503020204020204" charset="-122"/>
              <a:sym typeface="+mn-ea"/>
            </a:endParaRPr>
          </a:p>
        </p:txBody>
      </p:sp>
      <p:sp>
        <p:nvSpPr>
          <p:cNvPr id="19" name="文本框 18"/>
          <p:cNvSpPr txBox="1"/>
          <p:nvPr/>
        </p:nvSpPr>
        <p:spPr>
          <a:xfrm>
            <a:off x="537210" y="6004560"/>
            <a:ext cx="11383645" cy="506730"/>
          </a:xfrm>
          <a:prstGeom prst="rect">
            <a:avLst/>
          </a:prstGeom>
          <a:noFill/>
        </p:spPr>
        <p:txBody>
          <a:bodyPr wrap="none" rtlCol="0" anchor="t">
            <a:spAutoFit/>
          </a:bodyPr>
          <a:p>
            <a:pPr algn="ctr">
              <a:lnSpc>
                <a:spcPct val="150000"/>
              </a:lnSpc>
            </a:pPr>
            <a:r>
              <a:rPr lang="zh-CN" altLang="en-US" b="1" dirty="0">
                <a:solidFill>
                  <a:srgbClr val="0070C0"/>
                </a:solidFill>
                <a:effectLst>
                  <a:outerShdw blurRad="38100" dist="25400" dir="5400000" algn="ctr" rotWithShape="0">
                    <a:srgbClr val="6E747A">
                      <a:alpha val="43000"/>
                    </a:srgbClr>
                  </a:outerShdw>
                </a:effectLst>
                <a:latin typeface="+mj-ea"/>
                <a:ea typeface="+mj-ea"/>
                <a:sym typeface="+mn-ea"/>
              </a:rPr>
              <a:t>蓝源资本从</a:t>
            </a:r>
            <a:r>
              <a:rPr lang="en-US" altLang="zh-CN" b="1" dirty="0">
                <a:solidFill>
                  <a:srgbClr val="0070C0"/>
                </a:solidFill>
                <a:effectLst>
                  <a:outerShdw blurRad="38100" dist="25400" dir="5400000" algn="ctr" rotWithShape="0">
                    <a:srgbClr val="6E747A">
                      <a:alpha val="43000"/>
                    </a:srgbClr>
                  </a:outerShdw>
                </a:effectLst>
                <a:latin typeface="+mj-ea"/>
                <a:ea typeface="+mj-ea"/>
                <a:sym typeface="+mn-ea"/>
              </a:rPr>
              <a:t>2013</a:t>
            </a:r>
            <a:r>
              <a:rPr lang="zh-CN" altLang="en-US" b="1" dirty="0">
                <a:solidFill>
                  <a:srgbClr val="0070C0"/>
                </a:solidFill>
                <a:effectLst>
                  <a:outerShdw blurRad="38100" dist="25400" dir="5400000" algn="ctr" rotWithShape="0">
                    <a:srgbClr val="6E747A">
                      <a:alpha val="43000"/>
                    </a:srgbClr>
                  </a:outerShdw>
                </a:effectLst>
                <a:latin typeface="+mj-ea"/>
                <a:ea typeface="+mj-ea"/>
                <a:sym typeface="+mn-ea"/>
              </a:rPr>
              <a:t>年起布局产业互联网，目前已打造</a:t>
            </a:r>
            <a:r>
              <a:rPr lang="en-US" altLang="zh-CN" b="1" dirty="0">
                <a:solidFill>
                  <a:srgbClr val="0070C0"/>
                </a:solidFill>
                <a:effectLst>
                  <a:outerShdw blurRad="38100" dist="25400" dir="5400000" algn="ctr" rotWithShape="0">
                    <a:srgbClr val="6E747A">
                      <a:alpha val="43000"/>
                    </a:srgbClr>
                  </a:outerShdw>
                </a:effectLst>
                <a:latin typeface="+mj-ea"/>
                <a:ea typeface="+mj-ea"/>
                <a:sym typeface="+mn-ea"/>
              </a:rPr>
              <a:t>20</a:t>
            </a:r>
            <a:r>
              <a:rPr lang="zh-CN" altLang="en-US" b="1" dirty="0">
                <a:solidFill>
                  <a:srgbClr val="0070C0"/>
                </a:solidFill>
                <a:effectLst>
                  <a:outerShdw blurRad="38100" dist="25400" dir="5400000" algn="ctr" rotWithShape="0">
                    <a:srgbClr val="6E747A">
                      <a:alpha val="43000"/>
                    </a:srgbClr>
                  </a:outerShdw>
                </a:effectLst>
                <a:latin typeface="+mj-ea"/>
                <a:ea typeface="+mj-ea"/>
                <a:sym typeface="+mn-ea"/>
              </a:rPr>
              <a:t>个“众字辈” 产业互联网平台，成为供给侧改革的领军者</a:t>
            </a:r>
            <a:endParaRPr lang="zh-CN" altLang="en-US" b="1" dirty="0">
              <a:solidFill>
                <a:srgbClr val="0070C0"/>
              </a:solidFill>
              <a:effectLst>
                <a:outerShdw blurRad="38100" dist="25400" dir="5400000" algn="ctr" rotWithShape="0">
                  <a:srgbClr val="6E747A">
                    <a:alpha val="43000"/>
                  </a:srgbClr>
                </a:outerShdw>
              </a:effectLst>
              <a:latin typeface="+mj-ea"/>
              <a:ea typeface="+mj-ea"/>
              <a:sym typeface="+mn-ea"/>
            </a:endParaRPr>
          </a:p>
        </p:txBody>
      </p:sp>
      <p:sp>
        <p:nvSpPr>
          <p:cNvPr id="20" name="文本框 19"/>
          <p:cNvSpPr txBox="1"/>
          <p:nvPr/>
        </p:nvSpPr>
        <p:spPr>
          <a:xfrm>
            <a:off x="8808085" y="2028190"/>
            <a:ext cx="2951480" cy="645160"/>
          </a:xfrm>
          <a:prstGeom prst="rect">
            <a:avLst/>
          </a:prstGeom>
          <a:noFill/>
        </p:spPr>
        <p:txBody>
          <a:bodyPr wrap="square" rtlCol="0">
            <a:spAutoFit/>
          </a:bodyPr>
          <a:p>
            <a:pPr marL="496570" marR="299085" indent="-88900">
              <a:lnSpc>
                <a:spcPct val="100000"/>
              </a:lnSpc>
              <a:spcBef>
                <a:spcPts val="975"/>
              </a:spcBef>
            </a:pPr>
            <a:r>
              <a:rPr b="1" dirty="0">
                <a:solidFill>
                  <a:srgbClr val="FFFFFF"/>
                </a:solidFill>
                <a:latin typeface="微软雅黑" panose="020B0503020204020204" charset="-122"/>
                <a:cs typeface="微软雅黑" panose="020B0503020204020204" charset="-122"/>
                <a:sym typeface="+mn-ea"/>
              </a:rPr>
              <a:t>加强产业基础能力 提升产业链水平</a:t>
            </a:r>
            <a:endParaRPr lang="zh-CN" altLang="en-US" b="1" dirty="0">
              <a:solidFill>
                <a:srgbClr val="FFFFFF"/>
              </a:solidFill>
              <a:latin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2" name="Group 39"/>
          <p:cNvGrpSpPr/>
          <p:nvPr/>
        </p:nvGrpSpPr>
        <p:grpSpPr>
          <a:xfrm>
            <a:off x="1435100" y="1473835"/>
            <a:ext cx="9728200" cy="3641667"/>
            <a:chOff x="2244945" y="2396581"/>
            <a:chExt cx="8027768" cy="3005173"/>
          </a:xfrm>
        </p:grpSpPr>
        <p:sp>
          <p:nvSpPr>
            <p:cNvPr id="43" name="六边形 75"/>
            <p:cNvSpPr>
              <a:spLocks noChangeArrowheads="1"/>
            </p:cNvSpPr>
            <p:nvPr>
              <p:custDataLst>
                <p:tags r:id="rId1"/>
              </p:custDataLst>
            </p:nvPr>
          </p:nvSpPr>
          <p:spPr bwMode="auto">
            <a:xfrm>
              <a:off x="2405757" y="3732148"/>
              <a:ext cx="1418930" cy="1225226"/>
            </a:xfrm>
            <a:prstGeom prst="hexagon">
              <a:avLst>
                <a:gd name="adj" fmla="val 25004"/>
                <a:gd name="vf" fmla="val 115470"/>
              </a:avLst>
            </a:prstGeom>
            <a:solidFill>
              <a:schemeClr val="accent3"/>
            </a:solidFill>
            <a:ln w="9525">
              <a:noFill/>
              <a:miter lim="800000"/>
            </a:ln>
          </p:spPr>
          <p:txBody>
            <a:bodyPr lIns="51421" tIns="25717" rIns="51421" bIns="25717" anchor="ctr"/>
            <a:lstStyle/>
            <a:p>
              <a:pPr algn="ctr">
                <a:buFont typeface="Arial" panose="020B0604020202020204" pitchFamily="34" charset="0"/>
                <a:buNone/>
              </a:pPr>
              <a:endParaRPr lang="zh-CN" altLang="en-US" sz="1400"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4" name="六边形 76"/>
            <p:cNvSpPr>
              <a:spLocks noChangeArrowheads="1"/>
            </p:cNvSpPr>
            <p:nvPr/>
          </p:nvSpPr>
          <p:spPr bwMode="auto">
            <a:xfrm>
              <a:off x="3540226" y="3097874"/>
              <a:ext cx="1418930" cy="1225226"/>
            </a:xfrm>
            <a:prstGeom prst="hexagon">
              <a:avLst>
                <a:gd name="adj" fmla="val 25004"/>
                <a:gd name="vf" fmla="val 115470"/>
              </a:avLst>
            </a:prstGeom>
            <a:solidFill>
              <a:srgbClr val="687E91"/>
            </a:solidFill>
            <a:ln>
              <a:noFill/>
            </a:ln>
          </p:spPr>
          <p:txBody>
            <a:bodyPr lIns="51421" tIns="25717" rIns="51421" bIns="25717" anchor="ctr"/>
            <a:lstStyle>
              <a:lvl1pPr>
                <a:spcBef>
                  <a:spcPct val="20000"/>
                </a:spcBef>
                <a:buClr>
                  <a:srgbClr val="0BD0D9"/>
                </a:buClr>
                <a:buSzPct val="95000"/>
                <a:buFont typeface="Wingdings 2" panose="05020102010507070707" charset="2"/>
                <a:buChar char=""/>
                <a:defRPr sz="2600">
                  <a:solidFill>
                    <a:srgbClr val="000000"/>
                  </a:solidFill>
                  <a:latin typeface="Constantia" panose="02030602050306030303" charset="0"/>
                  <a:ea typeface="宋体" panose="02010600030101010101" pitchFamily="2" charset="-122"/>
                </a:defRPr>
              </a:lvl1pPr>
              <a:lvl2pPr marL="742950" indent="-285750">
                <a:spcBef>
                  <a:spcPct val="20000"/>
                </a:spcBef>
                <a:buClr>
                  <a:srgbClr val="007ADD"/>
                </a:buClr>
                <a:buSzPct val="85000"/>
                <a:buFont typeface="Wingdings 2" panose="05020102010507070707" charset="2"/>
                <a:buChar char=""/>
                <a:defRPr sz="2400">
                  <a:solidFill>
                    <a:srgbClr val="000000"/>
                  </a:solidFill>
                  <a:latin typeface="Constantia" panose="02030602050306030303" charset="0"/>
                  <a:ea typeface="宋体" panose="02010600030101010101" pitchFamily="2" charset="-122"/>
                </a:defRPr>
              </a:lvl2pPr>
              <a:lvl3pPr marL="1143000" indent="-228600">
                <a:spcBef>
                  <a:spcPct val="20000"/>
                </a:spcBef>
                <a:buClr>
                  <a:srgbClr val="3B3E4D"/>
                </a:buClr>
                <a:buSzPct val="70000"/>
                <a:buFont typeface="Wingdings 2" panose="05020102010507070707" charset="2"/>
                <a:buChar char=""/>
                <a:defRPr sz="2100">
                  <a:solidFill>
                    <a:srgbClr val="000000"/>
                  </a:solidFill>
                  <a:latin typeface="Constantia" panose="02030602050306030303" charset="0"/>
                  <a:ea typeface="宋体" panose="02010600030101010101" pitchFamily="2" charset="-122"/>
                </a:defRPr>
              </a:lvl3pPr>
              <a:lvl4pPr marL="1600200" indent="-228600">
                <a:spcBef>
                  <a:spcPct val="20000"/>
                </a:spcBef>
                <a:buClr>
                  <a:srgbClr val="0BD0D9"/>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4pPr>
              <a:lvl5pPr marL="2057400" indent="-228600">
                <a:spcBef>
                  <a:spcPct val="20000"/>
                </a:spcBef>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9pPr>
            </a:lstStyle>
            <a:p>
              <a:pPr algn="ctr">
                <a:spcBef>
                  <a:spcPct val="0"/>
                </a:spcBef>
                <a:buClrTx/>
                <a:buSzTx/>
                <a:buFont typeface="Arial" panose="020B0604020202020204" pitchFamily="34" charset="0"/>
                <a:buNone/>
              </a:pPr>
              <a:endParaRPr lang="zh-CN" altLang="en-US" sz="1400"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5" name="六边形 77"/>
            <p:cNvSpPr>
              <a:spLocks noChangeArrowheads="1"/>
            </p:cNvSpPr>
            <p:nvPr>
              <p:custDataLst>
                <p:tags r:id="rId2"/>
              </p:custDataLst>
            </p:nvPr>
          </p:nvSpPr>
          <p:spPr bwMode="auto">
            <a:xfrm>
              <a:off x="4674019" y="3688148"/>
              <a:ext cx="1418930" cy="1225226"/>
            </a:xfrm>
            <a:prstGeom prst="hexagon">
              <a:avLst>
                <a:gd name="adj" fmla="val 25004"/>
                <a:gd name="vf" fmla="val 115470"/>
              </a:avLst>
            </a:prstGeom>
            <a:solidFill>
              <a:schemeClr val="accent3"/>
            </a:solidFill>
            <a:ln w="9525">
              <a:noFill/>
              <a:miter lim="800000"/>
            </a:ln>
          </p:spPr>
          <p:txBody>
            <a:bodyPr lIns="51421" tIns="25717" rIns="51421" bIns="25717" anchor="ctr"/>
            <a:lstStyle/>
            <a:p>
              <a:pPr algn="ctr">
                <a:buFont typeface="Arial" panose="020B0604020202020204" pitchFamily="34" charset="0"/>
                <a:buNone/>
              </a:pPr>
              <a:endParaRPr lang="zh-CN" altLang="en-US" sz="1400"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6" name="六边形 78"/>
            <p:cNvSpPr>
              <a:spLocks noChangeArrowheads="1"/>
            </p:cNvSpPr>
            <p:nvPr/>
          </p:nvSpPr>
          <p:spPr bwMode="auto">
            <a:xfrm>
              <a:off x="5829434" y="3075535"/>
              <a:ext cx="1418930" cy="1227257"/>
            </a:xfrm>
            <a:prstGeom prst="hexagon">
              <a:avLst>
                <a:gd name="adj" fmla="val 24968"/>
                <a:gd name="vf" fmla="val 115470"/>
              </a:avLst>
            </a:prstGeom>
            <a:solidFill>
              <a:srgbClr val="687E91"/>
            </a:solidFill>
            <a:ln>
              <a:noFill/>
            </a:ln>
          </p:spPr>
          <p:txBody>
            <a:bodyPr lIns="51421" tIns="25717" rIns="51421" bIns="25717" anchor="ctr"/>
            <a:lstStyle>
              <a:lvl1pPr>
                <a:spcBef>
                  <a:spcPct val="20000"/>
                </a:spcBef>
                <a:buClr>
                  <a:srgbClr val="0BD0D9"/>
                </a:buClr>
                <a:buSzPct val="95000"/>
                <a:buFont typeface="Wingdings 2" panose="05020102010507070707" charset="2"/>
                <a:buChar char=""/>
                <a:defRPr sz="2600">
                  <a:solidFill>
                    <a:srgbClr val="000000"/>
                  </a:solidFill>
                  <a:latin typeface="Constantia" panose="02030602050306030303" charset="0"/>
                  <a:ea typeface="宋体" panose="02010600030101010101" pitchFamily="2" charset="-122"/>
                </a:defRPr>
              </a:lvl1pPr>
              <a:lvl2pPr marL="742950" indent="-285750">
                <a:spcBef>
                  <a:spcPct val="20000"/>
                </a:spcBef>
                <a:buClr>
                  <a:srgbClr val="007ADD"/>
                </a:buClr>
                <a:buSzPct val="85000"/>
                <a:buFont typeface="Wingdings 2" panose="05020102010507070707" charset="2"/>
                <a:buChar char=""/>
                <a:defRPr sz="2400">
                  <a:solidFill>
                    <a:srgbClr val="000000"/>
                  </a:solidFill>
                  <a:latin typeface="Constantia" panose="02030602050306030303" charset="0"/>
                  <a:ea typeface="宋体" panose="02010600030101010101" pitchFamily="2" charset="-122"/>
                </a:defRPr>
              </a:lvl2pPr>
              <a:lvl3pPr marL="1143000" indent="-228600">
                <a:spcBef>
                  <a:spcPct val="20000"/>
                </a:spcBef>
                <a:buClr>
                  <a:srgbClr val="3B3E4D"/>
                </a:buClr>
                <a:buSzPct val="70000"/>
                <a:buFont typeface="Wingdings 2" panose="05020102010507070707" charset="2"/>
                <a:buChar char=""/>
                <a:defRPr sz="2100">
                  <a:solidFill>
                    <a:srgbClr val="000000"/>
                  </a:solidFill>
                  <a:latin typeface="Constantia" panose="02030602050306030303" charset="0"/>
                  <a:ea typeface="宋体" panose="02010600030101010101" pitchFamily="2" charset="-122"/>
                </a:defRPr>
              </a:lvl3pPr>
              <a:lvl4pPr marL="1600200" indent="-228600">
                <a:spcBef>
                  <a:spcPct val="20000"/>
                </a:spcBef>
                <a:buClr>
                  <a:srgbClr val="0BD0D9"/>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4pPr>
              <a:lvl5pPr marL="2057400" indent="-228600">
                <a:spcBef>
                  <a:spcPct val="20000"/>
                </a:spcBef>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9pPr>
            </a:lstStyle>
            <a:p>
              <a:pPr algn="ctr">
                <a:spcBef>
                  <a:spcPct val="0"/>
                </a:spcBef>
                <a:buClrTx/>
                <a:buSzTx/>
                <a:buFont typeface="Arial" panose="020B0604020202020204" pitchFamily="34" charset="0"/>
                <a:buNone/>
              </a:pPr>
              <a:endParaRPr lang="zh-CN" altLang="en-US" sz="1400"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7" name="六边形 79"/>
            <p:cNvSpPr>
              <a:spLocks noChangeArrowheads="1"/>
            </p:cNvSpPr>
            <p:nvPr>
              <p:custDataLst>
                <p:tags r:id="rId3"/>
              </p:custDataLst>
            </p:nvPr>
          </p:nvSpPr>
          <p:spPr bwMode="auto">
            <a:xfrm>
              <a:off x="6969983" y="3688148"/>
              <a:ext cx="1418930" cy="1225226"/>
            </a:xfrm>
            <a:prstGeom prst="hexagon">
              <a:avLst>
                <a:gd name="adj" fmla="val 25004"/>
                <a:gd name="vf" fmla="val 115470"/>
              </a:avLst>
            </a:prstGeom>
            <a:solidFill>
              <a:schemeClr val="accent3"/>
            </a:solidFill>
            <a:ln w="9525">
              <a:noFill/>
              <a:miter lim="800000"/>
            </a:ln>
          </p:spPr>
          <p:txBody>
            <a:bodyPr lIns="51421" tIns="25717" rIns="51421" bIns="25717" anchor="ctr"/>
            <a:lstStyle/>
            <a:p>
              <a:pPr algn="ctr">
                <a:buFont typeface="Arial" panose="020B0604020202020204" pitchFamily="34" charset="0"/>
                <a:buNone/>
              </a:pPr>
              <a:endParaRPr lang="zh-CN" altLang="en-US" sz="1400"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8" name="六边形 80"/>
            <p:cNvSpPr>
              <a:spLocks noChangeArrowheads="1"/>
            </p:cNvSpPr>
            <p:nvPr/>
          </p:nvSpPr>
          <p:spPr bwMode="auto">
            <a:xfrm>
              <a:off x="8102425" y="3075535"/>
              <a:ext cx="1418930" cy="1227257"/>
            </a:xfrm>
            <a:prstGeom prst="hexagon">
              <a:avLst>
                <a:gd name="adj" fmla="val 24968"/>
                <a:gd name="vf" fmla="val 115470"/>
              </a:avLst>
            </a:prstGeom>
            <a:solidFill>
              <a:srgbClr val="687E91"/>
            </a:solidFill>
            <a:ln>
              <a:noFill/>
            </a:ln>
          </p:spPr>
          <p:txBody>
            <a:bodyPr lIns="51421" tIns="25717" rIns="51421" bIns="25717" anchor="ctr"/>
            <a:lstStyle>
              <a:lvl1pPr>
                <a:spcBef>
                  <a:spcPct val="20000"/>
                </a:spcBef>
                <a:buClr>
                  <a:srgbClr val="0BD0D9"/>
                </a:buClr>
                <a:buSzPct val="95000"/>
                <a:buFont typeface="Wingdings 2" panose="05020102010507070707" charset="2"/>
                <a:buChar char=""/>
                <a:defRPr sz="2600">
                  <a:solidFill>
                    <a:srgbClr val="000000"/>
                  </a:solidFill>
                  <a:latin typeface="Constantia" panose="02030602050306030303" charset="0"/>
                  <a:ea typeface="宋体" panose="02010600030101010101" pitchFamily="2" charset="-122"/>
                </a:defRPr>
              </a:lvl1pPr>
              <a:lvl2pPr marL="742950" indent="-285750">
                <a:spcBef>
                  <a:spcPct val="20000"/>
                </a:spcBef>
                <a:buClr>
                  <a:srgbClr val="007ADD"/>
                </a:buClr>
                <a:buSzPct val="85000"/>
                <a:buFont typeface="Wingdings 2" panose="05020102010507070707" charset="2"/>
                <a:buChar char=""/>
                <a:defRPr sz="2400">
                  <a:solidFill>
                    <a:srgbClr val="000000"/>
                  </a:solidFill>
                  <a:latin typeface="Constantia" panose="02030602050306030303" charset="0"/>
                  <a:ea typeface="宋体" panose="02010600030101010101" pitchFamily="2" charset="-122"/>
                </a:defRPr>
              </a:lvl2pPr>
              <a:lvl3pPr marL="1143000" indent="-228600">
                <a:spcBef>
                  <a:spcPct val="20000"/>
                </a:spcBef>
                <a:buClr>
                  <a:srgbClr val="3B3E4D"/>
                </a:buClr>
                <a:buSzPct val="70000"/>
                <a:buFont typeface="Wingdings 2" panose="05020102010507070707" charset="2"/>
                <a:buChar char=""/>
                <a:defRPr sz="2100">
                  <a:solidFill>
                    <a:srgbClr val="000000"/>
                  </a:solidFill>
                  <a:latin typeface="Constantia" panose="02030602050306030303" charset="0"/>
                  <a:ea typeface="宋体" panose="02010600030101010101" pitchFamily="2" charset="-122"/>
                </a:defRPr>
              </a:lvl3pPr>
              <a:lvl4pPr marL="1600200" indent="-228600">
                <a:spcBef>
                  <a:spcPct val="20000"/>
                </a:spcBef>
                <a:buClr>
                  <a:srgbClr val="0BD0D9"/>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4pPr>
              <a:lvl5pPr marL="2057400" indent="-228600">
                <a:spcBef>
                  <a:spcPct val="20000"/>
                </a:spcBef>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charset="2"/>
                <a:buChar char=""/>
                <a:defRPr sz="2000">
                  <a:solidFill>
                    <a:srgbClr val="000000"/>
                  </a:solidFill>
                  <a:latin typeface="Constantia" panose="02030602050306030303" charset="0"/>
                  <a:ea typeface="宋体" panose="02010600030101010101" pitchFamily="2" charset="-122"/>
                </a:defRPr>
              </a:lvl9pPr>
            </a:lstStyle>
            <a:p>
              <a:pPr algn="ctr">
                <a:spcBef>
                  <a:spcPct val="0"/>
                </a:spcBef>
                <a:buClrTx/>
                <a:buSzTx/>
                <a:buFont typeface="Arial" panose="020B0604020202020204" pitchFamily="34" charset="0"/>
                <a:buNone/>
              </a:pPr>
              <a:endParaRPr lang="zh-CN" altLang="en-US" sz="1400"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9" name="椭圆 48"/>
            <p:cNvSpPr>
              <a:spLocks noChangeArrowheads="1"/>
            </p:cNvSpPr>
            <p:nvPr>
              <p:custDataLst>
                <p:tags r:id="rId4"/>
              </p:custDataLst>
            </p:nvPr>
          </p:nvSpPr>
          <p:spPr bwMode="auto">
            <a:xfrm>
              <a:off x="7453095" y="4063839"/>
              <a:ext cx="452706" cy="452183"/>
            </a:xfrm>
            <a:prstGeom prst="ellipse">
              <a:avLst/>
            </a:prstGeom>
            <a:solidFill>
              <a:schemeClr val="lt1"/>
            </a:solidFill>
            <a:ln w="9525">
              <a:noFill/>
              <a:round/>
            </a:ln>
          </p:spPr>
          <p:txBody>
            <a:bodyPr lIns="51421" tIns="25717" rIns="51421" bIns="25717" anchor="ctr"/>
            <a:lstStyle/>
            <a:p>
              <a:pPr algn="ctr">
                <a:buFont typeface="Arial" panose="020B0604020202020204" pitchFamily="34" charset="0"/>
                <a:buNone/>
              </a:pPr>
              <a:endParaRPr lang="zh-CN" altLang="en-US" sz="1400"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0" name="椭圆 73"/>
            <p:cNvSpPr>
              <a:spLocks noChangeArrowheads="1"/>
            </p:cNvSpPr>
            <p:nvPr>
              <p:custDataLst>
                <p:tags r:id="rId5"/>
              </p:custDataLst>
            </p:nvPr>
          </p:nvSpPr>
          <p:spPr bwMode="auto">
            <a:xfrm>
              <a:off x="2893599" y="4084147"/>
              <a:ext cx="451355" cy="453537"/>
            </a:xfrm>
            <a:prstGeom prst="ellipse">
              <a:avLst/>
            </a:prstGeom>
            <a:solidFill>
              <a:schemeClr val="lt1"/>
            </a:solidFill>
            <a:ln w="9525">
              <a:noFill/>
              <a:round/>
            </a:ln>
          </p:spPr>
          <p:txBody>
            <a:bodyPr lIns="51421" tIns="25717" rIns="51421" bIns="25717" anchor="ctr"/>
            <a:lstStyle/>
            <a:p>
              <a:pPr algn="ctr">
                <a:buFont typeface="Arial" panose="020B0604020202020204" pitchFamily="34" charset="0"/>
                <a:buNone/>
              </a:pPr>
              <a:endParaRPr lang="zh-CN" altLang="en-US" sz="1400"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1" name="椭圆 66"/>
            <p:cNvSpPr>
              <a:spLocks noChangeArrowheads="1"/>
            </p:cNvSpPr>
            <p:nvPr>
              <p:custDataLst>
                <p:tags r:id="rId6"/>
              </p:custDataLst>
            </p:nvPr>
          </p:nvSpPr>
          <p:spPr bwMode="auto">
            <a:xfrm>
              <a:off x="4008473" y="3457995"/>
              <a:ext cx="452706" cy="453537"/>
            </a:xfrm>
            <a:prstGeom prst="ellipse">
              <a:avLst/>
            </a:prstGeom>
            <a:solidFill>
              <a:schemeClr val="lt1"/>
            </a:solidFill>
            <a:ln w="9525">
              <a:noFill/>
              <a:round/>
            </a:ln>
          </p:spPr>
          <p:txBody>
            <a:bodyPr lIns="51421" tIns="25717" rIns="51421" bIns="25717" anchor="ctr"/>
            <a:lstStyle/>
            <a:p>
              <a:pPr algn="ctr">
                <a:buFont typeface="Arial" panose="020B0604020202020204" pitchFamily="34" charset="0"/>
                <a:buNone/>
              </a:pPr>
              <a:endParaRPr lang="zh-CN" altLang="en-US" sz="1400" b="1">
                <a:solidFill>
                  <a:srgbClr val="FFFFFF"/>
                </a:solidFill>
                <a:latin typeface="微软雅黑" panose="020B0503020204020204" charset="-122"/>
                <a:ea typeface="微软雅黑" panose="020B0503020204020204" charset="-122"/>
                <a:cs typeface="微软雅黑" panose="020B0503020204020204" charset="-122"/>
              </a:endParaRPr>
            </a:p>
          </p:txBody>
        </p:sp>
        <p:pic>
          <p:nvPicPr>
            <p:cNvPr id="52" name="组合 67"/>
            <p:cNvPicPr>
              <a:picLocks noChangeArrowheads="1"/>
            </p:cNvPicPr>
            <p:nvPr/>
          </p:nvPicPr>
          <p:blipFill>
            <a:blip r:embed="rId7" cstate="print"/>
            <a:srcRect/>
            <a:stretch>
              <a:fillRect/>
            </a:stretch>
          </p:blipFill>
          <p:spPr bwMode="auto">
            <a:xfrm>
              <a:off x="4106446" y="3558180"/>
              <a:ext cx="233110" cy="194276"/>
            </a:xfrm>
            <a:prstGeom prst="rect">
              <a:avLst/>
            </a:prstGeom>
            <a:noFill/>
            <a:ln w="9525">
              <a:noFill/>
              <a:miter lim="800000"/>
              <a:headEnd/>
              <a:tailEnd/>
            </a:ln>
          </p:spPr>
        </p:pic>
        <p:sp>
          <p:nvSpPr>
            <p:cNvPr id="53" name="椭圆 51"/>
            <p:cNvSpPr>
              <a:spLocks noChangeArrowheads="1"/>
            </p:cNvSpPr>
            <p:nvPr>
              <p:custDataLst>
                <p:tags r:id="rId8"/>
              </p:custDataLst>
            </p:nvPr>
          </p:nvSpPr>
          <p:spPr bwMode="auto">
            <a:xfrm>
              <a:off x="8588240" y="3453257"/>
              <a:ext cx="450679" cy="451506"/>
            </a:xfrm>
            <a:prstGeom prst="ellipse">
              <a:avLst/>
            </a:prstGeom>
            <a:solidFill>
              <a:schemeClr val="lt1"/>
            </a:solidFill>
            <a:ln w="9525">
              <a:noFill/>
              <a:round/>
            </a:ln>
          </p:spPr>
          <p:txBody>
            <a:bodyPr lIns="51421" tIns="25717" rIns="51421" bIns="25717" anchor="ctr"/>
            <a:lstStyle/>
            <a:p>
              <a:pPr algn="ctr">
                <a:buFont typeface="Arial" panose="020B0604020202020204" pitchFamily="34" charset="0"/>
                <a:buNone/>
              </a:pPr>
              <a:endParaRPr lang="zh-CN" altLang="en-US" sz="1400" b="1">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4" name="椭圆 59"/>
            <p:cNvSpPr>
              <a:spLocks noChangeArrowheads="1"/>
            </p:cNvSpPr>
            <p:nvPr>
              <p:custDataLst>
                <p:tags r:id="rId9"/>
              </p:custDataLst>
            </p:nvPr>
          </p:nvSpPr>
          <p:spPr bwMode="auto">
            <a:xfrm>
              <a:off x="5159158" y="4101070"/>
              <a:ext cx="450679" cy="452183"/>
            </a:xfrm>
            <a:prstGeom prst="ellipse">
              <a:avLst/>
            </a:prstGeom>
            <a:solidFill>
              <a:schemeClr val="lt1"/>
            </a:solidFill>
            <a:ln w="9525">
              <a:noFill/>
              <a:round/>
            </a:ln>
          </p:spPr>
          <p:txBody>
            <a:bodyPr lIns="51421" tIns="25717" rIns="51421" bIns="25717" anchor="ctr"/>
            <a:lstStyle/>
            <a:p>
              <a:pPr algn="ctr">
                <a:buFont typeface="Arial" panose="020B0604020202020204" pitchFamily="34" charset="0"/>
                <a:buNone/>
              </a:pPr>
              <a:endParaRPr lang="zh-CN" altLang="en-US" sz="1400" b="1">
                <a:solidFill>
                  <a:srgbClr val="FFFFFF"/>
                </a:solidFill>
                <a:latin typeface="微软雅黑" panose="020B0503020204020204" charset="-122"/>
                <a:ea typeface="微软雅黑" panose="020B0503020204020204" charset="-122"/>
                <a:cs typeface="微软雅黑" panose="020B0503020204020204" charset="-122"/>
              </a:endParaRPr>
            </a:p>
          </p:txBody>
        </p:sp>
        <p:pic>
          <p:nvPicPr>
            <p:cNvPr id="55" name="组合 60"/>
            <p:cNvPicPr>
              <a:picLocks noChangeArrowheads="1"/>
            </p:cNvPicPr>
            <p:nvPr/>
          </p:nvPicPr>
          <p:blipFill>
            <a:blip r:embed="rId10" cstate="print"/>
            <a:srcRect/>
            <a:stretch>
              <a:fillRect/>
            </a:stretch>
          </p:blipFill>
          <p:spPr bwMode="auto">
            <a:xfrm>
              <a:off x="5274024" y="4212762"/>
              <a:ext cx="222975" cy="223384"/>
            </a:xfrm>
            <a:prstGeom prst="rect">
              <a:avLst/>
            </a:prstGeom>
            <a:noFill/>
            <a:ln w="9525">
              <a:noFill/>
              <a:miter lim="800000"/>
              <a:headEnd/>
              <a:tailEnd/>
            </a:ln>
          </p:spPr>
        </p:pic>
        <p:sp>
          <p:nvSpPr>
            <p:cNvPr id="56" name="椭圆 53"/>
            <p:cNvSpPr>
              <a:spLocks noChangeArrowheads="1"/>
            </p:cNvSpPr>
            <p:nvPr>
              <p:custDataLst>
                <p:tags r:id="rId11"/>
              </p:custDataLst>
            </p:nvPr>
          </p:nvSpPr>
          <p:spPr bwMode="auto">
            <a:xfrm>
              <a:off x="6277410" y="3429565"/>
              <a:ext cx="450679" cy="451506"/>
            </a:xfrm>
            <a:prstGeom prst="ellipse">
              <a:avLst/>
            </a:prstGeom>
            <a:solidFill>
              <a:schemeClr val="lt1"/>
            </a:solidFill>
            <a:ln w="9525">
              <a:noFill/>
              <a:round/>
            </a:ln>
          </p:spPr>
          <p:txBody>
            <a:bodyPr lIns="51421" tIns="25717" rIns="51421" bIns="25717" anchor="ctr"/>
            <a:lstStyle/>
            <a:p>
              <a:pPr algn="ctr">
                <a:buFont typeface="Arial" panose="020B0604020202020204" pitchFamily="34" charset="0"/>
                <a:buNone/>
              </a:pPr>
              <a:endParaRPr lang="zh-CN" altLang="en-US" sz="1400" b="1">
                <a:solidFill>
                  <a:srgbClr val="FFFFFF"/>
                </a:solidFill>
                <a:latin typeface="微软雅黑" panose="020B0503020204020204" charset="-122"/>
                <a:ea typeface="微软雅黑" panose="020B0503020204020204" charset="-122"/>
                <a:cs typeface="微软雅黑" panose="020B0503020204020204" charset="-122"/>
              </a:endParaRPr>
            </a:p>
          </p:txBody>
        </p:sp>
        <p:pic>
          <p:nvPicPr>
            <p:cNvPr id="57" name="组合 54"/>
            <p:cNvPicPr>
              <a:picLocks noChangeArrowheads="1"/>
            </p:cNvPicPr>
            <p:nvPr/>
          </p:nvPicPr>
          <p:blipFill>
            <a:blip r:embed="rId12" cstate="print"/>
            <a:srcRect/>
            <a:stretch>
              <a:fillRect/>
            </a:stretch>
          </p:blipFill>
          <p:spPr bwMode="auto">
            <a:xfrm>
              <a:off x="6415925" y="3524334"/>
              <a:ext cx="224326" cy="248430"/>
            </a:xfrm>
            <a:prstGeom prst="rect">
              <a:avLst/>
            </a:prstGeom>
            <a:noFill/>
            <a:ln w="9525">
              <a:noFill/>
              <a:miter lim="800000"/>
              <a:headEnd/>
              <a:tailEnd/>
            </a:ln>
          </p:spPr>
        </p:pic>
        <p:sp>
          <p:nvSpPr>
            <p:cNvPr id="58" name="Freeform 6"/>
            <p:cNvSpPr>
              <a:spLocks noEditPoints="1" noChangeArrowheads="1"/>
            </p:cNvSpPr>
            <p:nvPr>
              <p:custDataLst>
                <p:tags r:id="rId13"/>
              </p:custDataLst>
            </p:nvPr>
          </p:nvSpPr>
          <p:spPr bwMode="auto">
            <a:xfrm>
              <a:off x="7581475" y="4133562"/>
              <a:ext cx="187164" cy="322891"/>
            </a:xfrm>
            <a:custGeom>
              <a:avLst/>
              <a:gdLst>
                <a:gd name="T0" fmla="*/ 345783 w 112"/>
                <a:gd name="T1" fmla="*/ 0 h 192"/>
                <a:gd name="T2" fmla="*/ 41906 w 112"/>
                <a:gd name="T3" fmla="*/ 0 h 192"/>
                <a:gd name="T4" fmla="*/ 0 w 112"/>
                <a:gd name="T5" fmla="*/ 43730 h 192"/>
                <a:gd name="T6" fmla="*/ 0 w 112"/>
                <a:gd name="T7" fmla="*/ 648944 h 192"/>
                <a:gd name="T8" fmla="*/ 41906 w 112"/>
                <a:gd name="T9" fmla="*/ 692234 h 192"/>
                <a:gd name="T10" fmla="*/ 345783 w 112"/>
                <a:gd name="T11" fmla="*/ 692234 h 192"/>
                <a:gd name="T12" fmla="*/ 387731 w 112"/>
                <a:gd name="T13" fmla="*/ 648944 h 192"/>
                <a:gd name="T14" fmla="*/ 387731 w 112"/>
                <a:gd name="T15" fmla="*/ 43730 h 192"/>
                <a:gd name="T16" fmla="*/ 345783 w 112"/>
                <a:gd name="T17" fmla="*/ 0 h 192"/>
                <a:gd name="T18" fmla="*/ 180525 w 112"/>
                <a:gd name="T19" fmla="*/ 57826 h 192"/>
                <a:gd name="T20" fmla="*/ 207090 w 112"/>
                <a:gd name="T21" fmla="*/ 57826 h 192"/>
                <a:gd name="T22" fmla="*/ 221355 w 112"/>
                <a:gd name="T23" fmla="*/ 72424 h 192"/>
                <a:gd name="T24" fmla="*/ 207090 w 112"/>
                <a:gd name="T25" fmla="*/ 86971 h 192"/>
                <a:gd name="T26" fmla="*/ 180525 w 112"/>
                <a:gd name="T27" fmla="*/ 86971 h 192"/>
                <a:gd name="T28" fmla="*/ 166376 w 112"/>
                <a:gd name="T29" fmla="*/ 72424 h 192"/>
                <a:gd name="T30" fmla="*/ 180525 w 112"/>
                <a:gd name="T31" fmla="*/ 57826 h 192"/>
                <a:gd name="T32" fmla="*/ 114940 w 112"/>
                <a:gd name="T33" fmla="*/ 60646 h 192"/>
                <a:gd name="T34" fmla="*/ 134098 w 112"/>
                <a:gd name="T35" fmla="*/ 60646 h 192"/>
                <a:gd name="T36" fmla="*/ 138693 w 112"/>
                <a:gd name="T37" fmla="*/ 72424 h 192"/>
                <a:gd name="T38" fmla="*/ 134098 w 112"/>
                <a:gd name="T39" fmla="*/ 83003 h 192"/>
                <a:gd name="T40" fmla="*/ 124447 w 112"/>
                <a:gd name="T41" fmla="*/ 86971 h 192"/>
                <a:gd name="T42" fmla="*/ 114940 w 112"/>
                <a:gd name="T43" fmla="*/ 83003 h 192"/>
                <a:gd name="T44" fmla="*/ 110298 w 112"/>
                <a:gd name="T45" fmla="*/ 72424 h 192"/>
                <a:gd name="T46" fmla="*/ 114940 w 112"/>
                <a:gd name="T47" fmla="*/ 60646 h 192"/>
                <a:gd name="T48" fmla="*/ 194790 w 112"/>
                <a:gd name="T49" fmla="*/ 634395 h 192"/>
                <a:gd name="T50" fmla="*/ 152884 w 112"/>
                <a:gd name="T51" fmla="*/ 590660 h 192"/>
                <a:gd name="T52" fmla="*/ 194790 w 112"/>
                <a:gd name="T53" fmla="*/ 548540 h 192"/>
                <a:gd name="T54" fmla="*/ 235485 w 112"/>
                <a:gd name="T55" fmla="*/ 590660 h 192"/>
                <a:gd name="T56" fmla="*/ 194790 w 112"/>
                <a:gd name="T57" fmla="*/ 634395 h 192"/>
                <a:gd name="T58" fmla="*/ 331653 w 112"/>
                <a:gd name="T59" fmla="*/ 505300 h 192"/>
                <a:gd name="T60" fmla="*/ 319265 w 112"/>
                <a:gd name="T61" fmla="*/ 519391 h 192"/>
                <a:gd name="T62" fmla="*/ 68392 w 112"/>
                <a:gd name="T63" fmla="*/ 519391 h 192"/>
                <a:gd name="T64" fmla="*/ 56078 w 112"/>
                <a:gd name="T65" fmla="*/ 505300 h 192"/>
                <a:gd name="T66" fmla="*/ 56078 w 112"/>
                <a:gd name="T67" fmla="*/ 129108 h 192"/>
                <a:gd name="T68" fmla="*/ 68392 w 112"/>
                <a:gd name="T69" fmla="*/ 116110 h 192"/>
                <a:gd name="T70" fmla="*/ 319265 w 112"/>
                <a:gd name="T71" fmla="*/ 116110 h 192"/>
                <a:gd name="T72" fmla="*/ 331653 w 112"/>
                <a:gd name="T73" fmla="*/ 129108 h 192"/>
                <a:gd name="T74" fmla="*/ 331653 w 112"/>
                <a:gd name="T75" fmla="*/ 505300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92"/>
                <a:gd name="T116" fmla="*/ 112 w 112"/>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rgbClr val="0C86B6"/>
            </a:solidFill>
            <a:ln w="9525">
              <a:noFill/>
              <a:round/>
            </a:ln>
          </p:spPr>
          <p:txBody>
            <a:bodyPr/>
            <a:lstStyle/>
            <a:p>
              <a:endParaRPr lang="zh-CN" altLang="en-US">
                <a:solidFill>
                  <a:schemeClr val="dk1"/>
                </a:solidFill>
              </a:endParaRPr>
            </a:p>
          </p:txBody>
        </p:sp>
        <p:sp>
          <p:nvSpPr>
            <p:cNvPr id="59" name="Freeform 94"/>
            <p:cNvSpPr>
              <a:spLocks noChangeArrowheads="1"/>
            </p:cNvSpPr>
            <p:nvPr>
              <p:custDataLst>
                <p:tags r:id="rId14"/>
              </p:custDataLst>
            </p:nvPr>
          </p:nvSpPr>
          <p:spPr bwMode="auto">
            <a:xfrm>
              <a:off x="8662565" y="3542610"/>
              <a:ext cx="302029" cy="303260"/>
            </a:xfrm>
            <a:custGeom>
              <a:avLst/>
              <a:gdLst>
                <a:gd name="T0" fmla="*/ 353947 w 192"/>
                <a:gd name="T1" fmla="*/ 301280 h 192"/>
                <a:gd name="T2" fmla="*/ 385971 w 192"/>
                <a:gd name="T3" fmla="*/ 245943 h 192"/>
                <a:gd name="T4" fmla="*/ 353947 w 192"/>
                <a:gd name="T5" fmla="*/ 188965 h 192"/>
                <a:gd name="T6" fmla="*/ 353947 w 192"/>
                <a:gd name="T7" fmla="*/ 186391 h 192"/>
                <a:gd name="T8" fmla="*/ 353947 w 192"/>
                <a:gd name="T9" fmla="*/ 98289 h 192"/>
                <a:gd name="T10" fmla="*/ 353947 w 192"/>
                <a:gd name="T11" fmla="*/ 94059 h 192"/>
                <a:gd name="T12" fmla="*/ 193158 w 192"/>
                <a:gd name="T13" fmla="*/ 0 h 192"/>
                <a:gd name="T14" fmla="*/ 34547 w 192"/>
                <a:gd name="T15" fmla="*/ 94059 h 192"/>
                <a:gd name="T16" fmla="*/ 34547 w 192"/>
                <a:gd name="T17" fmla="*/ 94059 h 192"/>
                <a:gd name="T18" fmla="*/ 31877 w 192"/>
                <a:gd name="T19" fmla="*/ 96840 h 192"/>
                <a:gd name="T20" fmla="*/ 31877 w 192"/>
                <a:gd name="T21" fmla="*/ 98289 h 192"/>
                <a:gd name="T22" fmla="*/ 31877 w 192"/>
                <a:gd name="T23" fmla="*/ 98289 h 192"/>
                <a:gd name="T24" fmla="*/ 31877 w 192"/>
                <a:gd name="T25" fmla="*/ 186391 h 192"/>
                <a:gd name="T26" fmla="*/ 31877 w 192"/>
                <a:gd name="T27" fmla="*/ 188965 h 192"/>
                <a:gd name="T28" fmla="*/ 0 w 192"/>
                <a:gd name="T29" fmla="*/ 245943 h 192"/>
                <a:gd name="T30" fmla="*/ 64836 w 192"/>
                <a:gd name="T31" fmla="*/ 311799 h 192"/>
                <a:gd name="T32" fmla="*/ 66424 w 192"/>
                <a:gd name="T33" fmla="*/ 311799 h 192"/>
                <a:gd name="T34" fmla="*/ 87905 w 192"/>
                <a:gd name="T35" fmla="*/ 327630 h 192"/>
                <a:gd name="T36" fmla="*/ 112220 w 192"/>
                <a:gd name="T37" fmla="*/ 303086 h 192"/>
                <a:gd name="T38" fmla="*/ 112220 w 192"/>
                <a:gd name="T39" fmla="*/ 188965 h 192"/>
                <a:gd name="T40" fmla="*/ 87905 w 192"/>
                <a:gd name="T41" fmla="*/ 164134 h 192"/>
                <a:gd name="T42" fmla="*/ 66424 w 192"/>
                <a:gd name="T43" fmla="*/ 179961 h 192"/>
                <a:gd name="T44" fmla="*/ 64836 w 192"/>
                <a:gd name="T45" fmla="*/ 179961 h 192"/>
                <a:gd name="T46" fmla="*/ 48202 w 192"/>
                <a:gd name="T47" fmla="*/ 182656 h 192"/>
                <a:gd name="T48" fmla="*/ 48202 w 192"/>
                <a:gd name="T49" fmla="*/ 100221 h 192"/>
                <a:gd name="T50" fmla="*/ 92333 w 192"/>
                <a:gd name="T51" fmla="*/ 49380 h 192"/>
                <a:gd name="T52" fmla="*/ 104647 w 192"/>
                <a:gd name="T53" fmla="*/ 63292 h 192"/>
                <a:gd name="T54" fmla="*/ 114984 w 192"/>
                <a:gd name="T55" fmla="*/ 63292 h 192"/>
                <a:gd name="T56" fmla="*/ 193158 w 192"/>
                <a:gd name="T57" fmla="*/ 49380 h 192"/>
                <a:gd name="T58" fmla="*/ 270987 w 192"/>
                <a:gd name="T59" fmla="*/ 63292 h 192"/>
                <a:gd name="T60" fmla="*/ 275508 w 192"/>
                <a:gd name="T61" fmla="*/ 65828 h 192"/>
                <a:gd name="T62" fmla="*/ 281389 w 192"/>
                <a:gd name="T63" fmla="*/ 63292 h 192"/>
                <a:gd name="T64" fmla="*/ 295078 w 192"/>
                <a:gd name="T65" fmla="*/ 49380 h 192"/>
                <a:gd name="T66" fmla="*/ 337415 w 192"/>
                <a:gd name="T67" fmla="*/ 100221 h 192"/>
                <a:gd name="T68" fmla="*/ 337415 w 192"/>
                <a:gd name="T69" fmla="*/ 182656 h 192"/>
                <a:gd name="T70" fmla="*/ 321805 w 192"/>
                <a:gd name="T71" fmla="*/ 179961 h 192"/>
                <a:gd name="T72" fmla="*/ 319281 w 192"/>
                <a:gd name="T73" fmla="*/ 179961 h 192"/>
                <a:gd name="T74" fmla="*/ 297604 w 192"/>
                <a:gd name="T75" fmla="*/ 164134 h 192"/>
                <a:gd name="T76" fmla="*/ 273599 w 192"/>
                <a:gd name="T77" fmla="*/ 188965 h 192"/>
                <a:gd name="T78" fmla="*/ 273599 w 192"/>
                <a:gd name="T79" fmla="*/ 303086 h 192"/>
                <a:gd name="T80" fmla="*/ 297604 w 192"/>
                <a:gd name="T81" fmla="*/ 327630 h 192"/>
                <a:gd name="T82" fmla="*/ 319281 w 192"/>
                <a:gd name="T83" fmla="*/ 311799 h 192"/>
                <a:gd name="T84" fmla="*/ 321805 w 192"/>
                <a:gd name="T85" fmla="*/ 311799 h 192"/>
                <a:gd name="T86" fmla="*/ 339166 w 192"/>
                <a:gd name="T87" fmla="*/ 309223 h 192"/>
                <a:gd name="T88" fmla="*/ 351421 w 192"/>
                <a:gd name="T89" fmla="*/ 332138 h 192"/>
                <a:gd name="T90" fmla="*/ 287253 w 192"/>
                <a:gd name="T91" fmla="*/ 356683 h 192"/>
                <a:gd name="T92" fmla="*/ 283291 w 192"/>
                <a:gd name="T93" fmla="*/ 350518 h 192"/>
                <a:gd name="T94" fmla="*/ 265111 w 192"/>
                <a:gd name="T95" fmla="*/ 344589 h 192"/>
                <a:gd name="T96" fmla="*/ 233083 w 192"/>
                <a:gd name="T97" fmla="*/ 344589 h 192"/>
                <a:gd name="T98" fmla="*/ 208730 w 192"/>
                <a:gd name="T99" fmla="*/ 369068 h 192"/>
                <a:gd name="T100" fmla="*/ 233083 w 192"/>
                <a:gd name="T101" fmla="*/ 393470 h 192"/>
                <a:gd name="T102" fmla="*/ 265111 w 192"/>
                <a:gd name="T103" fmla="*/ 393470 h 192"/>
                <a:gd name="T104" fmla="*/ 289172 w 192"/>
                <a:gd name="T105" fmla="*/ 375090 h 192"/>
                <a:gd name="T106" fmla="*/ 365909 w 192"/>
                <a:gd name="T107" fmla="*/ 342629 h 192"/>
                <a:gd name="T108" fmla="*/ 369292 w 192"/>
                <a:gd name="T109" fmla="*/ 338072 h 192"/>
                <a:gd name="T110" fmla="*/ 369292 w 192"/>
                <a:gd name="T111" fmla="*/ 332138 h 192"/>
                <a:gd name="T112" fmla="*/ 353947 w 192"/>
                <a:gd name="T113" fmla="*/ 301280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2"/>
                <a:gd name="T172" fmla="*/ 0 h 192"/>
                <a:gd name="T173" fmla="*/ 192 w 192"/>
                <a:gd name="T174" fmla="*/ 192 h 1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rgbClr val="777370"/>
            </a:solidFill>
            <a:ln w="9525">
              <a:noFill/>
              <a:round/>
            </a:ln>
          </p:spPr>
          <p:txBody>
            <a:bodyPr/>
            <a:lstStyle/>
            <a:p>
              <a:endParaRPr lang="zh-CN" altLang="en-US">
                <a:solidFill>
                  <a:schemeClr val="dk1"/>
                </a:solidFill>
              </a:endParaRPr>
            </a:p>
          </p:txBody>
        </p:sp>
        <p:cxnSp>
          <p:nvCxnSpPr>
            <p:cNvPr id="60" name="直接连接符 87"/>
            <p:cNvCxnSpPr>
              <a:cxnSpLocks noChangeShapeType="1"/>
            </p:cNvCxnSpPr>
            <p:nvPr/>
          </p:nvCxnSpPr>
          <p:spPr bwMode="auto">
            <a:xfrm>
              <a:off x="3836174" y="4367099"/>
              <a:ext cx="850007" cy="0"/>
            </a:xfrm>
            <a:prstGeom prst="line">
              <a:avLst/>
            </a:prstGeom>
            <a:noFill/>
            <a:ln w="28575">
              <a:solidFill>
                <a:srgbClr val="525252"/>
              </a:solidFill>
              <a:round/>
            </a:ln>
          </p:spPr>
        </p:cxnSp>
        <p:cxnSp>
          <p:nvCxnSpPr>
            <p:cNvPr id="61" name="直接连接符 88"/>
            <p:cNvCxnSpPr>
              <a:cxnSpLocks noChangeShapeType="1"/>
            </p:cNvCxnSpPr>
            <p:nvPr/>
          </p:nvCxnSpPr>
          <p:spPr bwMode="auto">
            <a:xfrm>
              <a:off x="6115247" y="4346792"/>
              <a:ext cx="847980" cy="0"/>
            </a:xfrm>
            <a:prstGeom prst="line">
              <a:avLst/>
            </a:prstGeom>
            <a:noFill/>
            <a:ln w="28575">
              <a:solidFill>
                <a:srgbClr val="525252"/>
              </a:solidFill>
              <a:round/>
            </a:ln>
          </p:spPr>
        </p:cxnSp>
        <p:cxnSp>
          <p:nvCxnSpPr>
            <p:cNvPr id="62" name="直接连接符 89"/>
            <p:cNvCxnSpPr>
              <a:cxnSpLocks noChangeShapeType="1"/>
            </p:cNvCxnSpPr>
            <p:nvPr/>
          </p:nvCxnSpPr>
          <p:spPr bwMode="auto">
            <a:xfrm>
              <a:off x="8388914" y="4341376"/>
              <a:ext cx="849331" cy="0"/>
            </a:xfrm>
            <a:prstGeom prst="line">
              <a:avLst/>
            </a:prstGeom>
            <a:noFill/>
            <a:ln w="28575">
              <a:solidFill>
                <a:srgbClr val="525252"/>
              </a:solidFill>
              <a:round/>
            </a:ln>
          </p:spPr>
        </p:cxnSp>
        <p:cxnSp>
          <p:nvCxnSpPr>
            <p:cNvPr id="63" name="直接连接符 90"/>
            <p:cNvCxnSpPr>
              <a:cxnSpLocks noChangeShapeType="1"/>
            </p:cNvCxnSpPr>
            <p:nvPr/>
          </p:nvCxnSpPr>
          <p:spPr bwMode="auto">
            <a:xfrm>
              <a:off x="2677381" y="3688148"/>
              <a:ext cx="850007" cy="0"/>
            </a:xfrm>
            <a:prstGeom prst="line">
              <a:avLst/>
            </a:prstGeom>
            <a:noFill/>
            <a:ln w="28575">
              <a:solidFill>
                <a:srgbClr val="0C86B6"/>
              </a:solidFill>
              <a:round/>
            </a:ln>
          </p:spPr>
        </p:cxnSp>
        <p:cxnSp>
          <p:nvCxnSpPr>
            <p:cNvPr id="64" name="直接连接符 91"/>
            <p:cNvCxnSpPr>
              <a:cxnSpLocks noChangeShapeType="1"/>
            </p:cNvCxnSpPr>
            <p:nvPr/>
          </p:nvCxnSpPr>
          <p:spPr bwMode="auto">
            <a:xfrm>
              <a:off x="4959832" y="3659718"/>
              <a:ext cx="847980" cy="0"/>
            </a:xfrm>
            <a:prstGeom prst="line">
              <a:avLst/>
            </a:prstGeom>
            <a:noFill/>
            <a:ln w="28575">
              <a:solidFill>
                <a:srgbClr val="0C86B6"/>
              </a:solidFill>
              <a:round/>
            </a:ln>
          </p:spPr>
        </p:cxnSp>
        <p:cxnSp>
          <p:nvCxnSpPr>
            <p:cNvPr id="65" name="直接连接符 92"/>
            <p:cNvCxnSpPr>
              <a:cxnSpLocks noChangeShapeType="1"/>
            </p:cNvCxnSpPr>
            <p:nvPr/>
          </p:nvCxnSpPr>
          <p:spPr bwMode="auto">
            <a:xfrm>
              <a:off x="7258499" y="3664456"/>
              <a:ext cx="850007" cy="0"/>
            </a:xfrm>
            <a:prstGeom prst="line">
              <a:avLst/>
            </a:prstGeom>
            <a:noFill/>
            <a:ln w="28575">
              <a:solidFill>
                <a:srgbClr val="0C86B6"/>
              </a:solidFill>
              <a:round/>
            </a:ln>
          </p:spPr>
        </p:cxnSp>
        <p:cxnSp>
          <p:nvCxnSpPr>
            <p:cNvPr id="66" name="直接箭头连接符 93"/>
            <p:cNvCxnSpPr>
              <a:cxnSpLocks noChangeShapeType="1"/>
            </p:cNvCxnSpPr>
            <p:nvPr/>
          </p:nvCxnSpPr>
          <p:spPr bwMode="auto">
            <a:xfrm flipV="1">
              <a:off x="3115222" y="3236642"/>
              <a:ext cx="0" cy="451506"/>
            </a:xfrm>
            <a:prstGeom prst="straightConnector1">
              <a:avLst/>
            </a:prstGeom>
            <a:noFill/>
            <a:ln w="19050">
              <a:solidFill>
                <a:srgbClr val="0C86B6"/>
              </a:solidFill>
              <a:round/>
              <a:tailEnd type="triangle" w="med" len="med"/>
            </a:ln>
          </p:spPr>
        </p:cxnSp>
        <p:cxnSp>
          <p:nvCxnSpPr>
            <p:cNvPr id="67" name="直接箭头连接符 94"/>
            <p:cNvCxnSpPr>
              <a:cxnSpLocks noChangeShapeType="1"/>
            </p:cNvCxnSpPr>
            <p:nvPr/>
          </p:nvCxnSpPr>
          <p:spPr bwMode="auto">
            <a:xfrm flipV="1">
              <a:off x="5369970" y="3206181"/>
              <a:ext cx="0" cy="453537"/>
            </a:xfrm>
            <a:prstGeom prst="straightConnector1">
              <a:avLst/>
            </a:prstGeom>
            <a:noFill/>
            <a:ln w="19050">
              <a:solidFill>
                <a:srgbClr val="0C86B6"/>
              </a:solidFill>
              <a:round/>
              <a:tailEnd type="triangle" w="med" len="med"/>
            </a:ln>
          </p:spPr>
        </p:cxnSp>
        <p:cxnSp>
          <p:nvCxnSpPr>
            <p:cNvPr id="68" name="直接箭头连接符 95"/>
            <p:cNvCxnSpPr>
              <a:cxnSpLocks noChangeShapeType="1"/>
            </p:cNvCxnSpPr>
            <p:nvPr/>
          </p:nvCxnSpPr>
          <p:spPr bwMode="auto">
            <a:xfrm flipV="1">
              <a:off x="7676070" y="3206181"/>
              <a:ext cx="0" cy="453537"/>
            </a:xfrm>
            <a:prstGeom prst="straightConnector1">
              <a:avLst/>
            </a:prstGeom>
            <a:noFill/>
            <a:ln w="19050">
              <a:solidFill>
                <a:srgbClr val="0C86B6"/>
              </a:solidFill>
              <a:round/>
              <a:tailEnd type="triangle" w="med" len="med"/>
            </a:ln>
          </p:spPr>
        </p:cxnSp>
        <p:cxnSp>
          <p:nvCxnSpPr>
            <p:cNvPr id="69" name="直接箭头连接符 96"/>
            <p:cNvCxnSpPr>
              <a:cxnSpLocks noChangeShapeType="1"/>
            </p:cNvCxnSpPr>
            <p:nvPr/>
          </p:nvCxnSpPr>
          <p:spPr bwMode="auto">
            <a:xfrm>
              <a:off x="4274015" y="4350176"/>
              <a:ext cx="0" cy="383814"/>
            </a:xfrm>
            <a:prstGeom prst="straightConnector1">
              <a:avLst/>
            </a:prstGeom>
            <a:noFill/>
            <a:ln w="19050">
              <a:solidFill>
                <a:srgbClr val="525252"/>
              </a:solidFill>
              <a:round/>
              <a:tailEnd type="triangle" w="med" len="med"/>
            </a:ln>
          </p:spPr>
        </p:cxnSp>
        <p:cxnSp>
          <p:nvCxnSpPr>
            <p:cNvPr id="70" name="直接箭头连接符 97"/>
            <p:cNvCxnSpPr>
              <a:cxnSpLocks noChangeShapeType="1"/>
            </p:cNvCxnSpPr>
            <p:nvPr/>
          </p:nvCxnSpPr>
          <p:spPr bwMode="auto">
            <a:xfrm>
              <a:off x="6527412" y="4327838"/>
              <a:ext cx="0" cy="384491"/>
            </a:xfrm>
            <a:prstGeom prst="straightConnector1">
              <a:avLst/>
            </a:prstGeom>
            <a:noFill/>
            <a:ln w="19050">
              <a:solidFill>
                <a:srgbClr val="525252"/>
              </a:solidFill>
              <a:round/>
              <a:tailEnd type="triangle" w="med" len="med"/>
            </a:ln>
          </p:spPr>
        </p:cxnSp>
        <p:cxnSp>
          <p:nvCxnSpPr>
            <p:cNvPr id="71" name="直接箭头连接符 98"/>
            <p:cNvCxnSpPr>
              <a:cxnSpLocks noChangeShapeType="1"/>
            </p:cNvCxnSpPr>
            <p:nvPr/>
          </p:nvCxnSpPr>
          <p:spPr bwMode="auto">
            <a:xfrm>
              <a:off x="8834863" y="4341376"/>
              <a:ext cx="0" cy="382460"/>
            </a:xfrm>
            <a:prstGeom prst="straightConnector1">
              <a:avLst/>
            </a:prstGeom>
            <a:noFill/>
            <a:ln w="19050">
              <a:solidFill>
                <a:srgbClr val="525252"/>
              </a:solidFill>
              <a:round/>
              <a:tailEnd type="triangle" w="med" len="med"/>
            </a:ln>
          </p:spPr>
        </p:cxnSp>
        <p:sp>
          <p:nvSpPr>
            <p:cNvPr id="72" name="矩形 99"/>
            <p:cNvSpPr>
              <a:spLocks noChangeArrowheads="1"/>
            </p:cNvSpPr>
            <p:nvPr/>
          </p:nvSpPr>
          <p:spPr bwMode="auto">
            <a:xfrm>
              <a:off x="2244945" y="2460749"/>
              <a:ext cx="1535823" cy="574843"/>
            </a:xfrm>
            <a:prstGeom prst="rect">
              <a:avLst/>
            </a:prstGeom>
            <a:noFill/>
            <a:ln w="9525">
              <a:noFill/>
              <a:miter lim="800000"/>
            </a:ln>
          </p:spPr>
          <p:txBody>
            <a:bodyPr lIns="51421" tIns="25717" rIns="51421" bIns="25717">
              <a:spAutoFit/>
            </a:bodyPr>
            <a:lstStyle/>
            <a:p>
              <a:pPr algn="ctr">
                <a:lnSpc>
                  <a:spcPct val="150000"/>
                </a:lnSpc>
                <a:buFont typeface="Arial" panose="020B0604020202020204" pitchFamily="34" charset="0"/>
                <a:buNone/>
              </a:pPr>
              <a:r>
                <a:rPr lang="zh-CN" altLang="en-US"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行业巨头将尝试</a:t>
              </a:r>
              <a:endParaRPr lang="en-US" altLang="zh-CN"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ctr">
                <a:lnSpc>
                  <a:spcPct val="150000"/>
                </a:lnSpc>
                <a:buFont typeface="Arial" panose="020B0604020202020204" pitchFamily="34" charset="0"/>
                <a:buNone/>
              </a:pPr>
              <a:r>
                <a:rPr lang="zh-CN" altLang="en-US"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转身为“平台方”</a:t>
              </a:r>
              <a:endParaRPr lang="zh-CN" altLang="en-US"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3" name="矩形 100"/>
            <p:cNvSpPr>
              <a:spLocks noChangeArrowheads="1"/>
            </p:cNvSpPr>
            <p:nvPr/>
          </p:nvSpPr>
          <p:spPr bwMode="auto">
            <a:xfrm>
              <a:off x="3686173" y="4808726"/>
              <a:ext cx="1173658" cy="574843"/>
            </a:xfrm>
            <a:prstGeom prst="rect">
              <a:avLst/>
            </a:prstGeom>
            <a:noFill/>
            <a:ln w="9525">
              <a:noFill/>
              <a:miter lim="800000"/>
            </a:ln>
          </p:spPr>
          <p:txBody>
            <a:bodyPr lIns="51421" tIns="25717" rIns="51421" bIns="25717">
              <a:spAutoFit/>
            </a:bodyPr>
            <a:lstStyle/>
            <a:p>
              <a:pPr algn="just">
                <a:lnSpc>
                  <a:spcPct val="150000"/>
                </a:lnSpc>
                <a:buFont typeface="Arial" panose="020B0604020202020204" pitchFamily="34" charset="0"/>
                <a:buNone/>
              </a:pPr>
              <a:r>
                <a:rPr lang="zh-CN" altLang="en-US" sz="1400" b="1">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行业垂直细分将越加服务化</a:t>
              </a:r>
              <a:endParaRPr lang="zh-CN" altLang="en-US" sz="1400" b="1">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4" name="矩形 101"/>
            <p:cNvSpPr>
              <a:spLocks noChangeArrowheads="1"/>
            </p:cNvSpPr>
            <p:nvPr/>
          </p:nvSpPr>
          <p:spPr bwMode="auto">
            <a:xfrm>
              <a:off x="4526066" y="2396581"/>
              <a:ext cx="1825689" cy="574843"/>
            </a:xfrm>
            <a:prstGeom prst="rect">
              <a:avLst/>
            </a:prstGeom>
            <a:noFill/>
            <a:ln w="9525">
              <a:noFill/>
              <a:miter lim="800000"/>
            </a:ln>
          </p:spPr>
          <p:txBody>
            <a:bodyPr wrap="square" lIns="51421" tIns="25717" rIns="51421" bIns="25717">
              <a:spAutoFit/>
            </a:bodyPr>
            <a:lstStyle/>
            <a:p>
              <a:pPr algn="ctr">
                <a:lnSpc>
                  <a:spcPct val="150000"/>
                </a:lnSpc>
                <a:buFont typeface="Arial" panose="020B0604020202020204" pitchFamily="34" charset="0"/>
                <a:buNone/>
              </a:pPr>
              <a:r>
                <a:rPr lang="zh-CN" altLang="en-US"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合作共享趋势</a:t>
              </a:r>
              <a:endParaRPr lang="en-US" altLang="zh-CN"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ctr">
                <a:lnSpc>
                  <a:spcPct val="150000"/>
                </a:lnSpc>
                <a:buFont typeface="Arial" panose="020B0604020202020204" pitchFamily="34" charset="0"/>
                <a:buNone/>
              </a:pPr>
              <a:r>
                <a:rPr lang="zh-CN" altLang="en-US"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越来越明显</a:t>
              </a:r>
              <a:endParaRPr lang="zh-CN" altLang="en-US"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5" name="矩形 102"/>
            <p:cNvSpPr>
              <a:spLocks noChangeArrowheads="1"/>
            </p:cNvSpPr>
            <p:nvPr/>
          </p:nvSpPr>
          <p:spPr bwMode="auto">
            <a:xfrm>
              <a:off x="5934164" y="4808726"/>
              <a:ext cx="1219605" cy="574843"/>
            </a:xfrm>
            <a:prstGeom prst="rect">
              <a:avLst/>
            </a:prstGeom>
            <a:noFill/>
            <a:ln w="9525">
              <a:noFill/>
              <a:miter lim="800000"/>
            </a:ln>
          </p:spPr>
          <p:txBody>
            <a:bodyPr lIns="51421" tIns="25717" rIns="51421" bIns="25717">
              <a:spAutoFit/>
            </a:bodyPr>
            <a:lstStyle/>
            <a:p>
              <a:pPr algn="just">
                <a:lnSpc>
                  <a:spcPct val="150000"/>
                </a:lnSpc>
                <a:buFont typeface="Arial" panose="020B0604020202020204" pitchFamily="34" charset="0"/>
                <a:buNone/>
              </a:pPr>
              <a:r>
                <a:rPr lang="zh-CN" altLang="en-US" sz="1400" b="1">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区域性的特色产业链集群化</a:t>
              </a:r>
              <a:endParaRPr lang="zh-CN" altLang="en-US" sz="1400" b="1">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6" name="矩形 103"/>
            <p:cNvSpPr>
              <a:spLocks noChangeArrowheads="1"/>
            </p:cNvSpPr>
            <p:nvPr/>
          </p:nvSpPr>
          <p:spPr bwMode="auto">
            <a:xfrm>
              <a:off x="6623576" y="2396581"/>
              <a:ext cx="2157450" cy="574843"/>
            </a:xfrm>
            <a:prstGeom prst="rect">
              <a:avLst/>
            </a:prstGeom>
            <a:noFill/>
            <a:ln w="9525">
              <a:noFill/>
              <a:miter lim="800000"/>
            </a:ln>
          </p:spPr>
          <p:txBody>
            <a:bodyPr lIns="51421" tIns="25717" rIns="51421" bIns="25717">
              <a:spAutoFit/>
            </a:bodyPr>
            <a:lstStyle/>
            <a:p>
              <a:pPr algn="ctr">
                <a:lnSpc>
                  <a:spcPct val="150000"/>
                </a:lnSpc>
                <a:buFont typeface="Arial" panose="020B0604020202020204" pitchFamily="34" charset="0"/>
                <a:buNone/>
              </a:pPr>
              <a:r>
                <a:rPr lang="zh-CN" altLang="en-US"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集群化的特色产业链</a:t>
              </a:r>
              <a:endParaRPr lang="en-US" altLang="zh-CN"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ctr">
                <a:lnSpc>
                  <a:spcPct val="150000"/>
                </a:lnSpc>
                <a:buFont typeface="Arial" panose="020B0604020202020204" pitchFamily="34" charset="0"/>
                <a:buNone/>
              </a:pPr>
              <a:r>
                <a:rPr lang="zh-CN" altLang="en-US"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将向深度服务的趋势发展</a:t>
              </a:r>
              <a:endParaRPr lang="zh-CN" altLang="en-US"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7" name="矩形 104"/>
            <p:cNvSpPr>
              <a:spLocks noChangeArrowheads="1"/>
            </p:cNvSpPr>
            <p:nvPr/>
          </p:nvSpPr>
          <p:spPr bwMode="auto">
            <a:xfrm>
              <a:off x="7768639" y="4826911"/>
              <a:ext cx="2504074" cy="574843"/>
            </a:xfrm>
            <a:prstGeom prst="rect">
              <a:avLst/>
            </a:prstGeom>
            <a:noFill/>
            <a:ln w="9525">
              <a:noFill/>
              <a:miter lim="800000"/>
            </a:ln>
          </p:spPr>
          <p:txBody>
            <a:bodyPr lIns="51421" tIns="25717" rIns="51421" bIns="25717">
              <a:spAutoFit/>
            </a:bodyPr>
            <a:lstStyle/>
            <a:p>
              <a:pPr algn="ctr">
                <a:lnSpc>
                  <a:spcPct val="150000"/>
                </a:lnSpc>
                <a:buFont typeface="Arial" panose="020B0604020202020204" pitchFamily="34" charset="0"/>
                <a:buNone/>
              </a:pPr>
              <a:r>
                <a:rPr lang="zh-CN" altLang="en-US"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产业互联网是实现</a:t>
              </a:r>
              <a:endParaRPr lang="en-US" altLang="zh-CN"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ctr">
                <a:lnSpc>
                  <a:spcPct val="150000"/>
                </a:lnSpc>
                <a:buFont typeface="Arial" panose="020B0604020202020204" pitchFamily="34" charset="0"/>
                <a:buNone/>
              </a:pPr>
              <a:r>
                <a:rPr lang="zh-CN" altLang="en-US"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中国制造</a:t>
              </a:r>
              <a:r>
                <a:rPr lang="en-US" altLang="zh-CN"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2025</a:t>
              </a:r>
              <a:r>
                <a:rPr lang="zh-CN" altLang="en-US"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的重要组成部分</a:t>
              </a:r>
              <a:endParaRPr lang="zh-CN" altLang="en-US" sz="1400" b="1" dirty="0">
                <a:solidFill>
                  <a:srgbClr val="595959"/>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8" name="Freeform 551"/>
            <p:cNvSpPr>
              <a:spLocks noEditPoints="1"/>
            </p:cNvSpPr>
            <p:nvPr/>
          </p:nvSpPr>
          <p:spPr bwMode="auto">
            <a:xfrm>
              <a:off x="2960491" y="4155223"/>
              <a:ext cx="312840" cy="246399"/>
            </a:xfrm>
            <a:custGeom>
              <a:avLst/>
              <a:gdLst>
                <a:gd name="T0" fmla="*/ 2147483647 w 102"/>
                <a:gd name="T1" fmla="*/ 2147483647 h 72"/>
                <a:gd name="T2" fmla="*/ 2147483647 w 102"/>
                <a:gd name="T3" fmla="*/ 2147483647 h 72"/>
                <a:gd name="T4" fmla="*/ 2147483647 w 102"/>
                <a:gd name="T5" fmla="*/ 2147483647 h 72"/>
                <a:gd name="T6" fmla="*/ 2147483647 w 102"/>
                <a:gd name="T7" fmla="*/ 2147483647 h 72"/>
                <a:gd name="T8" fmla="*/ 2147483647 w 102"/>
                <a:gd name="T9" fmla="*/ 2147483647 h 72"/>
                <a:gd name="T10" fmla="*/ 2147483647 w 102"/>
                <a:gd name="T11" fmla="*/ 2147483647 h 72"/>
                <a:gd name="T12" fmla="*/ 2147483647 w 102"/>
                <a:gd name="T13" fmla="*/ 2147483647 h 72"/>
                <a:gd name="T14" fmla="*/ 2147483647 w 102"/>
                <a:gd name="T15" fmla="*/ 2147483647 h 72"/>
                <a:gd name="T16" fmla="*/ 2147483647 w 102"/>
                <a:gd name="T17" fmla="*/ 2147483647 h 72"/>
                <a:gd name="T18" fmla="*/ 2147483647 w 102"/>
                <a:gd name="T19" fmla="*/ 2147483647 h 72"/>
                <a:gd name="T20" fmla="*/ 2147483647 w 102"/>
                <a:gd name="T21" fmla="*/ 2147483647 h 72"/>
                <a:gd name="T22" fmla="*/ 0 w 102"/>
                <a:gd name="T23" fmla="*/ 2147483647 h 72"/>
                <a:gd name="T24" fmla="*/ 2147483647 w 102"/>
                <a:gd name="T25" fmla="*/ 2147483647 h 72"/>
                <a:gd name="T26" fmla="*/ 2147483647 w 102"/>
                <a:gd name="T27" fmla="*/ 2147483647 h 72"/>
                <a:gd name="T28" fmla="*/ 2147483647 w 102"/>
                <a:gd name="T29" fmla="*/ 2147483647 h 72"/>
                <a:gd name="T30" fmla="*/ 2147483647 w 102"/>
                <a:gd name="T31" fmla="*/ 2147483647 h 72"/>
                <a:gd name="T32" fmla="*/ 2147483647 w 102"/>
                <a:gd name="T33" fmla="*/ 2147483647 h 72"/>
                <a:gd name="T34" fmla="*/ 2147483647 w 102"/>
                <a:gd name="T35" fmla="*/ 2147483647 h 72"/>
                <a:gd name="T36" fmla="*/ 2147483647 w 102"/>
                <a:gd name="T37" fmla="*/ 2147483647 h 72"/>
                <a:gd name="T38" fmla="*/ 2147483647 w 102"/>
                <a:gd name="T39" fmla="*/ 2147483647 h 72"/>
                <a:gd name="T40" fmla="*/ 2147483647 w 102"/>
                <a:gd name="T41" fmla="*/ 2147483647 h 72"/>
                <a:gd name="T42" fmla="*/ 2147483647 w 102"/>
                <a:gd name="T43" fmla="*/ 2147483647 h 72"/>
                <a:gd name="T44" fmla="*/ 2147483647 w 102"/>
                <a:gd name="T45" fmla="*/ 2147483647 h 72"/>
                <a:gd name="T46" fmla="*/ 2147483647 w 102"/>
                <a:gd name="T47" fmla="*/ 0 h 72"/>
                <a:gd name="T48" fmla="*/ 2147483647 w 102"/>
                <a:gd name="T49" fmla="*/ 2147483647 h 72"/>
                <a:gd name="T50" fmla="*/ 2147483647 w 102"/>
                <a:gd name="T51" fmla="*/ 2147483647 h 72"/>
                <a:gd name="T52" fmla="*/ 2147483647 w 102"/>
                <a:gd name="T53" fmla="*/ 2147483647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72">
                  <a:moveTo>
                    <a:pt x="34" y="24"/>
                  </a:moveTo>
                  <a:cubicBezTo>
                    <a:pt x="34" y="18"/>
                    <a:pt x="30" y="14"/>
                    <a:pt x="24" y="14"/>
                  </a:cubicBezTo>
                  <a:cubicBezTo>
                    <a:pt x="19" y="14"/>
                    <a:pt x="14" y="18"/>
                    <a:pt x="14" y="24"/>
                  </a:cubicBezTo>
                  <a:cubicBezTo>
                    <a:pt x="14" y="30"/>
                    <a:pt x="19" y="35"/>
                    <a:pt x="24" y="35"/>
                  </a:cubicBezTo>
                  <a:cubicBezTo>
                    <a:pt x="30" y="35"/>
                    <a:pt x="34" y="30"/>
                    <a:pt x="34" y="24"/>
                  </a:cubicBezTo>
                  <a:close/>
                  <a:moveTo>
                    <a:pt x="102" y="72"/>
                  </a:moveTo>
                  <a:cubicBezTo>
                    <a:pt x="102" y="51"/>
                    <a:pt x="91" y="35"/>
                    <a:pt x="78" y="35"/>
                  </a:cubicBezTo>
                  <a:cubicBezTo>
                    <a:pt x="75" y="35"/>
                    <a:pt x="73" y="35"/>
                    <a:pt x="70" y="36"/>
                  </a:cubicBezTo>
                  <a:cubicBezTo>
                    <a:pt x="66" y="27"/>
                    <a:pt x="59" y="21"/>
                    <a:pt x="51" y="21"/>
                  </a:cubicBezTo>
                  <a:cubicBezTo>
                    <a:pt x="43" y="21"/>
                    <a:pt x="36" y="27"/>
                    <a:pt x="32" y="36"/>
                  </a:cubicBezTo>
                  <a:cubicBezTo>
                    <a:pt x="29" y="35"/>
                    <a:pt x="27" y="35"/>
                    <a:pt x="24" y="35"/>
                  </a:cubicBezTo>
                  <a:cubicBezTo>
                    <a:pt x="11" y="35"/>
                    <a:pt x="0" y="51"/>
                    <a:pt x="0" y="72"/>
                  </a:cubicBezTo>
                  <a:cubicBezTo>
                    <a:pt x="48" y="72"/>
                    <a:pt x="48" y="72"/>
                    <a:pt x="48" y="72"/>
                  </a:cubicBezTo>
                  <a:cubicBezTo>
                    <a:pt x="48" y="67"/>
                    <a:pt x="47" y="63"/>
                    <a:pt x="46" y="58"/>
                  </a:cubicBezTo>
                  <a:cubicBezTo>
                    <a:pt x="56" y="58"/>
                    <a:pt x="56" y="58"/>
                    <a:pt x="56" y="58"/>
                  </a:cubicBezTo>
                  <a:cubicBezTo>
                    <a:pt x="55" y="63"/>
                    <a:pt x="54" y="67"/>
                    <a:pt x="54" y="72"/>
                  </a:cubicBezTo>
                  <a:lnTo>
                    <a:pt x="102" y="72"/>
                  </a:lnTo>
                  <a:close/>
                  <a:moveTo>
                    <a:pt x="88" y="24"/>
                  </a:moveTo>
                  <a:cubicBezTo>
                    <a:pt x="88" y="18"/>
                    <a:pt x="83" y="14"/>
                    <a:pt x="78" y="14"/>
                  </a:cubicBezTo>
                  <a:cubicBezTo>
                    <a:pt x="72" y="14"/>
                    <a:pt x="68" y="18"/>
                    <a:pt x="68" y="24"/>
                  </a:cubicBezTo>
                  <a:cubicBezTo>
                    <a:pt x="68" y="30"/>
                    <a:pt x="72" y="35"/>
                    <a:pt x="78" y="35"/>
                  </a:cubicBezTo>
                  <a:cubicBezTo>
                    <a:pt x="83" y="35"/>
                    <a:pt x="88" y="30"/>
                    <a:pt x="88" y="24"/>
                  </a:cubicBezTo>
                  <a:close/>
                  <a:moveTo>
                    <a:pt x="61" y="10"/>
                  </a:moveTo>
                  <a:cubicBezTo>
                    <a:pt x="61" y="5"/>
                    <a:pt x="56" y="0"/>
                    <a:pt x="51" y="0"/>
                  </a:cubicBezTo>
                  <a:cubicBezTo>
                    <a:pt x="45" y="0"/>
                    <a:pt x="41" y="5"/>
                    <a:pt x="41" y="10"/>
                  </a:cubicBezTo>
                  <a:cubicBezTo>
                    <a:pt x="41" y="16"/>
                    <a:pt x="45" y="21"/>
                    <a:pt x="51" y="21"/>
                  </a:cubicBezTo>
                  <a:cubicBezTo>
                    <a:pt x="56" y="21"/>
                    <a:pt x="61" y="16"/>
                    <a:pt x="61" y="10"/>
                  </a:cubicBezTo>
                  <a:close/>
                </a:path>
              </a:pathLst>
            </a:custGeom>
            <a:solidFill>
              <a:srgbClr val="269FD3"/>
            </a:solidFill>
            <a:ln>
              <a:noFill/>
            </a:ln>
          </p:spPr>
          <p:txBody>
            <a:bodyPr lIns="51421" tIns="25717" rIns="51421" bIns="25717"/>
            <a:lstStyle/>
            <a:p>
              <a:pPr defTabSz="513715" fontAlgn="auto">
                <a:spcBef>
                  <a:spcPts val="0"/>
                </a:spcBef>
                <a:spcAft>
                  <a:spcPts val="0"/>
                </a:spcAft>
                <a:buFont typeface="Arial" panose="020B0604020202020204" pitchFamily="34" charset="0"/>
                <a:buNone/>
              </a:pPr>
              <a:endParaRPr lang="zh-CN" altLang="en-US" sz="1100" b="1" kern="0">
                <a:solidFill>
                  <a:sysClr val="windowText" lastClr="000000"/>
                </a:solidFill>
                <a:latin typeface="微软雅黑" panose="020B0503020204020204" charset="-122"/>
                <a:ea typeface="微软雅黑" panose="020B0503020204020204" charset="-122"/>
                <a:cs typeface="微软雅黑" panose="020B0503020204020204" charset="-122"/>
              </a:endParaRPr>
            </a:p>
          </p:txBody>
        </p:sp>
      </p:grpSp>
      <p:sp>
        <p:nvSpPr>
          <p:cNvPr id="79" name="íś1ïďe"/>
          <p:cNvSpPr/>
          <p:nvPr>
            <p:custDataLst>
              <p:tags r:id="rId15"/>
            </p:custDataLst>
          </p:nvPr>
        </p:nvSpPr>
        <p:spPr>
          <a:xfrm>
            <a:off x="683260" y="5724525"/>
            <a:ext cx="10850880" cy="675640"/>
          </a:xfrm>
          <a:prstGeom prst="rect">
            <a:avLst/>
          </a:prstGeom>
          <a:solidFill>
            <a:schemeClr val="accent1">
              <a:alpha val="20000"/>
            </a:schemeClr>
          </a:solidFill>
          <a:ln w="9525">
            <a:noFill/>
            <a:miter lim="800000"/>
          </a:ln>
        </p:spPr>
        <p:txBody>
          <a:bodyPr wrap="square" lIns="90000" anchor="ctr" anchorCtr="0">
            <a:noAutofit/>
          </a:bodyPr>
          <a:lstStyle/>
          <a:p>
            <a:pPr algn="ctr">
              <a:lnSpc>
                <a:spcPct val="150000"/>
              </a:lnSpc>
            </a:pPr>
            <a:endParaRPr lang="zh-CN" altLang="en-US" sz="2800" b="1" dirty="0">
              <a:solidFill>
                <a:schemeClr val="dk1"/>
              </a:solidFill>
              <a:effectLst>
                <a:outerShdw blurRad="38100" dist="25400" dir="5400000" algn="ctr" rotWithShape="0">
                  <a:srgbClr val="6E747A">
                    <a:alpha val="43000"/>
                  </a:srgbClr>
                </a:outerShdw>
              </a:effectLst>
            </a:endParaRPr>
          </a:p>
        </p:txBody>
      </p:sp>
      <p:sp>
        <p:nvSpPr>
          <p:cNvPr id="80" name="文本框 79"/>
          <p:cNvSpPr txBox="1"/>
          <p:nvPr/>
        </p:nvSpPr>
        <p:spPr>
          <a:xfrm>
            <a:off x="3349625" y="5801995"/>
            <a:ext cx="5872480" cy="521970"/>
          </a:xfrm>
          <a:prstGeom prst="rect">
            <a:avLst/>
          </a:prstGeom>
          <a:noFill/>
        </p:spPr>
        <p:txBody>
          <a:bodyPr wrap="none" rtlCol="0" anchor="t">
            <a:spAutoFit/>
          </a:bodyPr>
          <a:p>
            <a:r>
              <a:rPr lang="zh-CN" altLang="en-US" sz="2800" b="1">
                <a:solidFill>
                  <a:srgbClr val="0070C0"/>
                </a:solidFill>
                <a:effectLst>
                  <a:outerShdw blurRad="38100" dist="25400" dir="5400000" algn="ctr" rotWithShape="0">
                    <a:srgbClr val="6E747A">
                      <a:alpha val="43000"/>
                    </a:srgbClr>
                  </a:outerShdw>
                </a:effectLst>
                <a:sym typeface="+mn-ea"/>
              </a:rPr>
              <a:t>产业互联网是供应链变革的基础设施</a:t>
            </a:r>
            <a:endParaRPr lang="zh-CN" altLang="en-US" sz="2800" b="1">
              <a:solidFill>
                <a:srgbClr val="0070C0"/>
              </a:solidFill>
              <a:effectLst>
                <a:outerShdw blurRad="38100" dist="25400" dir="5400000" algn="ctr" rotWithShape="0">
                  <a:srgbClr val="6E747A">
                    <a:alpha val="43000"/>
                  </a:srgbClr>
                </a:outerShdw>
              </a:effectLst>
              <a:sym typeface="+mn-ea"/>
            </a:endParaRPr>
          </a:p>
        </p:txBody>
      </p:sp>
      <p:sp>
        <p:nvSpPr>
          <p:cNvPr id="81" name="文本框 80"/>
          <p:cNvSpPr txBox="1"/>
          <p:nvPr/>
        </p:nvSpPr>
        <p:spPr>
          <a:xfrm>
            <a:off x="683260" y="474345"/>
            <a:ext cx="4431030" cy="521970"/>
          </a:xfrm>
          <a:prstGeom prst="rect">
            <a:avLst/>
          </a:prstGeom>
          <a:noFill/>
        </p:spPr>
        <p:txBody>
          <a:bodyPr wrap="none" rtlCol="0" anchor="t">
            <a:spAutoFit/>
          </a:bodyPr>
          <a:p>
            <a:r>
              <a:rPr lang="en-US" altLang="zh-CN" sz="2800" b="1">
                <a:solidFill>
                  <a:schemeClr val="accent1"/>
                </a:solidFill>
                <a:effectLst>
                  <a:outerShdw blurRad="38100" dist="25400" dir="5400000" algn="ctr" rotWithShape="0">
                    <a:srgbClr val="6E747A">
                      <a:alpha val="43000"/>
                    </a:srgbClr>
                  </a:outerShdw>
                </a:effectLst>
                <a:sym typeface="+mn-ea"/>
              </a:rPr>
              <a:t>1.4  </a:t>
            </a:r>
            <a:r>
              <a:rPr lang="zh-CN" altLang="en-US" sz="2800" b="1">
                <a:solidFill>
                  <a:schemeClr val="accent1"/>
                </a:solidFill>
                <a:effectLst>
                  <a:outerShdw blurRad="38100" dist="25400" dir="5400000" algn="ctr" rotWithShape="0">
                    <a:srgbClr val="6E747A">
                      <a:alpha val="43000"/>
                    </a:srgbClr>
                  </a:outerShdw>
                </a:effectLst>
                <a:sym typeface="+mn-ea"/>
              </a:rPr>
              <a:t>解决思路：产业互联网</a:t>
            </a:r>
            <a:endParaRPr lang="zh-CN" altLang="en-US" sz="2800" b="1">
              <a:solidFill>
                <a:schemeClr val="accent1"/>
              </a:solidFill>
              <a:effectLst>
                <a:outerShdw blurRad="38100" dist="25400" dir="5400000" algn="ctr" rotWithShape="0">
                  <a:srgbClr val="6E747A">
                    <a:alpha val="43000"/>
                  </a:srgb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直角三角形 25"/>
          <p:cNvSpPr/>
          <p:nvPr>
            <p:custDataLst>
              <p:tags r:id="rId1"/>
            </p:custDataLst>
          </p:nvPr>
        </p:nvSpPr>
        <p:spPr>
          <a:xfrm rot="13320000">
            <a:off x="4831715" y="3227070"/>
            <a:ext cx="1085850" cy="1190625"/>
          </a:xfrm>
          <a:prstGeom prst="rtTriangle">
            <a:avLst/>
          </a:prstGeom>
          <a:solidFill>
            <a:srgbClr val="0070C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5" name="矩形 24"/>
          <p:cNvSpPr/>
          <p:nvPr>
            <p:custDataLst>
              <p:tags r:id="rId2"/>
            </p:custDataLst>
          </p:nvPr>
        </p:nvSpPr>
        <p:spPr>
          <a:xfrm>
            <a:off x="4083685" y="1724025"/>
            <a:ext cx="1304925" cy="4019550"/>
          </a:xfrm>
          <a:prstGeom prst="rect">
            <a:avLst/>
          </a:prstGeom>
          <a:solidFill>
            <a:srgbClr val="0070C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1048755" name="object 16"/>
          <p:cNvSpPr/>
          <p:nvPr>
            <p:custDataLst>
              <p:tags r:id="rId3"/>
            </p:custDataLst>
          </p:nvPr>
        </p:nvSpPr>
        <p:spPr>
          <a:xfrm>
            <a:off x="3707130" y="2144395"/>
            <a:ext cx="376555" cy="68580"/>
          </a:xfrm>
          <a:custGeom>
            <a:avLst/>
            <a:gdLst/>
            <a:ahLst/>
            <a:cxnLst/>
            <a:rect l="l" t="t" r="r" b="b"/>
            <a:pathLst>
              <a:path w="376554" h="68580">
                <a:moveTo>
                  <a:pt x="0" y="68579"/>
                </a:moveTo>
                <a:lnTo>
                  <a:pt x="376427" y="68579"/>
                </a:lnTo>
                <a:lnTo>
                  <a:pt x="376427" y="0"/>
                </a:lnTo>
                <a:lnTo>
                  <a:pt x="0" y="0"/>
                </a:lnTo>
                <a:lnTo>
                  <a:pt x="0" y="68579"/>
                </a:lnTo>
                <a:close/>
              </a:path>
            </a:pathLst>
          </a:custGeom>
          <a:solidFill>
            <a:srgbClr val="0070C0"/>
          </a:solidFill>
          <a:ln w="12700">
            <a:solidFill>
              <a:srgbClr val="0070C0"/>
            </a:solidFill>
          </a:ln>
        </p:spPr>
        <p:txBody>
          <a:bodyPr wrap="square" lIns="0" tIns="0" rIns="0" bIns="0" rtlCol="0"/>
          <a:p>
            <a:endParaRPr>
              <a:solidFill>
                <a:schemeClr val="dk1"/>
              </a:solidFill>
            </a:endParaRPr>
          </a:p>
        </p:txBody>
      </p:sp>
      <p:sp>
        <p:nvSpPr>
          <p:cNvPr id="1048756" name="object 18"/>
          <p:cNvSpPr/>
          <p:nvPr>
            <p:custDataLst>
              <p:tags r:id="rId4"/>
            </p:custDataLst>
          </p:nvPr>
        </p:nvSpPr>
        <p:spPr>
          <a:xfrm>
            <a:off x="1513840" y="1734820"/>
            <a:ext cx="2232660" cy="741045"/>
          </a:xfrm>
          <a:custGeom>
            <a:avLst/>
            <a:gdLst/>
            <a:ahLst/>
            <a:cxnLst/>
            <a:rect l="l" t="t" r="r" b="b"/>
            <a:pathLst>
              <a:path w="2232660" h="741044">
                <a:moveTo>
                  <a:pt x="0" y="740663"/>
                </a:moveTo>
                <a:lnTo>
                  <a:pt x="2232660" y="740663"/>
                </a:lnTo>
                <a:lnTo>
                  <a:pt x="2232660" y="0"/>
                </a:lnTo>
                <a:lnTo>
                  <a:pt x="0" y="0"/>
                </a:lnTo>
                <a:lnTo>
                  <a:pt x="0" y="740663"/>
                </a:lnTo>
                <a:close/>
              </a:path>
            </a:pathLst>
          </a:custGeom>
          <a:solidFill>
            <a:srgbClr val="0070C0"/>
          </a:solidFill>
          <a:ln w="12699">
            <a:solidFill>
              <a:srgbClr val="0070C0"/>
            </a:solidFill>
          </a:ln>
        </p:spPr>
        <p:txBody>
          <a:bodyPr wrap="square" lIns="0" tIns="0" rIns="0" bIns="0" rtlCol="0"/>
          <a:p>
            <a:endParaRPr>
              <a:solidFill>
                <a:schemeClr val="dk1"/>
              </a:solidFill>
            </a:endParaRPr>
          </a:p>
        </p:txBody>
      </p:sp>
      <p:sp>
        <p:nvSpPr>
          <p:cNvPr id="1048758" name="object 22"/>
          <p:cNvSpPr/>
          <p:nvPr>
            <p:custDataLst>
              <p:tags r:id="rId5"/>
            </p:custDataLst>
          </p:nvPr>
        </p:nvSpPr>
        <p:spPr>
          <a:xfrm>
            <a:off x="1137285" y="1735455"/>
            <a:ext cx="754380" cy="754380"/>
          </a:xfrm>
          <a:custGeom>
            <a:avLst/>
            <a:gdLst/>
            <a:ahLst/>
            <a:cxnLst/>
            <a:rect l="l" t="t" r="r" b="b"/>
            <a:pathLst>
              <a:path w="754380" h="754380">
                <a:moveTo>
                  <a:pt x="377164" y="0"/>
                </a:moveTo>
                <a:lnTo>
                  <a:pt x="754341" y="377189"/>
                </a:lnTo>
                <a:lnTo>
                  <a:pt x="377164" y="754252"/>
                </a:lnTo>
                <a:lnTo>
                  <a:pt x="0" y="377189"/>
                </a:lnTo>
                <a:lnTo>
                  <a:pt x="377164" y="0"/>
                </a:lnTo>
                <a:close/>
              </a:path>
            </a:pathLst>
          </a:custGeom>
          <a:solidFill>
            <a:srgbClr val="0070C0"/>
          </a:solidFill>
          <a:ln w="12700">
            <a:solidFill>
              <a:schemeClr val="lt1">
                <a:lumMod val="95000"/>
              </a:schemeClr>
            </a:solidFill>
          </a:ln>
        </p:spPr>
        <p:txBody>
          <a:bodyPr wrap="square" lIns="0" tIns="0" rIns="0" bIns="0" rtlCol="0"/>
          <a:p>
            <a:endParaRPr>
              <a:solidFill>
                <a:schemeClr val="dk1"/>
              </a:solidFill>
            </a:endParaRPr>
          </a:p>
        </p:txBody>
      </p:sp>
      <p:sp>
        <p:nvSpPr>
          <p:cNvPr id="1048759" name="object 23"/>
          <p:cNvSpPr txBox="1">
            <a:spLocks noGrp="1"/>
          </p:cNvSpPr>
          <p:nvPr>
            <p:ph type="title"/>
          </p:nvPr>
        </p:nvSpPr>
        <p:spPr>
          <a:xfrm>
            <a:off x="657860" y="567055"/>
            <a:ext cx="8684895" cy="443865"/>
          </a:xfrm>
          <a:prstGeom prst="rect">
            <a:avLst/>
          </a:prstGeom>
        </p:spPr>
        <p:txBody>
          <a:bodyPr vert="horz" wrap="square" lIns="0" tIns="13335" rIns="0" bIns="0" rtlCol="0">
            <a:spAutoFit/>
          </a:bodyPr>
          <a:p>
            <a:pPr marL="12700">
              <a:lnSpc>
                <a:spcPct val="100000"/>
              </a:lnSpc>
              <a:spcBef>
                <a:spcPts val="105"/>
              </a:spcBef>
            </a:pPr>
            <a:r>
              <a:rPr lang="en-US" altLang="zh-CN" sz="2800" dirty="0">
                <a:solidFill>
                  <a:schemeClr val="accent1"/>
                </a:solidFill>
                <a:effectLst>
                  <a:outerShdw blurRad="38100" dist="25400" dir="5400000" algn="ctr" rotWithShape="0">
                    <a:srgbClr val="6E747A">
                      <a:alpha val="43000"/>
                    </a:srgbClr>
                  </a:outerShdw>
                </a:effectLst>
              </a:rPr>
              <a:t>1.4 </a:t>
            </a:r>
            <a:r>
              <a:rPr lang="zh-CN" altLang="en-US" sz="2800" dirty="0">
                <a:solidFill>
                  <a:schemeClr val="accent1"/>
                </a:solidFill>
                <a:effectLst>
                  <a:outerShdw blurRad="38100" dist="25400" dir="5400000" algn="ctr" rotWithShape="0">
                    <a:srgbClr val="6E747A">
                      <a:alpha val="43000"/>
                    </a:srgbClr>
                  </a:outerShdw>
                </a:effectLst>
              </a:rPr>
              <a:t>解决思路</a:t>
            </a:r>
            <a:endParaRPr lang="zh-CN" altLang="en-US" sz="2800" dirty="0">
              <a:solidFill>
                <a:schemeClr val="accent1"/>
              </a:solidFill>
              <a:effectLst>
                <a:outerShdw blurRad="38100" dist="25400" dir="5400000" algn="ctr" rotWithShape="0">
                  <a:srgbClr val="6E747A">
                    <a:alpha val="43000"/>
                  </a:srgbClr>
                </a:outerShdw>
              </a:effectLst>
            </a:endParaRPr>
          </a:p>
        </p:txBody>
      </p:sp>
      <p:grpSp>
        <p:nvGrpSpPr>
          <p:cNvPr id="140" name="object 24"/>
          <p:cNvGrpSpPr/>
          <p:nvPr/>
        </p:nvGrpSpPr>
        <p:grpSpPr>
          <a:xfrm>
            <a:off x="5964173" y="1735073"/>
            <a:ext cx="2819527" cy="3997960"/>
            <a:chOff x="5526023" y="2020823"/>
            <a:chExt cx="2819527" cy="3997960"/>
          </a:xfrm>
        </p:grpSpPr>
        <p:sp>
          <p:nvSpPr>
            <p:cNvPr id="1048760" name="object 25"/>
            <p:cNvSpPr/>
            <p:nvPr>
              <p:custDataLst>
                <p:tags r:id="rId6"/>
              </p:custDataLst>
            </p:nvPr>
          </p:nvSpPr>
          <p:spPr>
            <a:xfrm>
              <a:off x="6163055" y="3505199"/>
              <a:ext cx="2182495" cy="1080770"/>
            </a:xfrm>
            <a:custGeom>
              <a:avLst/>
              <a:gdLst/>
              <a:ahLst/>
              <a:cxnLst/>
              <a:rect l="l" t="t" r="r" b="b"/>
              <a:pathLst>
                <a:path w="2182495" h="1080770">
                  <a:moveTo>
                    <a:pt x="1642110" y="0"/>
                  </a:moveTo>
                  <a:lnTo>
                    <a:pt x="1642110" y="270129"/>
                  </a:lnTo>
                  <a:lnTo>
                    <a:pt x="0" y="270129"/>
                  </a:lnTo>
                  <a:lnTo>
                    <a:pt x="0" y="810387"/>
                  </a:lnTo>
                  <a:lnTo>
                    <a:pt x="1642110" y="810387"/>
                  </a:lnTo>
                  <a:lnTo>
                    <a:pt x="1642110" y="1080516"/>
                  </a:lnTo>
                  <a:lnTo>
                    <a:pt x="2182368" y="540257"/>
                  </a:lnTo>
                  <a:lnTo>
                    <a:pt x="1642110" y="0"/>
                  </a:lnTo>
                  <a:close/>
                </a:path>
              </a:pathLst>
            </a:custGeom>
            <a:solidFill>
              <a:srgbClr val="00772C"/>
            </a:solidFill>
          </p:spPr>
          <p:txBody>
            <a:bodyPr wrap="square" lIns="0" tIns="0" rIns="0" bIns="0" rtlCol="0"/>
            <a:p>
              <a:endParaRPr>
                <a:solidFill>
                  <a:schemeClr val="dk1"/>
                </a:solidFill>
              </a:endParaRPr>
            </a:p>
          </p:txBody>
        </p:sp>
        <p:sp>
          <p:nvSpPr>
            <p:cNvPr id="1048761" name="object 26"/>
            <p:cNvSpPr/>
            <p:nvPr>
              <p:custDataLst>
                <p:tags r:id="rId7"/>
              </p:custDataLst>
            </p:nvPr>
          </p:nvSpPr>
          <p:spPr>
            <a:xfrm>
              <a:off x="6163055" y="3505199"/>
              <a:ext cx="2182495" cy="1080770"/>
            </a:xfrm>
            <a:custGeom>
              <a:avLst/>
              <a:gdLst/>
              <a:ahLst/>
              <a:cxnLst/>
              <a:rect l="l" t="t" r="r" b="b"/>
              <a:pathLst>
                <a:path w="2182495" h="1080770">
                  <a:moveTo>
                    <a:pt x="0" y="270129"/>
                  </a:moveTo>
                  <a:lnTo>
                    <a:pt x="1642110" y="270129"/>
                  </a:lnTo>
                  <a:lnTo>
                    <a:pt x="1642110" y="0"/>
                  </a:lnTo>
                  <a:lnTo>
                    <a:pt x="2182368" y="540257"/>
                  </a:lnTo>
                  <a:lnTo>
                    <a:pt x="1642110" y="1080516"/>
                  </a:lnTo>
                  <a:lnTo>
                    <a:pt x="1642110" y="810387"/>
                  </a:lnTo>
                  <a:lnTo>
                    <a:pt x="0" y="810387"/>
                  </a:lnTo>
                  <a:lnTo>
                    <a:pt x="0" y="270129"/>
                  </a:lnTo>
                  <a:close/>
                </a:path>
              </a:pathLst>
            </a:custGeom>
            <a:solidFill>
              <a:srgbClr val="0070C0"/>
            </a:solidFill>
            <a:ln w="12700">
              <a:solidFill>
                <a:srgbClr val="0070C0"/>
              </a:solidFill>
            </a:ln>
          </p:spPr>
          <p:txBody>
            <a:bodyPr wrap="square" lIns="0" tIns="0" rIns="0" bIns="0" rtlCol="0"/>
            <a:p>
              <a:endParaRPr>
                <a:solidFill>
                  <a:schemeClr val="dk1"/>
                </a:solidFill>
              </a:endParaRPr>
            </a:p>
          </p:txBody>
        </p:sp>
        <p:sp>
          <p:nvSpPr>
            <p:cNvPr id="1048762" name="object 27"/>
            <p:cNvSpPr/>
            <p:nvPr>
              <p:custDataLst>
                <p:tags r:id="rId8"/>
              </p:custDataLst>
            </p:nvPr>
          </p:nvSpPr>
          <p:spPr>
            <a:xfrm>
              <a:off x="5526023" y="2020823"/>
              <a:ext cx="1897380" cy="3997960"/>
            </a:xfrm>
            <a:custGeom>
              <a:avLst/>
              <a:gdLst/>
              <a:ahLst/>
              <a:cxnLst/>
              <a:rect l="l" t="t" r="r" b="b"/>
              <a:pathLst>
                <a:path w="1897379" h="3997960">
                  <a:moveTo>
                    <a:pt x="1897379" y="0"/>
                  </a:moveTo>
                  <a:lnTo>
                    <a:pt x="0" y="0"/>
                  </a:lnTo>
                  <a:lnTo>
                    <a:pt x="0" y="3997452"/>
                  </a:lnTo>
                  <a:lnTo>
                    <a:pt x="1897379" y="3997452"/>
                  </a:lnTo>
                  <a:lnTo>
                    <a:pt x="1897379" y="0"/>
                  </a:lnTo>
                  <a:close/>
                </a:path>
              </a:pathLst>
            </a:custGeom>
            <a:solidFill>
              <a:srgbClr val="0070C0"/>
            </a:solidFill>
          </p:spPr>
          <p:txBody>
            <a:bodyPr wrap="square" lIns="0" tIns="0" rIns="0" bIns="0" rtlCol="0"/>
            <a:p>
              <a:endParaRPr>
                <a:solidFill>
                  <a:schemeClr val="dk1"/>
                </a:solidFill>
              </a:endParaRPr>
            </a:p>
          </p:txBody>
        </p:sp>
        <p:sp>
          <p:nvSpPr>
            <p:cNvPr id="1048763" name="object 30"/>
            <p:cNvSpPr/>
            <p:nvPr>
              <p:custDataLst>
                <p:tags r:id="rId9"/>
              </p:custDataLst>
            </p:nvPr>
          </p:nvSpPr>
          <p:spPr>
            <a:xfrm>
              <a:off x="6323076" y="3838955"/>
              <a:ext cx="304800" cy="1152525"/>
            </a:xfrm>
            <a:custGeom>
              <a:avLst/>
              <a:gdLst/>
              <a:ahLst/>
              <a:cxnLst/>
              <a:rect l="l" t="t" r="r" b="b"/>
              <a:pathLst>
                <a:path w="304800" h="1152525">
                  <a:moveTo>
                    <a:pt x="304800" y="957072"/>
                  </a:moveTo>
                  <a:lnTo>
                    <a:pt x="185928" y="957072"/>
                  </a:lnTo>
                  <a:lnTo>
                    <a:pt x="185928" y="847344"/>
                  </a:lnTo>
                  <a:lnTo>
                    <a:pt x="118872" y="847344"/>
                  </a:lnTo>
                  <a:lnTo>
                    <a:pt x="118872" y="957072"/>
                  </a:lnTo>
                  <a:lnTo>
                    <a:pt x="0" y="957072"/>
                  </a:lnTo>
                  <a:lnTo>
                    <a:pt x="0" y="1025652"/>
                  </a:lnTo>
                  <a:lnTo>
                    <a:pt x="118872" y="1025652"/>
                  </a:lnTo>
                  <a:lnTo>
                    <a:pt x="118872" y="1152144"/>
                  </a:lnTo>
                  <a:lnTo>
                    <a:pt x="185928" y="1152144"/>
                  </a:lnTo>
                  <a:lnTo>
                    <a:pt x="185928" y="1025652"/>
                  </a:lnTo>
                  <a:lnTo>
                    <a:pt x="304800" y="1025652"/>
                  </a:lnTo>
                  <a:lnTo>
                    <a:pt x="304800" y="957072"/>
                  </a:lnTo>
                  <a:close/>
                </a:path>
                <a:path w="304800" h="1152525">
                  <a:moveTo>
                    <a:pt x="304800" y="109728"/>
                  </a:moveTo>
                  <a:lnTo>
                    <a:pt x="185928" y="109728"/>
                  </a:lnTo>
                  <a:lnTo>
                    <a:pt x="185928" y="0"/>
                  </a:lnTo>
                  <a:lnTo>
                    <a:pt x="118872" y="0"/>
                  </a:lnTo>
                  <a:lnTo>
                    <a:pt x="118872" y="109728"/>
                  </a:lnTo>
                  <a:lnTo>
                    <a:pt x="0" y="109728"/>
                  </a:lnTo>
                  <a:lnTo>
                    <a:pt x="0" y="178308"/>
                  </a:lnTo>
                  <a:lnTo>
                    <a:pt x="118872" y="178308"/>
                  </a:lnTo>
                  <a:lnTo>
                    <a:pt x="118872" y="304800"/>
                  </a:lnTo>
                  <a:lnTo>
                    <a:pt x="185928" y="304800"/>
                  </a:lnTo>
                  <a:lnTo>
                    <a:pt x="185928" y="178308"/>
                  </a:lnTo>
                  <a:lnTo>
                    <a:pt x="304800" y="178308"/>
                  </a:lnTo>
                  <a:lnTo>
                    <a:pt x="304800" y="109728"/>
                  </a:lnTo>
                  <a:close/>
                </a:path>
              </a:pathLst>
            </a:custGeom>
            <a:solidFill>
              <a:srgbClr val="F8DDA4"/>
            </a:solidFill>
          </p:spPr>
          <p:txBody>
            <a:bodyPr wrap="square" lIns="0" tIns="0" rIns="0" bIns="0" rtlCol="0"/>
            <a:p>
              <a:endParaRPr>
                <a:solidFill>
                  <a:schemeClr val="dk1"/>
                </a:solidFill>
              </a:endParaRPr>
            </a:p>
          </p:txBody>
        </p:sp>
        <p:sp>
          <p:nvSpPr>
            <p:cNvPr id="1048764" name="object 31"/>
            <p:cNvSpPr/>
            <p:nvPr>
              <p:custDataLst>
                <p:tags r:id="rId10"/>
              </p:custDataLst>
            </p:nvPr>
          </p:nvSpPr>
          <p:spPr>
            <a:xfrm>
              <a:off x="5804915" y="3081527"/>
              <a:ext cx="1276350" cy="0"/>
            </a:xfrm>
            <a:custGeom>
              <a:avLst/>
              <a:gdLst/>
              <a:ahLst/>
              <a:cxnLst/>
              <a:rect l="l" t="t" r="r" b="b"/>
              <a:pathLst>
                <a:path w="1276350">
                  <a:moveTo>
                    <a:pt x="0" y="0"/>
                  </a:moveTo>
                  <a:lnTo>
                    <a:pt x="1276223" y="0"/>
                  </a:lnTo>
                </a:path>
              </a:pathLst>
            </a:custGeom>
            <a:ln w="6350">
              <a:solidFill>
                <a:srgbClr val="F8DDA4"/>
              </a:solidFill>
            </a:ln>
          </p:spPr>
          <p:txBody>
            <a:bodyPr wrap="square" lIns="0" tIns="0" rIns="0" bIns="0" rtlCol="0"/>
            <a:p>
              <a:endParaRPr>
                <a:solidFill>
                  <a:schemeClr val="dk1"/>
                </a:solidFill>
              </a:endParaRPr>
            </a:p>
          </p:txBody>
        </p:sp>
      </p:grpSp>
      <p:sp>
        <p:nvSpPr>
          <p:cNvPr id="1048765" name="object 32"/>
          <p:cNvSpPr txBox="1"/>
          <p:nvPr/>
        </p:nvSpPr>
        <p:spPr>
          <a:xfrm>
            <a:off x="1372768" y="1970532"/>
            <a:ext cx="278765" cy="299720"/>
          </a:xfrm>
          <a:prstGeom prst="rect">
            <a:avLst/>
          </a:prstGeom>
        </p:spPr>
        <p:txBody>
          <a:bodyPr vert="horz" wrap="square" lIns="0" tIns="12700" rIns="0" bIns="0" rtlCol="0">
            <a:spAutoFit/>
          </a:bodyPr>
          <a:p>
            <a:pPr marL="12700">
              <a:lnSpc>
                <a:spcPct val="100000"/>
              </a:lnSpc>
              <a:spcBef>
                <a:spcPts val="100"/>
              </a:spcBef>
            </a:pPr>
            <a:r>
              <a:rPr sz="1800" b="1" spc="-10" dirty="0">
                <a:solidFill>
                  <a:srgbClr val="FFFFFF"/>
                </a:solidFill>
                <a:latin typeface="Arial" panose="020B0604020202020204"/>
                <a:cs typeface="Arial" panose="020B0604020202020204"/>
              </a:rPr>
              <a:t>01</a:t>
            </a:r>
            <a:endParaRPr sz="1800" b="1" spc="-10" dirty="0">
              <a:solidFill>
                <a:srgbClr val="FFFFFF"/>
              </a:solidFill>
              <a:latin typeface="Arial" panose="020B0604020202020204"/>
              <a:cs typeface="Arial" panose="020B0604020202020204"/>
            </a:endParaRPr>
          </a:p>
        </p:txBody>
      </p:sp>
      <p:sp>
        <p:nvSpPr>
          <p:cNvPr id="1048766" name="object 33"/>
          <p:cNvSpPr txBox="1"/>
          <p:nvPr/>
        </p:nvSpPr>
        <p:spPr>
          <a:xfrm>
            <a:off x="2186304" y="1946402"/>
            <a:ext cx="939800" cy="289560"/>
          </a:xfrm>
          <a:prstGeom prst="rect">
            <a:avLst/>
          </a:prstGeom>
        </p:spPr>
        <p:txBody>
          <a:bodyPr vert="horz" wrap="square" lIns="0" tIns="12700" rIns="0" bIns="0" rtlCol="0">
            <a:spAutoFit/>
          </a:bodyPr>
          <a:p>
            <a:pPr marL="12700">
              <a:lnSpc>
                <a:spcPct val="100000"/>
              </a:lnSpc>
              <a:spcBef>
                <a:spcPts val="100"/>
              </a:spcBef>
            </a:pPr>
            <a:r>
              <a:rPr lang="zh-CN" sz="1800" b="1" dirty="0">
                <a:solidFill>
                  <a:srgbClr val="FFFFFF"/>
                </a:solidFill>
                <a:latin typeface="微软雅黑" panose="020B0503020204020204" charset="-122"/>
                <a:cs typeface="微软雅黑" panose="020B0503020204020204" charset="-122"/>
              </a:rPr>
              <a:t>顶层设计</a:t>
            </a:r>
            <a:endParaRPr lang="zh-CN" sz="1800" b="1" dirty="0">
              <a:solidFill>
                <a:srgbClr val="FFFFFF"/>
              </a:solidFill>
              <a:latin typeface="微软雅黑" panose="020B0503020204020204" charset="-122"/>
              <a:cs typeface="微软雅黑" panose="020B0503020204020204" charset="-122"/>
            </a:endParaRPr>
          </a:p>
        </p:txBody>
      </p:sp>
      <p:sp>
        <p:nvSpPr>
          <p:cNvPr id="1048782" name="object 65"/>
          <p:cNvSpPr txBox="1"/>
          <p:nvPr>
            <p:custDataLst>
              <p:tags r:id="rId11"/>
            </p:custDataLst>
          </p:nvPr>
        </p:nvSpPr>
        <p:spPr>
          <a:xfrm>
            <a:off x="4571364" y="3032252"/>
            <a:ext cx="330200" cy="1306830"/>
          </a:xfrm>
          <a:prstGeom prst="rect">
            <a:avLst/>
          </a:prstGeom>
        </p:spPr>
        <p:txBody>
          <a:bodyPr vert="horz" wrap="square" lIns="0" tIns="73660" rIns="0" bIns="0" rtlCol="0">
            <a:spAutoFit/>
          </a:bodyPr>
          <a:p>
            <a:pPr marL="12700" marR="5080" algn="just">
              <a:lnSpc>
                <a:spcPts val="2400"/>
              </a:lnSpc>
              <a:spcBef>
                <a:spcPts val="580"/>
              </a:spcBef>
            </a:pPr>
            <a:r>
              <a:rPr sz="2400" b="1" dirty="0">
                <a:solidFill>
                  <a:schemeClr val="lt1"/>
                </a:solidFill>
                <a:latin typeface="微软雅黑" panose="020B0503020204020204" charset="-122"/>
                <a:cs typeface="微软雅黑" panose="020B0503020204020204" charset="-122"/>
              </a:rPr>
              <a:t>条 件 具 备</a:t>
            </a:r>
            <a:endParaRPr sz="2400" b="1" dirty="0">
              <a:solidFill>
                <a:schemeClr val="lt1"/>
              </a:solidFill>
              <a:latin typeface="微软雅黑" panose="020B0503020204020204" charset="-122"/>
              <a:cs typeface="微软雅黑" panose="020B0503020204020204" charset="-122"/>
            </a:endParaRPr>
          </a:p>
        </p:txBody>
      </p:sp>
      <p:sp>
        <p:nvSpPr>
          <p:cNvPr id="1048783" name="object 66"/>
          <p:cNvSpPr txBox="1"/>
          <p:nvPr/>
        </p:nvSpPr>
        <p:spPr>
          <a:xfrm>
            <a:off x="5994018" y="1855088"/>
            <a:ext cx="1897380" cy="3148330"/>
          </a:xfrm>
          <a:prstGeom prst="rect">
            <a:avLst/>
          </a:prstGeom>
        </p:spPr>
        <p:txBody>
          <a:bodyPr vert="horz" wrap="square" lIns="0" tIns="0" rIns="0" bIns="0" rtlCol="0">
            <a:spAutoFit/>
          </a:bodyPr>
          <a:p>
            <a:pPr>
              <a:lnSpc>
                <a:spcPct val="100000"/>
              </a:lnSpc>
            </a:pPr>
            <a:endParaRPr sz="2100">
              <a:solidFill>
                <a:schemeClr val="tx1"/>
              </a:solidFill>
              <a:latin typeface="Times New Roman" panose="02020603050405020304"/>
              <a:cs typeface="Times New Roman" panose="02020603050405020304"/>
            </a:endParaRPr>
          </a:p>
          <a:p>
            <a:pPr>
              <a:lnSpc>
                <a:spcPct val="100000"/>
              </a:lnSpc>
            </a:pPr>
            <a:endParaRPr sz="2100">
              <a:solidFill>
                <a:schemeClr val="tx1"/>
              </a:solidFill>
              <a:latin typeface="Times New Roman" panose="02020603050405020304"/>
              <a:cs typeface="Times New Roman" panose="02020603050405020304"/>
            </a:endParaRPr>
          </a:p>
          <a:p>
            <a:pPr marL="435610" marR="440055" algn="just">
              <a:lnSpc>
                <a:spcPct val="349000"/>
              </a:lnSpc>
              <a:spcBef>
                <a:spcPts val="1290"/>
              </a:spcBef>
            </a:pPr>
            <a:r>
              <a:rPr sz="1600" spc="-5" dirty="0">
                <a:solidFill>
                  <a:srgbClr val="FFFFFF"/>
                </a:solidFill>
                <a:latin typeface="微软雅黑" panose="020B0503020204020204" charset="-122"/>
                <a:cs typeface="微软雅黑" panose="020B0503020204020204" charset="-122"/>
              </a:rPr>
              <a:t>特色产业链 产业互联网 金融资本</a:t>
            </a:r>
            <a:endParaRPr sz="1600" spc="-5" dirty="0">
              <a:solidFill>
                <a:srgbClr val="FFFFFF"/>
              </a:solidFill>
              <a:latin typeface="微软雅黑" panose="020B0503020204020204" charset="-122"/>
              <a:cs typeface="微软雅黑" panose="020B0503020204020204" charset="-122"/>
            </a:endParaRPr>
          </a:p>
        </p:txBody>
      </p:sp>
      <p:sp>
        <p:nvSpPr>
          <p:cNvPr id="1048784" name="object 67"/>
          <p:cNvSpPr txBox="1"/>
          <p:nvPr/>
        </p:nvSpPr>
        <p:spPr>
          <a:xfrm>
            <a:off x="7935086" y="3618179"/>
            <a:ext cx="431165" cy="240666"/>
          </a:xfrm>
          <a:prstGeom prst="rect">
            <a:avLst/>
          </a:prstGeom>
        </p:spPr>
        <p:txBody>
          <a:bodyPr vert="horz" wrap="square" lIns="0" tIns="12065" rIns="0" bIns="0" rtlCol="0">
            <a:spAutoFit/>
          </a:bodyPr>
          <a:p>
            <a:pPr marL="12700">
              <a:lnSpc>
                <a:spcPct val="100000"/>
              </a:lnSpc>
              <a:spcBef>
                <a:spcPts val="95"/>
              </a:spcBef>
            </a:pPr>
            <a:r>
              <a:rPr sz="1600" b="1" spc="-10" dirty="0">
                <a:solidFill>
                  <a:srgbClr val="FFFFFF"/>
                </a:solidFill>
                <a:latin typeface="微软雅黑" panose="020B0503020204020204" charset="-122"/>
                <a:cs typeface="微软雅黑" panose="020B0503020204020204" charset="-122"/>
              </a:rPr>
              <a:t>解决</a:t>
            </a:r>
            <a:endParaRPr sz="1600" b="1" spc="-10" dirty="0">
              <a:solidFill>
                <a:srgbClr val="FFFFFF"/>
              </a:solidFill>
              <a:latin typeface="微软雅黑" panose="020B0503020204020204" charset="-122"/>
              <a:cs typeface="微软雅黑" panose="020B0503020204020204" charset="-122"/>
            </a:endParaRPr>
          </a:p>
        </p:txBody>
      </p:sp>
      <p:sp>
        <p:nvSpPr>
          <p:cNvPr id="4" name="文本框 3"/>
          <p:cNvSpPr txBox="1"/>
          <p:nvPr/>
        </p:nvSpPr>
        <p:spPr>
          <a:xfrm>
            <a:off x="1137285" y="5942330"/>
            <a:ext cx="10495280" cy="521970"/>
          </a:xfrm>
          <a:prstGeom prst="rect">
            <a:avLst/>
          </a:prstGeom>
          <a:noFill/>
        </p:spPr>
        <p:txBody>
          <a:bodyPr wrap="none" rtlCol="0" anchor="t">
            <a:spAutoFit/>
          </a:bodyPr>
          <a:p>
            <a:pPr>
              <a:lnSpc>
                <a:spcPct val="100000"/>
              </a:lnSpc>
              <a:spcBef>
                <a:spcPts val="105"/>
              </a:spcBef>
            </a:pPr>
            <a:r>
              <a:rPr lang="zh-CN" sz="2800" b="1" dirty="0">
                <a:solidFill>
                  <a:srgbClr val="C00000"/>
                </a:solidFill>
                <a:effectLst>
                  <a:outerShdw blurRad="38100" dist="25400" dir="5400000" algn="ctr" rotWithShape="0">
                    <a:srgbClr val="6E747A">
                      <a:alpha val="43000"/>
                    </a:srgbClr>
                  </a:outerShdw>
                </a:effectLst>
                <a:sym typeface="+mn-ea"/>
              </a:rPr>
              <a:t>数字科技与金融资本双轮驱动，打造芯片产业互联网平台总部经济</a:t>
            </a:r>
            <a:endParaRPr lang="zh-CN" altLang="en-US" sz="2800" b="1" dirty="0">
              <a:solidFill>
                <a:srgbClr val="C00000"/>
              </a:solidFill>
              <a:effectLst>
                <a:outerShdw blurRad="38100" dist="25400" dir="5400000" algn="ctr" rotWithShape="0">
                  <a:srgbClr val="6E747A">
                    <a:alpha val="43000"/>
                  </a:srgbClr>
                </a:outerShdw>
              </a:effectLst>
              <a:sym typeface="+mn-ea"/>
            </a:endParaRPr>
          </a:p>
        </p:txBody>
      </p:sp>
      <p:grpSp>
        <p:nvGrpSpPr>
          <p:cNvPr id="144" name="object 68"/>
          <p:cNvGrpSpPr/>
          <p:nvPr/>
        </p:nvGrpSpPr>
        <p:grpSpPr>
          <a:xfrm>
            <a:off x="9097349" y="2252698"/>
            <a:ext cx="2635475" cy="2635490"/>
            <a:chOff x="8436863" y="2476500"/>
            <a:chExt cx="3080385" cy="3080385"/>
          </a:xfrm>
        </p:grpSpPr>
        <p:sp>
          <p:nvSpPr>
            <p:cNvPr id="1048785" name="object 71"/>
            <p:cNvSpPr/>
            <p:nvPr>
              <p:custDataLst>
                <p:tags r:id="rId12"/>
              </p:custDataLst>
            </p:nvPr>
          </p:nvSpPr>
          <p:spPr>
            <a:xfrm>
              <a:off x="8436863" y="2476500"/>
              <a:ext cx="3080385" cy="3080385"/>
            </a:xfrm>
            <a:custGeom>
              <a:avLst/>
              <a:gdLst/>
              <a:ahLst/>
              <a:cxnLst/>
              <a:rect l="l" t="t" r="r" b="b"/>
              <a:pathLst>
                <a:path w="3080384" h="3080385">
                  <a:moveTo>
                    <a:pt x="0" y="1540002"/>
                  </a:moveTo>
                  <a:lnTo>
                    <a:pt x="732" y="1492034"/>
                  </a:lnTo>
                  <a:lnTo>
                    <a:pt x="2917" y="1444433"/>
                  </a:lnTo>
                  <a:lnTo>
                    <a:pt x="6531" y="1397217"/>
                  </a:lnTo>
                  <a:lnTo>
                    <a:pt x="11554" y="1350410"/>
                  </a:lnTo>
                  <a:lnTo>
                    <a:pt x="17965" y="1304032"/>
                  </a:lnTo>
                  <a:lnTo>
                    <a:pt x="25742" y="1258104"/>
                  </a:lnTo>
                  <a:lnTo>
                    <a:pt x="34864" y="1212648"/>
                  </a:lnTo>
                  <a:lnTo>
                    <a:pt x="45309" y="1167685"/>
                  </a:lnTo>
                  <a:lnTo>
                    <a:pt x="57057" y="1123237"/>
                  </a:lnTo>
                  <a:lnTo>
                    <a:pt x="70086" y="1079324"/>
                  </a:lnTo>
                  <a:lnTo>
                    <a:pt x="84375" y="1035968"/>
                  </a:lnTo>
                  <a:lnTo>
                    <a:pt x="99902" y="993190"/>
                  </a:lnTo>
                  <a:lnTo>
                    <a:pt x="116647" y="951012"/>
                  </a:lnTo>
                  <a:lnTo>
                    <a:pt x="134587" y="909454"/>
                  </a:lnTo>
                  <a:lnTo>
                    <a:pt x="153702" y="868539"/>
                  </a:lnTo>
                  <a:lnTo>
                    <a:pt x="173970" y="828287"/>
                  </a:lnTo>
                  <a:lnTo>
                    <a:pt x="195370" y="788720"/>
                  </a:lnTo>
                  <a:lnTo>
                    <a:pt x="217881" y="749859"/>
                  </a:lnTo>
                  <a:lnTo>
                    <a:pt x="241481" y="711726"/>
                  </a:lnTo>
                  <a:lnTo>
                    <a:pt x="266149" y="674341"/>
                  </a:lnTo>
                  <a:lnTo>
                    <a:pt x="291864" y="637725"/>
                  </a:lnTo>
                  <a:lnTo>
                    <a:pt x="318604" y="601901"/>
                  </a:lnTo>
                  <a:lnTo>
                    <a:pt x="346349" y="566890"/>
                  </a:lnTo>
                  <a:lnTo>
                    <a:pt x="375077" y="532712"/>
                  </a:lnTo>
                  <a:lnTo>
                    <a:pt x="404766" y="499390"/>
                  </a:lnTo>
                  <a:lnTo>
                    <a:pt x="435395" y="466944"/>
                  </a:lnTo>
                  <a:lnTo>
                    <a:pt x="466944" y="435395"/>
                  </a:lnTo>
                  <a:lnTo>
                    <a:pt x="499390" y="404766"/>
                  </a:lnTo>
                  <a:lnTo>
                    <a:pt x="532712" y="375077"/>
                  </a:lnTo>
                  <a:lnTo>
                    <a:pt x="566890" y="346349"/>
                  </a:lnTo>
                  <a:lnTo>
                    <a:pt x="601901" y="318604"/>
                  </a:lnTo>
                  <a:lnTo>
                    <a:pt x="637725" y="291864"/>
                  </a:lnTo>
                  <a:lnTo>
                    <a:pt x="674341" y="266149"/>
                  </a:lnTo>
                  <a:lnTo>
                    <a:pt x="711726" y="241481"/>
                  </a:lnTo>
                  <a:lnTo>
                    <a:pt x="749859" y="217881"/>
                  </a:lnTo>
                  <a:lnTo>
                    <a:pt x="788720" y="195370"/>
                  </a:lnTo>
                  <a:lnTo>
                    <a:pt x="828287" y="173970"/>
                  </a:lnTo>
                  <a:lnTo>
                    <a:pt x="868539" y="153702"/>
                  </a:lnTo>
                  <a:lnTo>
                    <a:pt x="909454" y="134587"/>
                  </a:lnTo>
                  <a:lnTo>
                    <a:pt x="951012" y="116647"/>
                  </a:lnTo>
                  <a:lnTo>
                    <a:pt x="993190" y="99902"/>
                  </a:lnTo>
                  <a:lnTo>
                    <a:pt x="1035968" y="84375"/>
                  </a:lnTo>
                  <a:lnTo>
                    <a:pt x="1079324" y="70086"/>
                  </a:lnTo>
                  <a:lnTo>
                    <a:pt x="1123237" y="57057"/>
                  </a:lnTo>
                  <a:lnTo>
                    <a:pt x="1167685" y="45309"/>
                  </a:lnTo>
                  <a:lnTo>
                    <a:pt x="1212648" y="34864"/>
                  </a:lnTo>
                  <a:lnTo>
                    <a:pt x="1258104" y="25742"/>
                  </a:lnTo>
                  <a:lnTo>
                    <a:pt x="1304032" y="17965"/>
                  </a:lnTo>
                  <a:lnTo>
                    <a:pt x="1350410" y="11554"/>
                  </a:lnTo>
                  <a:lnTo>
                    <a:pt x="1397217" y="6531"/>
                  </a:lnTo>
                  <a:lnTo>
                    <a:pt x="1444433" y="2917"/>
                  </a:lnTo>
                  <a:lnTo>
                    <a:pt x="1492034" y="732"/>
                  </a:lnTo>
                  <a:lnTo>
                    <a:pt x="1540002" y="0"/>
                  </a:lnTo>
                  <a:lnTo>
                    <a:pt x="1587969" y="732"/>
                  </a:lnTo>
                  <a:lnTo>
                    <a:pt x="1635570" y="2917"/>
                  </a:lnTo>
                  <a:lnTo>
                    <a:pt x="1682786" y="6531"/>
                  </a:lnTo>
                  <a:lnTo>
                    <a:pt x="1729593" y="11554"/>
                  </a:lnTo>
                  <a:lnTo>
                    <a:pt x="1775971" y="17965"/>
                  </a:lnTo>
                  <a:lnTo>
                    <a:pt x="1821899" y="25742"/>
                  </a:lnTo>
                  <a:lnTo>
                    <a:pt x="1867355" y="34864"/>
                  </a:lnTo>
                  <a:lnTo>
                    <a:pt x="1912318" y="45309"/>
                  </a:lnTo>
                  <a:lnTo>
                    <a:pt x="1956766" y="57057"/>
                  </a:lnTo>
                  <a:lnTo>
                    <a:pt x="2000679" y="70086"/>
                  </a:lnTo>
                  <a:lnTo>
                    <a:pt x="2044035" y="84375"/>
                  </a:lnTo>
                  <a:lnTo>
                    <a:pt x="2086813" y="99902"/>
                  </a:lnTo>
                  <a:lnTo>
                    <a:pt x="2128991" y="116647"/>
                  </a:lnTo>
                  <a:lnTo>
                    <a:pt x="2170549" y="134587"/>
                  </a:lnTo>
                  <a:lnTo>
                    <a:pt x="2211464" y="153702"/>
                  </a:lnTo>
                  <a:lnTo>
                    <a:pt x="2251716" y="173970"/>
                  </a:lnTo>
                  <a:lnTo>
                    <a:pt x="2291283" y="195370"/>
                  </a:lnTo>
                  <a:lnTo>
                    <a:pt x="2330144" y="217881"/>
                  </a:lnTo>
                  <a:lnTo>
                    <a:pt x="2368277" y="241481"/>
                  </a:lnTo>
                  <a:lnTo>
                    <a:pt x="2405662" y="266149"/>
                  </a:lnTo>
                  <a:lnTo>
                    <a:pt x="2442278" y="291864"/>
                  </a:lnTo>
                  <a:lnTo>
                    <a:pt x="2478102" y="318604"/>
                  </a:lnTo>
                  <a:lnTo>
                    <a:pt x="2513113" y="346349"/>
                  </a:lnTo>
                  <a:lnTo>
                    <a:pt x="2547291" y="375077"/>
                  </a:lnTo>
                  <a:lnTo>
                    <a:pt x="2580613" y="404766"/>
                  </a:lnTo>
                  <a:lnTo>
                    <a:pt x="2613059" y="435395"/>
                  </a:lnTo>
                  <a:lnTo>
                    <a:pt x="2644608" y="466944"/>
                  </a:lnTo>
                  <a:lnTo>
                    <a:pt x="2675237" y="499390"/>
                  </a:lnTo>
                  <a:lnTo>
                    <a:pt x="2704926" y="532712"/>
                  </a:lnTo>
                  <a:lnTo>
                    <a:pt x="2733654" y="566890"/>
                  </a:lnTo>
                  <a:lnTo>
                    <a:pt x="2761399" y="601901"/>
                  </a:lnTo>
                  <a:lnTo>
                    <a:pt x="2788139" y="637725"/>
                  </a:lnTo>
                  <a:lnTo>
                    <a:pt x="2813854" y="674341"/>
                  </a:lnTo>
                  <a:lnTo>
                    <a:pt x="2838522" y="711726"/>
                  </a:lnTo>
                  <a:lnTo>
                    <a:pt x="2862122" y="749859"/>
                  </a:lnTo>
                  <a:lnTo>
                    <a:pt x="2884633" y="788720"/>
                  </a:lnTo>
                  <a:lnTo>
                    <a:pt x="2906033" y="828287"/>
                  </a:lnTo>
                  <a:lnTo>
                    <a:pt x="2926301" y="868539"/>
                  </a:lnTo>
                  <a:lnTo>
                    <a:pt x="2945416" y="909454"/>
                  </a:lnTo>
                  <a:lnTo>
                    <a:pt x="2963356" y="951012"/>
                  </a:lnTo>
                  <a:lnTo>
                    <a:pt x="2980101" y="993190"/>
                  </a:lnTo>
                  <a:lnTo>
                    <a:pt x="2995628" y="1035968"/>
                  </a:lnTo>
                  <a:lnTo>
                    <a:pt x="3009917" y="1079324"/>
                  </a:lnTo>
                  <a:lnTo>
                    <a:pt x="3022946" y="1123237"/>
                  </a:lnTo>
                  <a:lnTo>
                    <a:pt x="3034694" y="1167685"/>
                  </a:lnTo>
                  <a:lnTo>
                    <a:pt x="3045139" y="1212648"/>
                  </a:lnTo>
                  <a:lnTo>
                    <a:pt x="3054261" y="1258104"/>
                  </a:lnTo>
                  <a:lnTo>
                    <a:pt x="3062038" y="1304032"/>
                  </a:lnTo>
                  <a:lnTo>
                    <a:pt x="3068449" y="1350410"/>
                  </a:lnTo>
                  <a:lnTo>
                    <a:pt x="3073472" y="1397217"/>
                  </a:lnTo>
                  <a:lnTo>
                    <a:pt x="3077086" y="1444433"/>
                  </a:lnTo>
                  <a:lnTo>
                    <a:pt x="3079271" y="1492034"/>
                  </a:lnTo>
                  <a:lnTo>
                    <a:pt x="3080004" y="1540002"/>
                  </a:lnTo>
                  <a:lnTo>
                    <a:pt x="3079271" y="1587969"/>
                  </a:lnTo>
                  <a:lnTo>
                    <a:pt x="3077086" y="1635570"/>
                  </a:lnTo>
                  <a:lnTo>
                    <a:pt x="3073472" y="1682786"/>
                  </a:lnTo>
                  <a:lnTo>
                    <a:pt x="3068449" y="1729593"/>
                  </a:lnTo>
                  <a:lnTo>
                    <a:pt x="3062038" y="1775971"/>
                  </a:lnTo>
                  <a:lnTo>
                    <a:pt x="3054261" y="1821899"/>
                  </a:lnTo>
                  <a:lnTo>
                    <a:pt x="3045139" y="1867355"/>
                  </a:lnTo>
                  <a:lnTo>
                    <a:pt x="3034694" y="1912318"/>
                  </a:lnTo>
                  <a:lnTo>
                    <a:pt x="3022946" y="1956766"/>
                  </a:lnTo>
                  <a:lnTo>
                    <a:pt x="3009917" y="2000679"/>
                  </a:lnTo>
                  <a:lnTo>
                    <a:pt x="2995628" y="2044035"/>
                  </a:lnTo>
                  <a:lnTo>
                    <a:pt x="2980101" y="2086813"/>
                  </a:lnTo>
                  <a:lnTo>
                    <a:pt x="2963356" y="2128991"/>
                  </a:lnTo>
                  <a:lnTo>
                    <a:pt x="2945416" y="2170549"/>
                  </a:lnTo>
                  <a:lnTo>
                    <a:pt x="2926301" y="2211464"/>
                  </a:lnTo>
                  <a:lnTo>
                    <a:pt x="2906033" y="2251716"/>
                  </a:lnTo>
                  <a:lnTo>
                    <a:pt x="2884633" y="2291283"/>
                  </a:lnTo>
                  <a:lnTo>
                    <a:pt x="2862122" y="2330144"/>
                  </a:lnTo>
                  <a:lnTo>
                    <a:pt x="2838522" y="2368277"/>
                  </a:lnTo>
                  <a:lnTo>
                    <a:pt x="2813854" y="2405662"/>
                  </a:lnTo>
                  <a:lnTo>
                    <a:pt x="2788139" y="2442278"/>
                  </a:lnTo>
                  <a:lnTo>
                    <a:pt x="2761399" y="2478102"/>
                  </a:lnTo>
                  <a:lnTo>
                    <a:pt x="2733654" y="2513113"/>
                  </a:lnTo>
                  <a:lnTo>
                    <a:pt x="2704926" y="2547291"/>
                  </a:lnTo>
                  <a:lnTo>
                    <a:pt x="2675237" y="2580613"/>
                  </a:lnTo>
                  <a:lnTo>
                    <a:pt x="2644608" y="2613059"/>
                  </a:lnTo>
                  <a:lnTo>
                    <a:pt x="2613059" y="2644608"/>
                  </a:lnTo>
                  <a:lnTo>
                    <a:pt x="2580613" y="2675237"/>
                  </a:lnTo>
                  <a:lnTo>
                    <a:pt x="2547291" y="2704926"/>
                  </a:lnTo>
                  <a:lnTo>
                    <a:pt x="2513113" y="2733654"/>
                  </a:lnTo>
                  <a:lnTo>
                    <a:pt x="2478102" y="2761399"/>
                  </a:lnTo>
                  <a:lnTo>
                    <a:pt x="2442278" y="2788139"/>
                  </a:lnTo>
                  <a:lnTo>
                    <a:pt x="2405662" y="2813854"/>
                  </a:lnTo>
                  <a:lnTo>
                    <a:pt x="2368277" y="2838522"/>
                  </a:lnTo>
                  <a:lnTo>
                    <a:pt x="2330144" y="2862122"/>
                  </a:lnTo>
                  <a:lnTo>
                    <a:pt x="2291283" y="2884633"/>
                  </a:lnTo>
                  <a:lnTo>
                    <a:pt x="2251716" y="2906033"/>
                  </a:lnTo>
                  <a:lnTo>
                    <a:pt x="2211464" y="2926301"/>
                  </a:lnTo>
                  <a:lnTo>
                    <a:pt x="2170549" y="2945416"/>
                  </a:lnTo>
                  <a:lnTo>
                    <a:pt x="2128991" y="2963356"/>
                  </a:lnTo>
                  <a:lnTo>
                    <a:pt x="2086813" y="2980101"/>
                  </a:lnTo>
                  <a:lnTo>
                    <a:pt x="2044035" y="2995628"/>
                  </a:lnTo>
                  <a:lnTo>
                    <a:pt x="2000679" y="3009917"/>
                  </a:lnTo>
                  <a:lnTo>
                    <a:pt x="1956766" y="3022946"/>
                  </a:lnTo>
                  <a:lnTo>
                    <a:pt x="1912318" y="3034694"/>
                  </a:lnTo>
                  <a:lnTo>
                    <a:pt x="1867355" y="3045139"/>
                  </a:lnTo>
                  <a:lnTo>
                    <a:pt x="1821899" y="3054261"/>
                  </a:lnTo>
                  <a:lnTo>
                    <a:pt x="1775971" y="3062038"/>
                  </a:lnTo>
                  <a:lnTo>
                    <a:pt x="1729593" y="3068449"/>
                  </a:lnTo>
                  <a:lnTo>
                    <a:pt x="1682786" y="3073472"/>
                  </a:lnTo>
                  <a:lnTo>
                    <a:pt x="1635570" y="3077086"/>
                  </a:lnTo>
                  <a:lnTo>
                    <a:pt x="1587969" y="3079271"/>
                  </a:lnTo>
                  <a:lnTo>
                    <a:pt x="1540002" y="3080004"/>
                  </a:lnTo>
                  <a:lnTo>
                    <a:pt x="1492034" y="3079271"/>
                  </a:lnTo>
                  <a:lnTo>
                    <a:pt x="1444433" y="3077086"/>
                  </a:lnTo>
                  <a:lnTo>
                    <a:pt x="1397217" y="3073472"/>
                  </a:lnTo>
                  <a:lnTo>
                    <a:pt x="1350410" y="3068449"/>
                  </a:lnTo>
                  <a:lnTo>
                    <a:pt x="1304032" y="3062038"/>
                  </a:lnTo>
                  <a:lnTo>
                    <a:pt x="1258104" y="3054261"/>
                  </a:lnTo>
                  <a:lnTo>
                    <a:pt x="1212648" y="3045139"/>
                  </a:lnTo>
                  <a:lnTo>
                    <a:pt x="1167685" y="3034694"/>
                  </a:lnTo>
                  <a:lnTo>
                    <a:pt x="1123237" y="3022946"/>
                  </a:lnTo>
                  <a:lnTo>
                    <a:pt x="1079324" y="3009917"/>
                  </a:lnTo>
                  <a:lnTo>
                    <a:pt x="1035968" y="2995628"/>
                  </a:lnTo>
                  <a:lnTo>
                    <a:pt x="993190" y="2980101"/>
                  </a:lnTo>
                  <a:lnTo>
                    <a:pt x="951012" y="2963356"/>
                  </a:lnTo>
                  <a:lnTo>
                    <a:pt x="909454" y="2945416"/>
                  </a:lnTo>
                  <a:lnTo>
                    <a:pt x="868539" y="2926301"/>
                  </a:lnTo>
                  <a:lnTo>
                    <a:pt x="828287" y="2906033"/>
                  </a:lnTo>
                  <a:lnTo>
                    <a:pt x="788720" y="2884633"/>
                  </a:lnTo>
                  <a:lnTo>
                    <a:pt x="749859" y="2862122"/>
                  </a:lnTo>
                  <a:lnTo>
                    <a:pt x="711726" y="2838522"/>
                  </a:lnTo>
                  <a:lnTo>
                    <a:pt x="674341" y="2813854"/>
                  </a:lnTo>
                  <a:lnTo>
                    <a:pt x="637725" y="2788139"/>
                  </a:lnTo>
                  <a:lnTo>
                    <a:pt x="601901" y="2761399"/>
                  </a:lnTo>
                  <a:lnTo>
                    <a:pt x="566890" y="2733654"/>
                  </a:lnTo>
                  <a:lnTo>
                    <a:pt x="532712" y="2704926"/>
                  </a:lnTo>
                  <a:lnTo>
                    <a:pt x="499390" y="2675237"/>
                  </a:lnTo>
                  <a:lnTo>
                    <a:pt x="466944" y="2644608"/>
                  </a:lnTo>
                  <a:lnTo>
                    <a:pt x="435395" y="2613059"/>
                  </a:lnTo>
                  <a:lnTo>
                    <a:pt x="404766" y="2580613"/>
                  </a:lnTo>
                  <a:lnTo>
                    <a:pt x="375077" y="2547291"/>
                  </a:lnTo>
                  <a:lnTo>
                    <a:pt x="346349" y="2513113"/>
                  </a:lnTo>
                  <a:lnTo>
                    <a:pt x="318604" y="2478102"/>
                  </a:lnTo>
                  <a:lnTo>
                    <a:pt x="291864" y="2442278"/>
                  </a:lnTo>
                  <a:lnTo>
                    <a:pt x="266149" y="2405662"/>
                  </a:lnTo>
                  <a:lnTo>
                    <a:pt x="241481" y="2368277"/>
                  </a:lnTo>
                  <a:lnTo>
                    <a:pt x="217881" y="2330144"/>
                  </a:lnTo>
                  <a:lnTo>
                    <a:pt x="195370" y="2291283"/>
                  </a:lnTo>
                  <a:lnTo>
                    <a:pt x="173970" y="2251716"/>
                  </a:lnTo>
                  <a:lnTo>
                    <a:pt x="153702" y="2211464"/>
                  </a:lnTo>
                  <a:lnTo>
                    <a:pt x="134587" y="2170549"/>
                  </a:lnTo>
                  <a:lnTo>
                    <a:pt x="116647" y="2128991"/>
                  </a:lnTo>
                  <a:lnTo>
                    <a:pt x="99902" y="2086813"/>
                  </a:lnTo>
                  <a:lnTo>
                    <a:pt x="84375" y="2044035"/>
                  </a:lnTo>
                  <a:lnTo>
                    <a:pt x="70086" y="2000679"/>
                  </a:lnTo>
                  <a:lnTo>
                    <a:pt x="57057" y="1956766"/>
                  </a:lnTo>
                  <a:lnTo>
                    <a:pt x="45309" y="1912318"/>
                  </a:lnTo>
                  <a:lnTo>
                    <a:pt x="34864" y="1867355"/>
                  </a:lnTo>
                  <a:lnTo>
                    <a:pt x="25742" y="1821899"/>
                  </a:lnTo>
                  <a:lnTo>
                    <a:pt x="17965" y="1775971"/>
                  </a:lnTo>
                  <a:lnTo>
                    <a:pt x="11554" y="1729593"/>
                  </a:lnTo>
                  <a:lnTo>
                    <a:pt x="6531" y="1682786"/>
                  </a:lnTo>
                  <a:lnTo>
                    <a:pt x="2917" y="1635570"/>
                  </a:lnTo>
                  <a:lnTo>
                    <a:pt x="732" y="1587969"/>
                  </a:lnTo>
                  <a:lnTo>
                    <a:pt x="0" y="1540002"/>
                  </a:lnTo>
                  <a:close/>
                </a:path>
              </a:pathLst>
            </a:custGeom>
            <a:solidFill>
              <a:srgbClr val="0070C0"/>
            </a:solidFill>
            <a:ln w="12700">
              <a:solidFill>
                <a:schemeClr val="lt1">
                  <a:lumMod val="95000"/>
                </a:schemeClr>
              </a:solidFill>
            </a:ln>
          </p:spPr>
          <p:txBody>
            <a:bodyPr wrap="square" lIns="0" tIns="0" rIns="0" bIns="0" rtlCol="0"/>
            <a:p>
              <a:endParaRPr>
                <a:solidFill>
                  <a:schemeClr val="dk1"/>
                </a:solidFill>
              </a:endParaRPr>
            </a:p>
          </p:txBody>
        </p:sp>
        <p:pic>
          <p:nvPicPr>
            <p:cNvPr id="2097322" name="object 72"/>
            <p:cNvPicPr/>
            <p:nvPr/>
          </p:nvPicPr>
          <p:blipFill>
            <a:blip r:embed="rId13" cstate="print"/>
            <a:stretch>
              <a:fillRect/>
            </a:stretch>
          </p:blipFill>
          <p:spPr>
            <a:xfrm>
              <a:off x="9287255" y="3259836"/>
              <a:ext cx="1415033" cy="730757"/>
            </a:xfrm>
            <a:prstGeom prst="rect">
              <a:avLst/>
            </a:prstGeom>
          </p:spPr>
        </p:pic>
        <p:pic>
          <p:nvPicPr>
            <p:cNvPr id="2097323" name="object 73"/>
            <p:cNvPicPr/>
            <p:nvPr/>
          </p:nvPicPr>
          <p:blipFill>
            <a:blip r:embed="rId14" cstate="print"/>
            <a:stretch>
              <a:fillRect/>
            </a:stretch>
          </p:blipFill>
          <p:spPr>
            <a:xfrm>
              <a:off x="9298177" y="3270758"/>
              <a:ext cx="1353439" cy="669035"/>
            </a:xfrm>
            <a:prstGeom prst="rect">
              <a:avLst/>
            </a:prstGeom>
          </p:spPr>
        </p:pic>
        <p:pic>
          <p:nvPicPr>
            <p:cNvPr id="2097324" name="object 74"/>
            <p:cNvPicPr/>
            <p:nvPr/>
          </p:nvPicPr>
          <p:blipFill>
            <a:blip r:embed="rId15" cstate="print"/>
            <a:stretch>
              <a:fillRect/>
            </a:stretch>
          </p:blipFill>
          <p:spPr>
            <a:xfrm>
              <a:off x="9285731" y="4026408"/>
              <a:ext cx="1415033" cy="729233"/>
            </a:xfrm>
            <a:prstGeom prst="rect">
              <a:avLst/>
            </a:prstGeom>
          </p:spPr>
        </p:pic>
        <p:pic>
          <p:nvPicPr>
            <p:cNvPr id="2097325" name="object 75"/>
            <p:cNvPicPr/>
            <p:nvPr/>
          </p:nvPicPr>
          <p:blipFill>
            <a:blip r:embed="rId16" cstate="print"/>
            <a:stretch>
              <a:fillRect/>
            </a:stretch>
          </p:blipFill>
          <p:spPr>
            <a:xfrm>
              <a:off x="9295510" y="4036822"/>
              <a:ext cx="1353439" cy="667638"/>
            </a:xfrm>
            <a:prstGeom prst="rect">
              <a:avLst/>
            </a:prstGeom>
          </p:spPr>
        </p:pic>
      </p:grpSp>
      <p:sp>
        <p:nvSpPr>
          <p:cNvPr id="7" name="object 16"/>
          <p:cNvSpPr/>
          <p:nvPr>
            <p:custDataLst>
              <p:tags r:id="rId17"/>
            </p:custDataLst>
          </p:nvPr>
        </p:nvSpPr>
        <p:spPr>
          <a:xfrm>
            <a:off x="3707130" y="2978785"/>
            <a:ext cx="376555" cy="68580"/>
          </a:xfrm>
          <a:custGeom>
            <a:avLst/>
            <a:gdLst/>
            <a:ahLst/>
            <a:cxnLst/>
            <a:rect l="l" t="t" r="r" b="b"/>
            <a:pathLst>
              <a:path w="376554" h="68580">
                <a:moveTo>
                  <a:pt x="0" y="68579"/>
                </a:moveTo>
                <a:lnTo>
                  <a:pt x="376427" y="68579"/>
                </a:lnTo>
                <a:lnTo>
                  <a:pt x="376427" y="0"/>
                </a:lnTo>
                <a:lnTo>
                  <a:pt x="0" y="0"/>
                </a:lnTo>
                <a:lnTo>
                  <a:pt x="0" y="68579"/>
                </a:lnTo>
                <a:close/>
              </a:path>
            </a:pathLst>
          </a:custGeom>
          <a:solidFill>
            <a:srgbClr val="0070C0"/>
          </a:solidFill>
          <a:ln w="12700">
            <a:solidFill>
              <a:srgbClr val="0070C0"/>
            </a:solidFill>
          </a:ln>
        </p:spPr>
        <p:txBody>
          <a:bodyPr wrap="square" lIns="0" tIns="0" rIns="0" bIns="0" rtlCol="0"/>
          <a:p>
            <a:endParaRPr>
              <a:solidFill>
                <a:schemeClr val="dk1"/>
              </a:solidFill>
            </a:endParaRPr>
          </a:p>
        </p:txBody>
      </p:sp>
      <p:sp>
        <p:nvSpPr>
          <p:cNvPr id="8" name="object 18"/>
          <p:cNvSpPr/>
          <p:nvPr>
            <p:custDataLst>
              <p:tags r:id="rId18"/>
            </p:custDataLst>
          </p:nvPr>
        </p:nvSpPr>
        <p:spPr>
          <a:xfrm>
            <a:off x="1513840" y="2569210"/>
            <a:ext cx="2232660" cy="741045"/>
          </a:xfrm>
          <a:custGeom>
            <a:avLst/>
            <a:gdLst/>
            <a:ahLst/>
            <a:cxnLst/>
            <a:rect l="l" t="t" r="r" b="b"/>
            <a:pathLst>
              <a:path w="2232660" h="741044">
                <a:moveTo>
                  <a:pt x="0" y="740663"/>
                </a:moveTo>
                <a:lnTo>
                  <a:pt x="2232660" y="740663"/>
                </a:lnTo>
                <a:lnTo>
                  <a:pt x="2232660" y="0"/>
                </a:lnTo>
                <a:lnTo>
                  <a:pt x="0" y="0"/>
                </a:lnTo>
                <a:lnTo>
                  <a:pt x="0" y="740663"/>
                </a:lnTo>
                <a:close/>
              </a:path>
            </a:pathLst>
          </a:custGeom>
          <a:solidFill>
            <a:srgbClr val="0070C0"/>
          </a:solidFill>
          <a:ln w="12699">
            <a:solidFill>
              <a:srgbClr val="0070C0"/>
            </a:solidFill>
          </a:ln>
        </p:spPr>
        <p:txBody>
          <a:bodyPr wrap="square" lIns="0" tIns="0" rIns="0" bIns="0" rtlCol="0"/>
          <a:p>
            <a:endParaRPr>
              <a:solidFill>
                <a:schemeClr val="dk1"/>
              </a:solidFill>
            </a:endParaRPr>
          </a:p>
        </p:txBody>
      </p:sp>
      <p:sp>
        <p:nvSpPr>
          <p:cNvPr id="10" name="object 22"/>
          <p:cNvSpPr/>
          <p:nvPr>
            <p:custDataLst>
              <p:tags r:id="rId19"/>
            </p:custDataLst>
          </p:nvPr>
        </p:nvSpPr>
        <p:spPr>
          <a:xfrm>
            <a:off x="1137285" y="2569845"/>
            <a:ext cx="754380" cy="754380"/>
          </a:xfrm>
          <a:custGeom>
            <a:avLst/>
            <a:gdLst/>
            <a:ahLst/>
            <a:cxnLst/>
            <a:rect l="l" t="t" r="r" b="b"/>
            <a:pathLst>
              <a:path w="754380" h="754380">
                <a:moveTo>
                  <a:pt x="377164" y="0"/>
                </a:moveTo>
                <a:lnTo>
                  <a:pt x="754341" y="377189"/>
                </a:lnTo>
                <a:lnTo>
                  <a:pt x="377164" y="754252"/>
                </a:lnTo>
                <a:lnTo>
                  <a:pt x="0" y="377189"/>
                </a:lnTo>
                <a:lnTo>
                  <a:pt x="377164" y="0"/>
                </a:lnTo>
                <a:close/>
              </a:path>
            </a:pathLst>
          </a:custGeom>
          <a:solidFill>
            <a:srgbClr val="0070C0"/>
          </a:solidFill>
          <a:ln w="12700">
            <a:solidFill>
              <a:schemeClr val="lt1">
                <a:lumMod val="95000"/>
              </a:schemeClr>
            </a:solidFill>
          </a:ln>
        </p:spPr>
        <p:txBody>
          <a:bodyPr wrap="square" lIns="0" tIns="0" rIns="0" bIns="0" rtlCol="0"/>
          <a:p>
            <a:endParaRPr>
              <a:solidFill>
                <a:schemeClr val="dk1"/>
              </a:solidFill>
            </a:endParaRPr>
          </a:p>
        </p:txBody>
      </p:sp>
      <p:sp>
        <p:nvSpPr>
          <p:cNvPr id="11" name="object 32"/>
          <p:cNvSpPr txBox="1"/>
          <p:nvPr/>
        </p:nvSpPr>
        <p:spPr>
          <a:xfrm>
            <a:off x="1372768" y="2804922"/>
            <a:ext cx="278765" cy="289560"/>
          </a:xfrm>
          <a:prstGeom prst="rect">
            <a:avLst/>
          </a:prstGeom>
        </p:spPr>
        <p:txBody>
          <a:bodyPr vert="horz" wrap="square" lIns="0" tIns="12700" rIns="0" bIns="0" rtlCol="0">
            <a:spAutoFit/>
          </a:bodyPr>
          <a:p>
            <a:pPr marL="12700">
              <a:lnSpc>
                <a:spcPct val="100000"/>
              </a:lnSpc>
              <a:spcBef>
                <a:spcPts val="100"/>
              </a:spcBef>
            </a:pPr>
            <a:r>
              <a:rPr sz="1800" b="1" spc="-10" dirty="0">
                <a:solidFill>
                  <a:srgbClr val="FFFFFF"/>
                </a:solidFill>
                <a:latin typeface="Arial" panose="020B0604020202020204"/>
                <a:cs typeface="Arial" panose="020B0604020202020204"/>
              </a:rPr>
              <a:t>0</a:t>
            </a:r>
            <a:r>
              <a:rPr lang="en-US" sz="1800" b="1" spc="-10" dirty="0">
                <a:solidFill>
                  <a:srgbClr val="FFFFFF"/>
                </a:solidFill>
                <a:latin typeface="Arial" panose="020B0604020202020204"/>
                <a:cs typeface="Arial" panose="020B0604020202020204"/>
              </a:rPr>
              <a:t>2</a:t>
            </a:r>
            <a:endParaRPr lang="en-US" sz="1800" b="1" spc="-10" dirty="0">
              <a:solidFill>
                <a:srgbClr val="FFFFFF"/>
              </a:solidFill>
              <a:latin typeface="Arial" panose="020B0604020202020204"/>
              <a:cs typeface="Arial" panose="020B0604020202020204"/>
            </a:endParaRPr>
          </a:p>
        </p:txBody>
      </p:sp>
      <p:sp>
        <p:nvSpPr>
          <p:cNvPr id="12" name="object 33"/>
          <p:cNvSpPr txBox="1"/>
          <p:nvPr/>
        </p:nvSpPr>
        <p:spPr>
          <a:xfrm>
            <a:off x="2186304" y="2780792"/>
            <a:ext cx="939800" cy="289560"/>
          </a:xfrm>
          <a:prstGeom prst="rect">
            <a:avLst/>
          </a:prstGeom>
        </p:spPr>
        <p:txBody>
          <a:bodyPr vert="horz" wrap="square" lIns="0" tIns="12700" rIns="0" bIns="0" rtlCol="0">
            <a:spAutoFit/>
          </a:bodyPr>
          <a:p>
            <a:pPr marL="12700">
              <a:lnSpc>
                <a:spcPct val="100000"/>
              </a:lnSpc>
              <a:spcBef>
                <a:spcPts val="100"/>
              </a:spcBef>
            </a:pPr>
            <a:r>
              <a:rPr lang="zh-CN" sz="1800" b="1" dirty="0">
                <a:solidFill>
                  <a:srgbClr val="FFFFFF"/>
                </a:solidFill>
                <a:latin typeface="微软雅黑" panose="020B0503020204020204" charset="-122"/>
                <a:cs typeface="微软雅黑" panose="020B0503020204020204" charset="-122"/>
              </a:rPr>
              <a:t>行业抱团</a:t>
            </a:r>
            <a:endParaRPr lang="zh-CN" sz="1800" b="1" dirty="0">
              <a:solidFill>
                <a:srgbClr val="FFFFFF"/>
              </a:solidFill>
              <a:latin typeface="微软雅黑" panose="020B0503020204020204" charset="-122"/>
              <a:cs typeface="微软雅黑" panose="020B0503020204020204" charset="-122"/>
            </a:endParaRPr>
          </a:p>
        </p:txBody>
      </p:sp>
      <p:sp>
        <p:nvSpPr>
          <p:cNvPr id="13" name="object 16"/>
          <p:cNvSpPr/>
          <p:nvPr>
            <p:custDataLst>
              <p:tags r:id="rId20"/>
            </p:custDataLst>
          </p:nvPr>
        </p:nvSpPr>
        <p:spPr>
          <a:xfrm>
            <a:off x="3707130" y="3832225"/>
            <a:ext cx="376555" cy="68580"/>
          </a:xfrm>
          <a:custGeom>
            <a:avLst/>
            <a:gdLst/>
            <a:ahLst/>
            <a:cxnLst/>
            <a:rect l="l" t="t" r="r" b="b"/>
            <a:pathLst>
              <a:path w="376554" h="68580">
                <a:moveTo>
                  <a:pt x="0" y="68579"/>
                </a:moveTo>
                <a:lnTo>
                  <a:pt x="376427" y="68579"/>
                </a:lnTo>
                <a:lnTo>
                  <a:pt x="376427" y="0"/>
                </a:lnTo>
                <a:lnTo>
                  <a:pt x="0" y="0"/>
                </a:lnTo>
                <a:lnTo>
                  <a:pt x="0" y="68579"/>
                </a:lnTo>
                <a:close/>
              </a:path>
            </a:pathLst>
          </a:custGeom>
          <a:solidFill>
            <a:srgbClr val="0070C0"/>
          </a:solidFill>
          <a:ln w="12700">
            <a:solidFill>
              <a:srgbClr val="0070C0"/>
            </a:solidFill>
          </a:ln>
        </p:spPr>
        <p:txBody>
          <a:bodyPr wrap="square" lIns="0" tIns="0" rIns="0" bIns="0" rtlCol="0"/>
          <a:p>
            <a:endParaRPr>
              <a:solidFill>
                <a:schemeClr val="dk1"/>
              </a:solidFill>
            </a:endParaRPr>
          </a:p>
        </p:txBody>
      </p:sp>
      <p:sp>
        <p:nvSpPr>
          <p:cNvPr id="14" name="object 18"/>
          <p:cNvSpPr/>
          <p:nvPr>
            <p:custDataLst>
              <p:tags r:id="rId21"/>
            </p:custDataLst>
          </p:nvPr>
        </p:nvSpPr>
        <p:spPr>
          <a:xfrm>
            <a:off x="1513840" y="3422650"/>
            <a:ext cx="2232660" cy="741045"/>
          </a:xfrm>
          <a:custGeom>
            <a:avLst/>
            <a:gdLst/>
            <a:ahLst/>
            <a:cxnLst/>
            <a:rect l="l" t="t" r="r" b="b"/>
            <a:pathLst>
              <a:path w="2232660" h="741044">
                <a:moveTo>
                  <a:pt x="0" y="740663"/>
                </a:moveTo>
                <a:lnTo>
                  <a:pt x="2232660" y="740663"/>
                </a:lnTo>
                <a:lnTo>
                  <a:pt x="2232660" y="0"/>
                </a:lnTo>
                <a:lnTo>
                  <a:pt x="0" y="0"/>
                </a:lnTo>
                <a:lnTo>
                  <a:pt x="0" y="740663"/>
                </a:lnTo>
                <a:close/>
              </a:path>
            </a:pathLst>
          </a:custGeom>
          <a:solidFill>
            <a:srgbClr val="0070C0"/>
          </a:solidFill>
          <a:ln w="12699">
            <a:solidFill>
              <a:srgbClr val="0070C0"/>
            </a:solidFill>
          </a:ln>
        </p:spPr>
        <p:txBody>
          <a:bodyPr wrap="square" lIns="0" tIns="0" rIns="0" bIns="0" rtlCol="0"/>
          <a:p>
            <a:endParaRPr>
              <a:solidFill>
                <a:schemeClr val="dk1"/>
              </a:solidFill>
            </a:endParaRPr>
          </a:p>
        </p:txBody>
      </p:sp>
      <p:sp>
        <p:nvSpPr>
          <p:cNvPr id="16" name="object 22"/>
          <p:cNvSpPr/>
          <p:nvPr>
            <p:custDataLst>
              <p:tags r:id="rId22"/>
            </p:custDataLst>
          </p:nvPr>
        </p:nvSpPr>
        <p:spPr>
          <a:xfrm>
            <a:off x="1137285" y="3423285"/>
            <a:ext cx="754380" cy="754380"/>
          </a:xfrm>
          <a:custGeom>
            <a:avLst/>
            <a:gdLst/>
            <a:ahLst/>
            <a:cxnLst/>
            <a:rect l="l" t="t" r="r" b="b"/>
            <a:pathLst>
              <a:path w="754380" h="754380">
                <a:moveTo>
                  <a:pt x="377164" y="0"/>
                </a:moveTo>
                <a:lnTo>
                  <a:pt x="754341" y="377189"/>
                </a:lnTo>
                <a:lnTo>
                  <a:pt x="377164" y="754252"/>
                </a:lnTo>
                <a:lnTo>
                  <a:pt x="0" y="377189"/>
                </a:lnTo>
                <a:lnTo>
                  <a:pt x="377164" y="0"/>
                </a:lnTo>
                <a:close/>
              </a:path>
            </a:pathLst>
          </a:custGeom>
          <a:solidFill>
            <a:srgbClr val="0070C0"/>
          </a:solidFill>
          <a:ln w="12700">
            <a:solidFill>
              <a:schemeClr val="lt1">
                <a:lumMod val="95000"/>
              </a:schemeClr>
            </a:solidFill>
          </a:ln>
        </p:spPr>
        <p:txBody>
          <a:bodyPr wrap="square" lIns="0" tIns="0" rIns="0" bIns="0" rtlCol="0"/>
          <a:p>
            <a:endParaRPr>
              <a:solidFill>
                <a:schemeClr val="dk1"/>
              </a:solidFill>
            </a:endParaRPr>
          </a:p>
        </p:txBody>
      </p:sp>
      <p:sp>
        <p:nvSpPr>
          <p:cNvPr id="17" name="object 32"/>
          <p:cNvSpPr txBox="1"/>
          <p:nvPr/>
        </p:nvSpPr>
        <p:spPr>
          <a:xfrm>
            <a:off x="1372768" y="3658362"/>
            <a:ext cx="278765" cy="289560"/>
          </a:xfrm>
          <a:prstGeom prst="rect">
            <a:avLst/>
          </a:prstGeom>
        </p:spPr>
        <p:txBody>
          <a:bodyPr vert="horz" wrap="square" lIns="0" tIns="12700" rIns="0" bIns="0" rtlCol="0">
            <a:spAutoFit/>
          </a:bodyPr>
          <a:p>
            <a:pPr marL="12700">
              <a:lnSpc>
                <a:spcPct val="100000"/>
              </a:lnSpc>
              <a:spcBef>
                <a:spcPts val="100"/>
              </a:spcBef>
            </a:pPr>
            <a:r>
              <a:rPr sz="1800" b="1" spc="-10" dirty="0">
                <a:solidFill>
                  <a:srgbClr val="FFFFFF"/>
                </a:solidFill>
                <a:latin typeface="Arial" panose="020B0604020202020204"/>
                <a:cs typeface="Arial" panose="020B0604020202020204"/>
              </a:rPr>
              <a:t>0</a:t>
            </a:r>
            <a:r>
              <a:rPr lang="en-US" sz="1800" b="1" spc="-10" dirty="0">
                <a:solidFill>
                  <a:srgbClr val="FFFFFF"/>
                </a:solidFill>
                <a:latin typeface="Arial" panose="020B0604020202020204"/>
                <a:cs typeface="Arial" panose="020B0604020202020204"/>
              </a:rPr>
              <a:t>3</a:t>
            </a:r>
            <a:endParaRPr lang="en-US" sz="1800" b="1" spc="-10" dirty="0">
              <a:solidFill>
                <a:srgbClr val="FFFFFF"/>
              </a:solidFill>
              <a:latin typeface="Arial" panose="020B0604020202020204"/>
              <a:cs typeface="Arial" panose="020B0604020202020204"/>
            </a:endParaRPr>
          </a:p>
        </p:txBody>
      </p:sp>
      <p:sp>
        <p:nvSpPr>
          <p:cNvPr id="18" name="object 33"/>
          <p:cNvSpPr txBox="1"/>
          <p:nvPr/>
        </p:nvSpPr>
        <p:spPr>
          <a:xfrm>
            <a:off x="2186305" y="3634105"/>
            <a:ext cx="1193165" cy="289560"/>
          </a:xfrm>
          <a:prstGeom prst="rect">
            <a:avLst/>
          </a:prstGeom>
        </p:spPr>
        <p:txBody>
          <a:bodyPr vert="horz" wrap="square" lIns="0" tIns="12700" rIns="0" bIns="0" rtlCol="0">
            <a:spAutoFit/>
          </a:bodyPr>
          <a:p>
            <a:pPr marL="12700">
              <a:lnSpc>
                <a:spcPct val="100000"/>
              </a:lnSpc>
              <a:spcBef>
                <a:spcPts val="100"/>
              </a:spcBef>
            </a:pPr>
            <a:r>
              <a:rPr lang="zh-CN" sz="1800" b="1" dirty="0">
                <a:solidFill>
                  <a:srgbClr val="FFFFFF"/>
                </a:solidFill>
                <a:latin typeface="微软雅黑" panose="020B0503020204020204" charset="-122"/>
                <a:cs typeface="微软雅黑" panose="020B0503020204020204" charset="-122"/>
              </a:rPr>
              <a:t>互联网技术</a:t>
            </a:r>
            <a:endParaRPr lang="zh-CN" sz="1800" b="1" dirty="0">
              <a:solidFill>
                <a:srgbClr val="FFFFFF"/>
              </a:solidFill>
              <a:latin typeface="微软雅黑" panose="020B0503020204020204" charset="-122"/>
              <a:cs typeface="微软雅黑" panose="020B0503020204020204" charset="-122"/>
            </a:endParaRPr>
          </a:p>
        </p:txBody>
      </p:sp>
      <p:sp>
        <p:nvSpPr>
          <p:cNvPr id="19" name="object 16"/>
          <p:cNvSpPr/>
          <p:nvPr>
            <p:custDataLst>
              <p:tags r:id="rId23"/>
            </p:custDataLst>
          </p:nvPr>
        </p:nvSpPr>
        <p:spPr>
          <a:xfrm>
            <a:off x="3707130" y="4662805"/>
            <a:ext cx="376555" cy="68580"/>
          </a:xfrm>
          <a:custGeom>
            <a:avLst/>
            <a:gdLst/>
            <a:ahLst/>
            <a:cxnLst/>
            <a:rect l="l" t="t" r="r" b="b"/>
            <a:pathLst>
              <a:path w="376554" h="68580">
                <a:moveTo>
                  <a:pt x="0" y="68579"/>
                </a:moveTo>
                <a:lnTo>
                  <a:pt x="376427" y="68579"/>
                </a:lnTo>
                <a:lnTo>
                  <a:pt x="376427" y="0"/>
                </a:lnTo>
                <a:lnTo>
                  <a:pt x="0" y="0"/>
                </a:lnTo>
                <a:lnTo>
                  <a:pt x="0" y="68579"/>
                </a:lnTo>
                <a:close/>
              </a:path>
            </a:pathLst>
          </a:custGeom>
          <a:solidFill>
            <a:srgbClr val="0070C0"/>
          </a:solidFill>
          <a:ln w="12700">
            <a:solidFill>
              <a:srgbClr val="0070C0"/>
            </a:solidFill>
          </a:ln>
        </p:spPr>
        <p:txBody>
          <a:bodyPr wrap="square" lIns="0" tIns="0" rIns="0" bIns="0" rtlCol="0"/>
          <a:p>
            <a:endParaRPr>
              <a:solidFill>
                <a:schemeClr val="dk1"/>
              </a:solidFill>
            </a:endParaRPr>
          </a:p>
        </p:txBody>
      </p:sp>
      <p:sp>
        <p:nvSpPr>
          <p:cNvPr id="20" name="object 18"/>
          <p:cNvSpPr/>
          <p:nvPr>
            <p:custDataLst>
              <p:tags r:id="rId24"/>
            </p:custDataLst>
          </p:nvPr>
        </p:nvSpPr>
        <p:spPr>
          <a:xfrm>
            <a:off x="1513840" y="4253230"/>
            <a:ext cx="2232660" cy="741045"/>
          </a:xfrm>
          <a:custGeom>
            <a:avLst/>
            <a:gdLst/>
            <a:ahLst/>
            <a:cxnLst/>
            <a:rect l="l" t="t" r="r" b="b"/>
            <a:pathLst>
              <a:path w="2232660" h="741044">
                <a:moveTo>
                  <a:pt x="0" y="740663"/>
                </a:moveTo>
                <a:lnTo>
                  <a:pt x="2232660" y="740663"/>
                </a:lnTo>
                <a:lnTo>
                  <a:pt x="2232660" y="0"/>
                </a:lnTo>
                <a:lnTo>
                  <a:pt x="0" y="0"/>
                </a:lnTo>
                <a:lnTo>
                  <a:pt x="0" y="740663"/>
                </a:lnTo>
                <a:close/>
              </a:path>
            </a:pathLst>
          </a:custGeom>
          <a:solidFill>
            <a:srgbClr val="0070C0"/>
          </a:solidFill>
          <a:ln w="12699">
            <a:solidFill>
              <a:srgbClr val="0070C0"/>
            </a:solidFill>
          </a:ln>
        </p:spPr>
        <p:txBody>
          <a:bodyPr wrap="square" lIns="0" tIns="0" rIns="0" bIns="0" rtlCol="0"/>
          <a:p>
            <a:endParaRPr>
              <a:solidFill>
                <a:schemeClr val="dk1"/>
              </a:solidFill>
            </a:endParaRPr>
          </a:p>
        </p:txBody>
      </p:sp>
      <p:sp>
        <p:nvSpPr>
          <p:cNvPr id="22" name="object 22"/>
          <p:cNvSpPr/>
          <p:nvPr>
            <p:custDataLst>
              <p:tags r:id="rId25"/>
            </p:custDataLst>
          </p:nvPr>
        </p:nvSpPr>
        <p:spPr>
          <a:xfrm>
            <a:off x="1137285" y="4253865"/>
            <a:ext cx="754380" cy="754380"/>
          </a:xfrm>
          <a:custGeom>
            <a:avLst/>
            <a:gdLst/>
            <a:ahLst/>
            <a:cxnLst/>
            <a:rect l="l" t="t" r="r" b="b"/>
            <a:pathLst>
              <a:path w="754380" h="754380">
                <a:moveTo>
                  <a:pt x="377164" y="0"/>
                </a:moveTo>
                <a:lnTo>
                  <a:pt x="754341" y="377189"/>
                </a:lnTo>
                <a:lnTo>
                  <a:pt x="377164" y="754252"/>
                </a:lnTo>
                <a:lnTo>
                  <a:pt x="0" y="377189"/>
                </a:lnTo>
                <a:lnTo>
                  <a:pt x="377164" y="0"/>
                </a:lnTo>
                <a:close/>
              </a:path>
            </a:pathLst>
          </a:custGeom>
          <a:solidFill>
            <a:srgbClr val="0070C0"/>
          </a:solidFill>
          <a:ln w="12700">
            <a:solidFill>
              <a:schemeClr val="lt1">
                <a:lumMod val="95000"/>
              </a:schemeClr>
            </a:solidFill>
          </a:ln>
        </p:spPr>
        <p:txBody>
          <a:bodyPr wrap="square" lIns="0" tIns="0" rIns="0" bIns="0" rtlCol="0"/>
          <a:p>
            <a:endParaRPr>
              <a:solidFill>
                <a:schemeClr val="dk1"/>
              </a:solidFill>
            </a:endParaRPr>
          </a:p>
        </p:txBody>
      </p:sp>
      <p:sp>
        <p:nvSpPr>
          <p:cNvPr id="23" name="object 32"/>
          <p:cNvSpPr txBox="1"/>
          <p:nvPr/>
        </p:nvSpPr>
        <p:spPr>
          <a:xfrm>
            <a:off x="1372768" y="4488942"/>
            <a:ext cx="278765" cy="289560"/>
          </a:xfrm>
          <a:prstGeom prst="rect">
            <a:avLst/>
          </a:prstGeom>
        </p:spPr>
        <p:txBody>
          <a:bodyPr vert="horz" wrap="square" lIns="0" tIns="12700" rIns="0" bIns="0" rtlCol="0">
            <a:spAutoFit/>
          </a:bodyPr>
          <a:p>
            <a:pPr marL="12700">
              <a:lnSpc>
                <a:spcPct val="100000"/>
              </a:lnSpc>
              <a:spcBef>
                <a:spcPts val="100"/>
              </a:spcBef>
            </a:pPr>
            <a:r>
              <a:rPr sz="1800" b="1" spc="-10" dirty="0">
                <a:solidFill>
                  <a:srgbClr val="FFFFFF"/>
                </a:solidFill>
                <a:latin typeface="Arial" panose="020B0604020202020204"/>
                <a:cs typeface="Arial" panose="020B0604020202020204"/>
              </a:rPr>
              <a:t>0</a:t>
            </a:r>
            <a:r>
              <a:rPr lang="en-US" sz="1800" b="1" spc="-10" dirty="0">
                <a:solidFill>
                  <a:srgbClr val="FFFFFF"/>
                </a:solidFill>
                <a:latin typeface="Arial" panose="020B0604020202020204"/>
                <a:cs typeface="Arial" panose="020B0604020202020204"/>
              </a:rPr>
              <a:t>4</a:t>
            </a:r>
            <a:endParaRPr lang="en-US" sz="1800" b="1" spc="-10" dirty="0">
              <a:solidFill>
                <a:srgbClr val="FFFFFF"/>
              </a:solidFill>
              <a:latin typeface="Arial" panose="020B0604020202020204"/>
              <a:cs typeface="Arial" panose="020B0604020202020204"/>
            </a:endParaRPr>
          </a:p>
        </p:txBody>
      </p:sp>
      <p:sp>
        <p:nvSpPr>
          <p:cNvPr id="24" name="object 33"/>
          <p:cNvSpPr txBox="1"/>
          <p:nvPr/>
        </p:nvSpPr>
        <p:spPr>
          <a:xfrm>
            <a:off x="2186305" y="4464685"/>
            <a:ext cx="1242695" cy="289560"/>
          </a:xfrm>
          <a:prstGeom prst="rect">
            <a:avLst/>
          </a:prstGeom>
        </p:spPr>
        <p:txBody>
          <a:bodyPr vert="horz" wrap="square" lIns="0" tIns="12700" rIns="0" bIns="0" rtlCol="0">
            <a:spAutoFit/>
          </a:bodyPr>
          <a:p>
            <a:pPr marL="12700">
              <a:lnSpc>
                <a:spcPct val="100000"/>
              </a:lnSpc>
              <a:spcBef>
                <a:spcPts val="100"/>
              </a:spcBef>
            </a:pPr>
            <a:r>
              <a:rPr lang="zh-CN" sz="1800" b="1" dirty="0">
                <a:solidFill>
                  <a:srgbClr val="FFFFFF"/>
                </a:solidFill>
                <a:latin typeface="微软雅黑" panose="020B0503020204020204" charset="-122"/>
                <a:cs typeface="微软雅黑" panose="020B0503020204020204" charset="-122"/>
              </a:rPr>
              <a:t>供应链金融</a:t>
            </a:r>
            <a:endParaRPr lang="zh-CN" sz="1800" b="1" dirty="0">
              <a:solidFill>
                <a:srgbClr val="FFFFFF"/>
              </a:solidFill>
              <a:latin typeface="微软雅黑" panose="020B0503020204020204" charset="-122"/>
              <a:cs typeface="微软雅黑" panose="020B0503020204020204" charset="-122"/>
            </a:endParaRPr>
          </a:p>
        </p:txBody>
      </p:sp>
      <p:sp>
        <p:nvSpPr>
          <p:cNvPr id="27" name="文本框 26"/>
          <p:cNvSpPr txBox="1"/>
          <p:nvPr>
            <p:custDataLst>
              <p:tags r:id="rId26"/>
            </p:custDataLst>
          </p:nvPr>
        </p:nvSpPr>
        <p:spPr>
          <a:xfrm>
            <a:off x="6394450" y="2107565"/>
            <a:ext cx="1466850" cy="368300"/>
          </a:xfrm>
          <a:prstGeom prst="rect">
            <a:avLst/>
          </a:prstGeom>
          <a:noFill/>
        </p:spPr>
        <p:txBody>
          <a:bodyPr wrap="square" rtlCol="0">
            <a:spAutoFit/>
          </a:bodyPr>
          <a:p>
            <a:r>
              <a:rPr lang="zh-CN" altLang="en-US" b="1">
                <a:solidFill>
                  <a:schemeClr val="lt1"/>
                </a:solidFill>
              </a:rPr>
              <a:t>蓝源模式</a:t>
            </a:r>
            <a:endParaRPr lang="zh-CN" altLang="en-US" b="1">
              <a:solidFill>
                <a:schemeClr val="lt1"/>
              </a:solidFill>
            </a:endParaRPr>
          </a:p>
        </p:txBody>
      </p:sp>
      <p:sp>
        <p:nvSpPr>
          <p:cNvPr id="2" name="object 16"/>
          <p:cNvSpPr/>
          <p:nvPr>
            <p:custDataLst>
              <p:tags r:id="rId27"/>
            </p:custDataLst>
          </p:nvPr>
        </p:nvSpPr>
        <p:spPr>
          <a:xfrm>
            <a:off x="3707130" y="5501640"/>
            <a:ext cx="376555" cy="68580"/>
          </a:xfrm>
          <a:custGeom>
            <a:avLst/>
            <a:gdLst/>
            <a:ahLst/>
            <a:cxnLst/>
            <a:rect l="l" t="t" r="r" b="b"/>
            <a:pathLst>
              <a:path w="376554" h="68580">
                <a:moveTo>
                  <a:pt x="0" y="68579"/>
                </a:moveTo>
                <a:lnTo>
                  <a:pt x="376427" y="68579"/>
                </a:lnTo>
                <a:lnTo>
                  <a:pt x="376427" y="0"/>
                </a:lnTo>
                <a:lnTo>
                  <a:pt x="0" y="0"/>
                </a:lnTo>
                <a:lnTo>
                  <a:pt x="0" y="68579"/>
                </a:lnTo>
                <a:close/>
              </a:path>
            </a:pathLst>
          </a:custGeom>
          <a:solidFill>
            <a:srgbClr val="0070C0"/>
          </a:solidFill>
          <a:ln w="12700">
            <a:solidFill>
              <a:srgbClr val="0070C0"/>
            </a:solidFill>
          </a:ln>
        </p:spPr>
        <p:txBody>
          <a:bodyPr wrap="square" lIns="0" tIns="0" rIns="0" bIns="0" rtlCol="0"/>
          <a:p>
            <a:endParaRPr>
              <a:solidFill>
                <a:schemeClr val="dk1"/>
              </a:solidFill>
            </a:endParaRPr>
          </a:p>
        </p:txBody>
      </p:sp>
      <p:sp>
        <p:nvSpPr>
          <p:cNvPr id="3" name="object 18"/>
          <p:cNvSpPr/>
          <p:nvPr>
            <p:custDataLst>
              <p:tags r:id="rId28"/>
            </p:custDataLst>
          </p:nvPr>
        </p:nvSpPr>
        <p:spPr>
          <a:xfrm>
            <a:off x="1513840" y="5092065"/>
            <a:ext cx="2232660" cy="741045"/>
          </a:xfrm>
          <a:custGeom>
            <a:avLst/>
            <a:gdLst/>
            <a:ahLst/>
            <a:cxnLst/>
            <a:rect l="l" t="t" r="r" b="b"/>
            <a:pathLst>
              <a:path w="2232660" h="741044">
                <a:moveTo>
                  <a:pt x="0" y="740663"/>
                </a:moveTo>
                <a:lnTo>
                  <a:pt x="2232660" y="740663"/>
                </a:lnTo>
                <a:lnTo>
                  <a:pt x="2232660" y="0"/>
                </a:lnTo>
                <a:lnTo>
                  <a:pt x="0" y="0"/>
                </a:lnTo>
                <a:lnTo>
                  <a:pt x="0" y="740663"/>
                </a:lnTo>
                <a:close/>
              </a:path>
            </a:pathLst>
          </a:custGeom>
          <a:solidFill>
            <a:srgbClr val="0070C0"/>
          </a:solidFill>
          <a:ln w="12699">
            <a:solidFill>
              <a:srgbClr val="0070C0"/>
            </a:solidFill>
          </a:ln>
        </p:spPr>
        <p:txBody>
          <a:bodyPr wrap="square" lIns="0" tIns="0" rIns="0" bIns="0" rtlCol="0"/>
          <a:p>
            <a:endParaRPr>
              <a:solidFill>
                <a:schemeClr val="dk1"/>
              </a:solidFill>
            </a:endParaRPr>
          </a:p>
        </p:txBody>
      </p:sp>
      <p:sp>
        <p:nvSpPr>
          <p:cNvPr id="5" name="object 22"/>
          <p:cNvSpPr/>
          <p:nvPr>
            <p:custDataLst>
              <p:tags r:id="rId29"/>
            </p:custDataLst>
          </p:nvPr>
        </p:nvSpPr>
        <p:spPr>
          <a:xfrm>
            <a:off x="1137285" y="5092700"/>
            <a:ext cx="754380" cy="754380"/>
          </a:xfrm>
          <a:custGeom>
            <a:avLst/>
            <a:gdLst/>
            <a:ahLst/>
            <a:cxnLst/>
            <a:rect l="l" t="t" r="r" b="b"/>
            <a:pathLst>
              <a:path w="754380" h="754380">
                <a:moveTo>
                  <a:pt x="377164" y="0"/>
                </a:moveTo>
                <a:lnTo>
                  <a:pt x="754341" y="377189"/>
                </a:lnTo>
                <a:lnTo>
                  <a:pt x="377164" y="754252"/>
                </a:lnTo>
                <a:lnTo>
                  <a:pt x="0" y="377189"/>
                </a:lnTo>
                <a:lnTo>
                  <a:pt x="377164" y="0"/>
                </a:lnTo>
                <a:close/>
              </a:path>
            </a:pathLst>
          </a:custGeom>
          <a:solidFill>
            <a:srgbClr val="0070C0"/>
          </a:solidFill>
          <a:ln w="12700">
            <a:solidFill>
              <a:schemeClr val="lt1">
                <a:lumMod val="95000"/>
              </a:schemeClr>
            </a:solidFill>
          </a:ln>
        </p:spPr>
        <p:txBody>
          <a:bodyPr wrap="square" lIns="0" tIns="0" rIns="0" bIns="0" rtlCol="0"/>
          <a:p>
            <a:endParaRPr>
              <a:solidFill>
                <a:schemeClr val="dk1"/>
              </a:solidFill>
            </a:endParaRPr>
          </a:p>
        </p:txBody>
      </p:sp>
      <p:sp>
        <p:nvSpPr>
          <p:cNvPr id="6" name="object 32"/>
          <p:cNvSpPr txBox="1"/>
          <p:nvPr/>
        </p:nvSpPr>
        <p:spPr>
          <a:xfrm>
            <a:off x="1372768" y="5327777"/>
            <a:ext cx="278765" cy="289560"/>
          </a:xfrm>
          <a:prstGeom prst="rect">
            <a:avLst/>
          </a:prstGeom>
        </p:spPr>
        <p:txBody>
          <a:bodyPr vert="horz" wrap="square" lIns="0" tIns="12700" rIns="0" bIns="0" rtlCol="0">
            <a:spAutoFit/>
          </a:bodyPr>
          <a:p>
            <a:pPr marL="12700">
              <a:lnSpc>
                <a:spcPct val="100000"/>
              </a:lnSpc>
              <a:spcBef>
                <a:spcPts val="100"/>
              </a:spcBef>
            </a:pPr>
            <a:r>
              <a:rPr sz="1800" b="1" spc="-10" dirty="0">
                <a:solidFill>
                  <a:srgbClr val="FFFFFF"/>
                </a:solidFill>
                <a:latin typeface="Arial" panose="020B0604020202020204"/>
                <a:cs typeface="Arial" panose="020B0604020202020204"/>
              </a:rPr>
              <a:t>0</a:t>
            </a:r>
            <a:r>
              <a:rPr lang="en-US" sz="1800" b="1" spc="-10" dirty="0">
                <a:solidFill>
                  <a:srgbClr val="FFFFFF"/>
                </a:solidFill>
                <a:latin typeface="Arial" panose="020B0604020202020204"/>
                <a:cs typeface="Arial" panose="020B0604020202020204"/>
              </a:rPr>
              <a:t>5</a:t>
            </a:r>
            <a:endParaRPr lang="en-US" sz="1800" b="1" spc="-10" dirty="0">
              <a:solidFill>
                <a:srgbClr val="FFFFFF"/>
              </a:solidFill>
              <a:latin typeface="Arial" panose="020B0604020202020204"/>
              <a:cs typeface="Arial" panose="020B0604020202020204"/>
            </a:endParaRPr>
          </a:p>
        </p:txBody>
      </p:sp>
      <p:sp>
        <p:nvSpPr>
          <p:cNvPr id="28" name="object 33"/>
          <p:cNvSpPr txBox="1"/>
          <p:nvPr/>
        </p:nvSpPr>
        <p:spPr>
          <a:xfrm>
            <a:off x="2186304" y="5303647"/>
            <a:ext cx="939800" cy="289560"/>
          </a:xfrm>
          <a:prstGeom prst="rect">
            <a:avLst/>
          </a:prstGeom>
        </p:spPr>
        <p:txBody>
          <a:bodyPr vert="horz" wrap="square" lIns="0" tIns="12700" rIns="0" bIns="0" rtlCol="0">
            <a:spAutoFit/>
          </a:bodyPr>
          <a:p>
            <a:pPr marL="12700">
              <a:lnSpc>
                <a:spcPct val="100000"/>
              </a:lnSpc>
              <a:spcBef>
                <a:spcPts val="100"/>
              </a:spcBef>
            </a:pPr>
            <a:r>
              <a:rPr lang="zh-CN" sz="1800" b="1" dirty="0">
                <a:solidFill>
                  <a:srgbClr val="FFFFFF"/>
                </a:solidFill>
                <a:latin typeface="微软雅黑" panose="020B0503020204020204" charset="-122"/>
                <a:cs typeface="微软雅黑" panose="020B0503020204020204" charset="-122"/>
              </a:rPr>
              <a:t>行业趋势</a:t>
            </a:r>
            <a:endParaRPr lang="zh-CN" sz="1800" b="1" dirty="0">
              <a:solidFill>
                <a:srgbClr val="FFFFFF"/>
              </a:solidFill>
              <a:latin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194304" name="Diagram 37"/>
          <p:cNvGraphicFramePr/>
          <p:nvPr/>
        </p:nvGraphicFramePr>
        <p:xfrm>
          <a:off x="3226435" y="2531110"/>
          <a:ext cx="5043805" cy="360743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48952" name="TextBox 38"/>
          <p:cNvSpPr txBox="1"/>
          <p:nvPr>
            <p:custDataLst>
              <p:tags r:id="rId6"/>
            </p:custDataLst>
          </p:nvPr>
        </p:nvSpPr>
        <p:spPr>
          <a:xfrm>
            <a:off x="6837317" y="2302692"/>
            <a:ext cx="1489166" cy="701041"/>
          </a:xfrm>
          <a:prstGeom prst="rect">
            <a:avLst/>
          </a:prstGeom>
          <a:noFill/>
        </p:spPr>
        <p:txBody>
          <a:bodyPr wrap="square" rtlCol="0">
            <a:spAutoFit/>
          </a:bodyPr>
          <a:p>
            <a:r>
              <a:rPr lang="zh-CN" altLang="en-US" sz="1400" dirty="0">
                <a:solidFill>
                  <a:schemeClr val="dk1"/>
                </a:solidFill>
              </a:rPr>
              <a:t>特色产业集群</a:t>
            </a:r>
            <a:endParaRPr lang="en-US" altLang="zh-CN" sz="1400" dirty="0">
              <a:solidFill>
                <a:schemeClr val="dk1"/>
              </a:solidFill>
            </a:endParaRPr>
          </a:p>
          <a:p>
            <a:r>
              <a:rPr lang="zh-CN" altLang="en-US" sz="1400" dirty="0">
                <a:solidFill>
                  <a:schemeClr val="dk1"/>
                </a:solidFill>
              </a:rPr>
              <a:t>行业龙头牵头</a:t>
            </a:r>
            <a:endParaRPr lang="en-US" altLang="zh-CN" sz="1400" dirty="0">
              <a:solidFill>
                <a:schemeClr val="dk1"/>
              </a:solidFill>
            </a:endParaRPr>
          </a:p>
          <a:p>
            <a:r>
              <a:rPr lang="zh-CN" altLang="en-US" sz="1400" dirty="0">
                <a:solidFill>
                  <a:schemeClr val="dk1"/>
                </a:solidFill>
              </a:rPr>
              <a:t>中小企业抱团</a:t>
            </a:r>
            <a:endParaRPr lang="zh-CN" altLang="en-US" sz="1400" dirty="0">
              <a:solidFill>
                <a:schemeClr val="dk1"/>
              </a:solidFill>
            </a:endParaRPr>
          </a:p>
        </p:txBody>
      </p:sp>
      <p:sp>
        <p:nvSpPr>
          <p:cNvPr id="1048953" name="TextBox 39"/>
          <p:cNvSpPr txBox="1"/>
          <p:nvPr>
            <p:custDataLst>
              <p:tags r:id="rId7"/>
            </p:custDataLst>
          </p:nvPr>
        </p:nvSpPr>
        <p:spPr>
          <a:xfrm>
            <a:off x="7908107" y="3592468"/>
            <a:ext cx="2103122" cy="523220"/>
          </a:xfrm>
          <a:prstGeom prst="rect">
            <a:avLst/>
          </a:prstGeom>
          <a:noFill/>
        </p:spPr>
        <p:txBody>
          <a:bodyPr wrap="square" rtlCol="0">
            <a:spAutoFit/>
          </a:bodyPr>
          <a:p>
            <a:r>
              <a:rPr lang="zh-CN" altLang="en-US" sz="1400" dirty="0">
                <a:solidFill>
                  <a:schemeClr val="dk1"/>
                </a:solidFill>
              </a:rPr>
              <a:t>大数据、人工智能、</a:t>
            </a:r>
            <a:endParaRPr lang="en-US" altLang="zh-CN" sz="1400" dirty="0">
              <a:solidFill>
                <a:schemeClr val="dk1"/>
              </a:solidFill>
            </a:endParaRPr>
          </a:p>
          <a:p>
            <a:r>
              <a:rPr lang="zh-CN" altLang="en-US" sz="1400" dirty="0">
                <a:solidFill>
                  <a:schemeClr val="dk1"/>
                </a:solidFill>
              </a:rPr>
              <a:t>区块链等技术集成应用</a:t>
            </a:r>
            <a:endParaRPr lang="zh-CN" altLang="en-US" sz="1400" dirty="0">
              <a:solidFill>
                <a:schemeClr val="dk1"/>
              </a:solidFill>
            </a:endParaRPr>
          </a:p>
        </p:txBody>
      </p:sp>
      <p:sp>
        <p:nvSpPr>
          <p:cNvPr id="1048954" name="TextBox 40"/>
          <p:cNvSpPr txBox="1"/>
          <p:nvPr>
            <p:custDataLst>
              <p:tags r:id="rId8"/>
            </p:custDataLst>
          </p:nvPr>
        </p:nvSpPr>
        <p:spPr>
          <a:xfrm>
            <a:off x="7393213" y="5168900"/>
            <a:ext cx="2103122" cy="904240"/>
          </a:xfrm>
          <a:prstGeom prst="rect">
            <a:avLst/>
          </a:prstGeom>
          <a:noFill/>
        </p:spPr>
        <p:txBody>
          <a:bodyPr wrap="square" rtlCol="0">
            <a:spAutoFit/>
          </a:bodyPr>
          <a:p>
            <a:r>
              <a:rPr lang="zh-CN" altLang="en-US" sz="1400" dirty="0">
                <a:solidFill>
                  <a:schemeClr val="dk1"/>
                </a:solidFill>
              </a:rPr>
              <a:t>资本顶层设计</a:t>
            </a:r>
            <a:endParaRPr lang="en-US" altLang="zh-CN" sz="1400" dirty="0">
              <a:solidFill>
                <a:schemeClr val="dk1"/>
              </a:solidFill>
            </a:endParaRPr>
          </a:p>
          <a:p>
            <a:r>
              <a:rPr lang="zh-CN" altLang="en-US" sz="1400" dirty="0">
                <a:solidFill>
                  <a:schemeClr val="dk1"/>
                </a:solidFill>
              </a:rPr>
              <a:t>商业模式</a:t>
            </a:r>
            <a:endParaRPr lang="en-US" altLang="zh-CN" sz="1400" dirty="0">
              <a:solidFill>
                <a:schemeClr val="dk1"/>
              </a:solidFill>
            </a:endParaRPr>
          </a:p>
          <a:p>
            <a:r>
              <a:rPr lang="zh-CN" altLang="en-US" sz="1400" dirty="0">
                <a:solidFill>
                  <a:schemeClr val="dk1"/>
                </a:solidFill>
              </a:rPr>
              <a:t>运营模式</a:t>
            </a:r>
            <a:endParaRPr lang="en-US" altLang="zh-CN" sz="1400" dirty="0">
              <a:solidFill>
                <a:schemeClr val="dk1"/>
              </a:solidFill>
            </a:endParaRPr>
          </a:p>
          <a:p>
            <a:r>
              <a:rPr lang="zh-CN" altLang="en-US" sz="1400" dirty="0">
                <a:solidFill>
                  <a:schemeClr val="dk1"/>
                </a:solidFill>
              </a:rPr>
              <a:t>盈利模式</a:t>
            </a:r>
            <a:endParaRPr lang="zh-CN" altLang="en-US" sz="1400" dirty="0">
              <a:solidFill>
                <a:schemeClr val="dk1"/>
              </a:solidFill>
            </a:endParaRPr>
          </a:p>
        </p:txBody>
      </p:sp>
      <p:sp>
        <p:nvSpPr>
          <p:cNvPr id="1048955" name="TextBox 41"/>
          <p:cNvSpPr txBox="1"/>
          <p:nvPr>
            <p:custDataLst>
              <p:tags r:id="rId9"/>
            </p:custDataLst>
          </p:nvPr>
        </p:nvSpPr>
        <p:spPr>
          <a:xfrm>
            <a:off x="1855378" y="4941932"/>
            <a:ext cx="2103122" cy="701041"/>
          </a:xfrm>
          <a:prstGeom prst="rect">
            <a:avLst/>
          </a:prstGeom>
          <a:noFill/>
        </p:spPr>
        <p:txBody>
          <a:bodyPr wrap="square" rtlCol="0">
            <a:spAutoFit/>
          </a:bodyPr>
          <a:p>
            <a:pPr algn="r"/>
            <a:r>
              <a:rPr lang="zh-CN" altLang="en-US" sz="1400" dirty="0">
                <a:solidFill>
                  <a:schemeClr val="dk1"/>
                </a:solidFill>
              </a:rPr>
              <a:t>创新人才激励机制</a:t>
            </a:r>
            <a:endParaRPr lang="en-US" altLang="zh-CN" sz="1400" dirty="0">
              <a:solidFill>
                <a:schemeClr val="dk1"/>
              </a:solidFill>
            </a:endParaRPr>
          </a:p>
          <a:p>
            <a:pPr algn="r"/>
            <a:r>
              <a:rPr lang="zh-CN" altLang="en-US" sz="1400" dirty="0">
                <a:solidFill>
                  <a:schemeClr val="dk1"/>
                </a:solidFill>
              </a:rPr>
              <a:t>人才与组织利益共享</a:t>
            </a:r>
            <a:endParaRPr lang="en-US" altLang="zh-CN" sz="1400" dirty="0">
              <a:solidFill>
                <a:schemeClr val="dk1"/>
              </a:solidFill>
            </a:endParaRPr>
          </a:p>
          <a:p>
            <a:pPr algn="r"/>
            <a:r>
              <a:rPr lang="zh-CN" altLang="en-US" sz="1400" dirty="0">
                <a:solidFill>
                  <a:schemeClr val="dk1"/>
                </a:solidFill>
              </a:rPr>
              <a:t>打造人才命运共同体</a:t>
            </a:r>
            <a:endParaRPr lang="zh-CN" altLang="en-US" sz="1400" dirty="0">
              <a:solidFill>
                <a:schemeClr val="dk1"/>
              </a:solidFill>
            </a:endParaRPr>
          </a:p>
        </p:txBody>
      </p:sp>
      <p:sp>
        <p:nvSpPr>
          <p:cNvPr id="1048956" name="TextBox 42"/>
          <p:cNvSpPr txBox="1"/>
          <p:nvPr>
            <p:custDataLst>
              <p:tags r:id="rId10"/>
            </p:custDataLst>
          </p:nvPr>
        </p:nvSpPr>
        <p:spPr>
          <a:xfrm>
            <a:off x="1291770" y="2815407"/>
            <a:ext cx="2103122" cy="701040"/>
          </a:xfrm>
          <a:prstGeom prst="rect">
            <a:avLst/>
          </a:prstGeom>
          <a:noFill/>
        </p:spPr>
        <p:txBody>
          <a:bodyPr wrap="square" rtlCol="0">
            <a:spAutoFit/>
          </a:bodyPr>
          <a:p>
            <a:pPr algn="r"/>
            <a:r>
              <a:rPr lang="zh-CN" altLang="en-US" sz="1400" dirty="0">
                <a:solidFill>
                  <a:schemeClr val="dk1"/>
                </a:solidFill>
              </a:rPr>
              <a:t>政府引导</a:t>
            </a:r>
            <a:endParaRPr lang="en-US" altLang="zh-CN" sz="1400" dirty="0">
              <a:solidFill>
                <a:schemeClr val="dk1"/>
              </a:solidFill>
            </a:endParaRPr>
          </a:p>
          <a:p>
            <a:pPr algn="r"/>
            <a:r>
              <a:rPr lang="zh-CN" altLang="en-US" sz="1400" dirty="0">
                <a:solidFill>
                  <a:schemeClr val="dk1"/>
                </a:solidFill>
              </a:rPr>
              <a:t>政策扶持</a:t>
            </a:r>
            <a:endParaRPr lang="en-US" altLang="zh-CN" sz="1400" dirty="0">
              <a:solidFill>
                <a:schemeClr val="dk1"/>
              </a:solidFill>
            </a:endParaRPr>
          </a:p>
          <a:p>
            <a:pPr algn="r"/>
            <a:r>
              <a:rPr lang="zh-CN" altLang="en-US" sz="1400" dirty="0">
                <a:solidFill>
                  <a:schemeClr val="dk1"/>
                </a:solidFill>
              </a:rPr>
              <a:t>助推产业高质量发展</a:t>
            </a:r>
            <a:endParaRPr lang="zh-CN" altLang="en-US" sz="1400" dirty="0">
              <a:solidFill>
                <a:schemeClr val="dk1"/>
              </a:solidFill>
            </a:endParaRPr>
          </a:p>
        </p:txBody>
      </p:sp>
      <p:sp>
        <p:nvSpPr>
          <p:cNvPr id="2" name="文本框 1"/>
          <p:cNvSpPr txBox="1"/>
          <p:nvPr/>
        </p:nvSpPr>
        <p:spPr>
          <a:xfrm>
            <a:off x="661035" y="501015"/>
            <a:ext cx="6920230" cy="521970"/>
          </a:xfrm>
          <a:prstGeom prst="rect">
            <a:avLst/>
          </a:prstGeom>
          <a:noFill/>
        </p:spPr>
        <p:txBody>
          <a:bodyPr wrap="none" rtlCol="0" anchor="t">
            <a:spAutoFit/>
          </a:bodyPr>
          <a:p>
            <a:r>
              <a:rPr lang="en-US" altLang="zh-CN" sz="28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mn-ea"/>
                <a:sym typeface="+mn-ea"/>
              </a:rPr>
              <a:t>2.5  </a:t>
            </a:r>
            <a:r>
              <a:rPr lang="zh-CN"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mn-ea"/>
                <a:sym typeface="+mn-ea"/>
              </a:rPr>
              <a:t>蓝源模式方法论</a:t>
            </a:r>
            <a:r>
              <a:rPr lang="en-US" altLang="zh-CN" sz="28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mn-ea"/>
                <a:sym typeface="+mn-ea"/>
              </a:rPr>
              <a:t>—“</a:t>
            </a:r>
            <a:r>
              <a:rPr lang="zh-CN"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mn-ea"/>
                <a:sym typeface="+mn-ea"/>
              </a:rPr>
              <a:t>五位一体</a:t>
            </a:r>
            <a:r>
              <a:rPr lang="en-US" altLang="zh-CN" sz="28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mn-ea"/>
                <a:sym typeface="+mn-ea"/>
              </a:rPr>
              <a:t>”</a:t>
            </a:r>
            <a:r>
              <a:rPr lang="zh-CN"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mn-ea"/>
                <a:sym typeface="+mn-ea"/>
              </a:rPr>
              <a:t>系统</a:t>
            </a:r>
            <a:r>
              <a:rPr lang="zh-CN"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mn-ea"/>
                <a:sym typeface="+mn-ea"/>
              </a:rPr>
              <a:t>集成</a:t>
            </a:r>
            <a:endParaRPr lang="zh-CN" altLang="en-US" sz="28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mn-ea"/>
              <a:sym typeface="+mn-ea"/>
            </a:endParaRPr>
          </a:p>
        </p:txBody>
      </p:sp>
      <p:sp>
        <p:nvSpPr>
          <p:cNvPr id="30" name="内容占位符 29"/>
          <p:cNvSpPr>
            <a:spLocks noGrp="1"/>
          </p:cNvSpPr>
          <p:nvPr/>
        </p:nvSpPr>
        <p:spPr>
          <a:xfrm>
            <a:off x="589578" y="1460530"/>
            <a:ext cx="11014075" cy="504825"/>
          </a:xfrm>
          <a:prstGeom prst="rect">
            <a:avLst/>
          </a:prstGeom>
        </p:spPr>
        <p:txBody>
          <a:bodyPr vert="horz" lIns="68580" tIns="34290" rIns="68580" bIns="34290" rtlCol="0">
            <a:normAutofit fontScale="475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r>
              <a:rPr lang="zh-CN" altLang="en-US" sz="4200" spc="300" dirty="0">
                <a:solidFill>
                  <a:prstClr val="black"/>
                </a:solidFill>
              </a:rPr>
              <a:t>关键成功要素：</a:t>
            </a:r>
            <a:r>
              <a:rPr lang="en-US" altLang="zh-CN" b="1" dirty="0">
                <a:solidFill>
                  <a:srgbClr val="0070C0"/>
                </a:solidFill>
                <a:latin typeface="+mn-ea"/>
                <a:sym typeface="微软雅黑" panose="020B0503020204020204" charset="-122"/>
              </a:rPr>
              <a:t>“</a:t>
            </a:r>
            <a:r>
              <a:rPr lang="zh-CN" altLang="en-US" b="1" dirty="0">
                <a:solidFill>
                  <a:srgbClr val="0070C0"/>
                </a:solidFill>
                <a:latin typeface="+mn-ea"/>
                <a:sym typeface="微软雅黑" panose="020B0503020204020204" charset="-122"/>
              </a:rPr>
              <a:t>人才</a:t>
            </a:r>
            <a:r>
              <a:rPr lang="en-US" altLang="zh-CN" b="1" dirty="0">
                <a:solidFill>
                  <a:srgbClr val="0070C0"/>
                </a:solidFill>
                <a:latin typeface="+mn-ea"/>
                <a:sym typeface="微软雅黑" panose="020B0503020204020204" charset="-122"/>
              </a:rPr>
              <a:t>+</a:t>
            </a:r>
            <a:r>
              <a:rPr lang="zh-CN" altLang="en-US" b="1" dirty="0">
                <a:solidFill>
                  <a:srgbClr val="0070C0"/>
                </a:solidFill>
                <a:latin typeface="+mn-ea"/>
                <a:sym typeface="微软雅黑" panose="020B0503020204020204" charset="-122"/>
              </a:rPr>
              <a:t>互联网</a:t>
            </a:r>
            <a:r>
              <a:rPr lang="en-US" altLang="zh-CN" b="1" dirty="0">
                <a:solidFill>
                  <a:srgbClr val="0070C0"/>
                </a:solidFill>
                <a:latin typeface="+mn-ea"/>
                <a:sym typeface="微软雅黑" panose="020B0503020204020204" charset="-122"/>
              </a:rPr>
              <a:t>+</a:t>
            </a:r>
            <a:r>
              <a:rPr lang="zh-CN" altLang="en-US" b="1" dirty="0">
                <a:solidFill>
                  <a:srgbClr val="0070C0"/>
                </a:solidFill>
                <a:latin typeface="+mn-ea"/>
                <a:sym typeface="微软雅黑" panose="020B0503020204020204" charset="-122"/>
              </a:rPr>
              <a:t>资本</a:t>
            </a:r>
            <a:r>
              <a:rPr lang="en-US" altLang="zh-CN" b="1" dirty="0">
                <a:solidFill>
                  <a:srgbClr val="0070C0"/>
                </a:solidFill>
                <a:latin typeface="+mn-ea"/>
                <a:sym typeface="微软雅黑" panose="020B0503020204020204" charset="-122"/>
              </a:rPr>
              <a:t>”</a:t>
            </a:r>
            <a:r>
              <a:rPr lang="zh-CN" altLang="en-US" b="1" dirty="0">
                <a:solidFill>
                  <a:srgbClr val="0070C0"/>
                </a:solidFill>
                <a:latin typeface="+mn-ea"/>
                <a:sym typeface="微软雅黑" panose="020B0503020204020204" charset="-122"/>
              </a:rPr>
              <a:t>为核心，产业</a:t>
            </a:r>
            <a:r>
              <a:rPr lang="en-US" altLang="zh-CN" b="1" dirty="0">
                <a:solidFill>
                  <a:srgbClr val="0070C0"/>
                </a:solidFill>
                <a:latin typeface="+mn-ea"/>
                <a:sym typeface="微软雅黑" panose="020B0503020204020204" charset="-122"/>
              </a:rPr>
              <a:t>+</a:t>
            </a:r>
            <a:r>
              <a:rPr lang="zh-CN" altLang="en-US" b="1" dirty="0">
                <a:solidFill>
                  <a:srgbClr val="0070C0"/>
                </a:solidFill>
                <a:latin typeface="+mn-ea"/>
                <a:sym typeface="微软雅黑" panose="020B0503020204020204" charset="-122"/>
              </a:rPr>
              <a:t>政府支持为基础，五位一体。</a:t>
            </a:r>
            <a:endParaRPr lang="zh-CN" altLang="en-US" b="1" dirty="0">
              <a:solidFill>
                <a:srgbClr val="0070C0"/>
              </a:solidFill>
              <a:latin typeface="+mn-ea"/>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 name="Group 5"/>
          <p:cNvGrpSpPr/>
          <p:nvPr/>
        </p:nvGrpSpPr>
        <p:grpSpPr bwMode="auto">
          <a:xfrm rot="0">
            <a:off x="3595370" y="1656080"/>
            <a:ext cx="4500880" cy="4387850"/>
            <a:chOff x="0" y="0"/>
            <a:chExt cx="7716441" cy="7523163"/>
          </a:xfrm>
        </p:grpSpPr>
        <p:sp>
          <p:nvSpPr>
            <p:cNvPr id="1048755" name="AutoShape 6"/>
            <p:cNvSpPr/>
            <p:nvPr/>
          </p:nvSpPr>
          <p:spPr bwMode="auto">
            <a:xfrm>
              <a:off x="3855839" y="0"/>
              <a:ext cx="3117690" cy="2341563"/>
            </a:xfrm>
            <a:custGeom>
              <a:avLst/>
              <a:gdLst>
                <a:gd name="T0" fmla="*/ 1558845 w 21600"/>
                <a:gd name="T1" fmla="*/ 1170782 h 21600"/>
                <a:gd name="T2" fmla="*/ 1558845 w 21600"/>
                <a:gd name="T3" fmla="*/ 1170782 h 21600"/>
                <a:gd name="T4" fmla="*/ 1558845 w 21600"/>
                <a:gd name="T5" fmla="*/ 1170782 h 21600"/>
                <a:gd name="T6" fmla="*/ 1558845 w 21600"/>
                <a:gd name="T7" fmla="*/ 11707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 y="0"/>
                  </a:moveTo>
                  <a:lnTo>
                    <a:pt x="0" y="10"/>
                  </a:lnTo>
                  <a:lnTo>
                    <a:pt x="181" y="11854"/>
                  </a:lnTo>
                  <a:lnTo>
                    <a:pt x="14811" y="21599"/>
                  </a:lnTo>
                  <a:lnTo>
                    <a:pt x="21599" y="13892"/>
                  </a:lnTo>
                  <a:lnTo>
                    <a:pt x="16" y="0"/>
                  </a:lnTo>
                  <a:close/>
                </a:path>
              </a:pathLst>
            </a:custGeom>
            <a:solidFill>
              <a:srgbClr val="008FD7"/>
            </a:solidFill>
            <a:ln>
              <a:noFill/>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56" name="AutoShape 7"/>
            <p:cNvSpPr/>
            <p:nvPr/>
          </p:nvSpPr>
          <p:spPr bwMode="auto">
            <a:xfrm>
              <a:off x="5994092" y="1504950"/>
              <a:ext cx="1719174" cy="3317875"/>
            </a:xfrm>
            <a:custGeom>
              <a:avLst/>
              <a:gdLst>
                <a:gd name="T0" fmla="*/ 859587 w 21600"/>
                <a:gd name="T1" fmla="*/ 1658938 h 21600"/>
                <a:gd name="T2" fmla="*/ 859587 w 21600"/>
                <a:gd name="T3" fmla="*/ 1658938 h 21600"/>
                <a:gd name="T4" fmla="*/ 859587 w 21600"/>
                <a:gd name="T5" fmla="*/ 1658938 h 21600"/>
                <a:gd name="T6" fmla="*/ 859587 w 21600"/>
                <a:gd name="T7" fmla="*/ 1658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159" y="0"/>
                  </a:moveTo>
                  <a:lnTo>
                    <a:pt x="0" y="5438"/>
                  </a:lnTo>
                  <a:lnTo>
                    <a:pt x="6423" y="20020"/>
                  </a:lnTo>
                  <a:lnTo>
                    <a:pt x="6234" y="20144"/>
                  </a:lnTo>
                  <a:lnTo>
                    <a:pt x="21600" y="21599"/>
                  </a:lnTo>
                  <a:lnTo>
                    <a:pt x="12159" y="0"/>
                  </a:lnTo>
                  <a:close/>
                </a:path>
              </a:pathLst>
            </a:custGeom>
            <a:solidFill>
              <a:srgbClr val="008FD7"/>
            </a:solidFill>
            <a:ln>
              <a:noFill/>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57" name="AutoShape 8"/>
            <p:cNvSpPr/>
            <p:nvPr/>
          </p:nvSpPr>
          <p:spPr bwMode="auto">
            <a:xfrm>
              <a:off x="5049578" y="4598988"/>
              <a:ext cx="2666863" cy="2924175"/>
            </a:xfrm>
            <a:custGeom>
              <a:avLst/>
              <a:gdLst>
                <a:gd name="T0" fmla="*/ 1333432 w 21600"/>
                <a:gd name="T1" fmla="*/ 1462088 h 21600"/>
                <a:gd name="T2" fmla="*/ 1333432 w 21600"/>
                <a:gd name="T3" fmla="*/ 1462088 h 21600"/>
                <a:gd name="T4" fmla="*/ 1333432 w 21600"/>
                <a:gd name="T5" fmla="*/ 1462088 h 21600"/>
                <a:gd name="T6" fmla="*/ 1333432 w 21600"/>
                <a:gd name="T7" fmla="*/ 14620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664" y="0"/>
                  </a:moveTo>
                  <a:lnTo>
                    <a:pt x="0" y="13332"/>
                  </a:lnTo>
                  <a:lnTo>
                    <a:pt x="4256" y="21599"/>
                  </a:lnTo>
                  <a:lnTo>
                    <a:pt x="21599" y="1770"/>
                  </a:lnTo>
                  <a:lnTo>
                    <a:pt x="21571" y="1650"/>
                  </a:lnTo>
                  <a:lnTo>
                    <a:pt x="11664" y="0"/>
                  </a:lnTo>
                  <a:close/>
                </a:path>
              </a:pathLst>
            </a:custGeom>
            <a:solidFill>
              <a:srgbClr val="008FD7"/>
            </a:solidFill>
            <a:ln>
              <a:noFill/>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58" name="AutoShape 9"/>
            <p:cNvSpPr/>
            <p:nvPr/>
          </p:nvSpPr>
          <p:spPr bwMode="auto">
            <a:xfrm>
              <a:off x="2128728" y="6403975"/>
              <a:ext cx="3446286" cy="1119188"/>
            </a:xfrm>
            <a:custGeom>
              <a:avLst/>
              <a:gdLst>
                <a:gd name="T0" fmla="*/ 1723143 w 21600"/>
                <a:gd name="T1" fmla="*/ 559594 h 21600"/>
                <a:gd name="T2" fmla="*/ 1723143 w 21600"/>
                <a:gd name="T3" fmla="*/ 559594 h 21600"/>
                <a:gd name="T4" fmla="*/ 1723143 w 21600"/>
                <a:gd name="T5" fmla="*/ 559594 h 21600"/>
                <a:gd name="T6" fmla="*/ 1723143 w 21600"/>
                <a:gd name="T7" fmla="*/ 559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306" y="0"/>
                  </a:moveTo>
                  <a:lnTo>
                    <a:pt x="18276" y="122"/>
                  </a:lnTo>
                  <a:lnTo>
                    <a:pt x="3798" y="122"/>
                  </a:lnTo>
                  <a:lnTo>
                    <a:pt x="0" y="21316"/>
                  </a:lnTo>
                  <a:lnTo>
                    <a:pt x="74" y="21600"/>
                  </a:lnTo>
                  <a:lnTo>
                    <a:pt x="21597" y="21600"/>
                  </a:lnTo>
                  <a:lnTo>
                    <a:pt x="21600" y="21592"/>
                  </a:lnTo>
                  <a:lnTo>
                    <a:pt x="18306" y="0"/>
                  </a:lnTo>
                  <a:close/>
                </a:path>
              </a:pathLst>
            </a:custGeom>
            <a:solidFill>
              <a:srgbClr val="008FD7"/>
            </a:solidFill>
            <a:ln>
              <a:noFill/>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59" name="AutoShape 10"/>
            <p:cNvSpPr/>
            <p:nvPr/>
          </p:nvSpPr>
          <p:spPr bwMode="auto">
            <a:xfrm>
              <a:off x="0" y="4597400"/>
              <a:ext cx="2735122" cy="2911475"/>
            </a:xfrm>
            <a:custGeom>
              <a:avLst/>
              <a:gdLst>
                <a:gd name="T0" fmla="*/ 1367561 w 21600"/>
                <a:gd name="T1" fmla="*/ 1455738 h 21600"/>
                <a:gd name="T2" fmla="*/ 1367561 w 21600"/>
                <a:gd name="T3" fmla="*/ 1455738 h 21600"/>
                <a:gd name="T4" fmla="*/ 1367561 w 21600"/>
                <a:gd name="T5" fmla="*/ 1455738 h 21600"/>
                <a:gd name="T6" fmla="*/ 1367561 w 21600"/>
                <a:gd name="T7" fmla="*/ 14557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941" y="0"/>
                  </a:moveTo>
                  <a:lnTo>
                    <a:pt x="3" y="1781"/>
                  </a:lnTo>
                  <a:lnTo>
                    <a:pt x="0" y="1790"/>
                  </a:lnTo>
                  <a:lnTo>
                    <a:pt x="16814" y="21599"/>
                  </a:lnTo>
                  <a:lnTo>
                    <a:pt x="21600" y="13449"/>
                  </a:lnTo>
                  <a:lnTo>
                    <a:pt x="21358" y="13449"/>
                  </a:lnTo>
                  <a:lnTo>
                    <a:pt x="9941" y="0"/>
                  </a:lnTo>
                  <a:close/>
                </a:path>
              </a:pathLst>
            </a:custGeom>
            <a:solidFill>
              <a:srgbClr val="008FD7"/>
            </a:solidFill>
            <a:ln>
              <a:noFill/>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60" name="AutoShape 11"/>
            <p:cNvSpPr/>
            <p:nvPr/>
          </p:nvSpPr>
          <p:spPr bwMode="auto">
            <a:xfrm>
              <a:off x="0" y="1477963"/>
              <a:ext cx="1776321" cy="3359150"/>
            </a:xfrm>
            <a:custGeom>
              <a:avLst/>
              <a:gdLst>
                <a:gd name="T0" fmla="*/ 888161 w 21600"/>
                <a:gd name="T1" fmla="*/ 1679575 h 21600"/>
                <a:gd name="T2" fmla="*/ 888161 w 21600"/>
                <a:gd name="T3" fmla="*/ 1679575 h 21600"/>
                <a:gd name="T4" fmla="*/ 888161 w 21600"/>
                <a:gd name="T5" fmla="*/ 1679575 h 21600"/>
                <a:gd name="T6" fmla="*/ 888161 w 21600"/>
                <a:gd name="T7" fmla="*/ 1679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445" y="0"/>
                  </a:moveTo>
                  <a:lnTo>
                    <a:pt x="0" y="21600"/>
                  </a:lnTo>
                  <a:lnTo>
                    <a:pt x="15312" y="20056"/>
                  </a:lnTo>
                  <a:lnTo>
                    <a:pt x="15143" y="19943"/>
                  </a:lnTo>
                  <a:lnTo>
                    <a:pt x="21484" y="5269"/>
                  </a:lnTo>
                  <a:lnTo>
                    <a:pt x="21599" y="5238"/>
                  </a:lnTo>
                  <a:lnTo>
                    <a:pt x="9445" y="0"/>
                  </a:lnTo>
                  <a:close/>
                </a:path>
              </a:pathLst>
            </a:custGeom>
            <a:solidFill>
              <a:srgbClr val="008FD7"/>
            </a:solidFill>
            <a:ln>
              <a:noFill/>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61" name="AutoShape 12"/>
            <p:cNvSpPr/>
            <p:nvPr/>
          </p:nvSpPr>
          <p:spPr bwMode="auto">
            <a:xfrm>
              <a:off x="769897" y="1588"/>
              <a:ext cx="3122453" cy="2292350"/>
            </a:xfrm>
            <a:custGeom>
              <a:avLst/>
              <a:gdLst>
                <a:gd name="T0" fmla="*/ 1561227 w 21600"/>
                <a:gd name="T1" fmla="*/ 1146175 h 21600"/>
                <a:gd name="T2" fmla="*/ 1561227 w 21600"/>
                <a:gd name="T3" fmla="*/ 1146175 h 21600"/>
                <a:gd name="T4" fmla="*/ 1561227 w 21600"/>
                <a:gd name="T5" fmla="*/ 1146175 h 21600"/>
                <a:gd name="T6" fmla="*/ 1561227 w 21600"/>
                <a:gd name="T7" fmla="*/ 1146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41" y="0"/>
                  </a:moveTo>
                  <a:lnTo>
                    <a:pt x="0" y="13938"/>
                  </a:lnTo>
                  <a:lnTo>
                    <a:pt x="6966" y="21599"/>
                  </a:lnTo>
                  <a:lnTo>
                    <a:pt x="21599" y="12067"/>
                  </a:lnTo>
                  <a:lnTo>
                    <a:pt x="21523" y="12033"/>
                  </a:lnTo>
                  <a:lnTo>
                    <a:pt x="21341" y="0"/>
                  </a:lnTo>
                  <a:close/>
                </a:path>
              </a:pathLst>
            </a:custGeom>
            <a:solidFill>
              <a:srgbClr val="008FD7"/>
            </a:solidFill>
            <a:ln>
              <a:noFill/>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grpSp>
      <p:sp>
        <p:nvSpPr>
          <p:cNvPr id="1048762" name="AutoShape 14"/>
          <p:cNvSpPr/>
          <p:nvPr/>
        </p:nvSpPr>
        <p:spPr bwMode="auto">
          <a:xfrm>
            <a:off x="5868670" y="2369820"/>
            <a:ext cx="1275080" cy="957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 y="0"/>
                </a:moveTo>
                <a:lnTo>
                  <a:pt x="0" y="10"/>
                </a:lnTo>
                <a:lnTo>
                  <a:pt x="181" y="11854"/>
                </a:lnTo>
                <a:lnTo>
                  <a:pt x="14811" y="21599"/>
                </a:lnTo>
                <a:lnTo>
                  <a:pt x="21599" y="13892"/>
                </a:lnTo>
                <a:lnTo>
                  <a:pt x="16" y="0"/>
                </a:lnTo>
                <a:close/>
              </a:path>
            </a:pathLst>
          </a:custGeom>
          <a:solidFill>
            <a:srgbClr val="0070C0"/>
          </a:solidFill>
          <a:ln>
            <a:noFill/>
          </a:ln>
          <a:effectLst/>
        </p:spPr>
        <p:txBody>
          <a:bodyPr lIns="0" tIns="0" rIns="0" bIns="0" anchor="ctr"/>
          <a:lstStyle/>
          <a:p>
            <a:pPr marL="0" marR="0" lvl="0" indent="0" algn="ctr" defTabSz="208915" eaLnBrk="1" fontAlgn="auto" latinLnBrk="0" hangingPunct="1">
              <a:lnSpc>
                <a:spcPct val="100000"/>
              </a:lnSpc>
              <a:spcBef>
                <a:spcPts val="0"/>
              </a:spcBef>
              <a:spcAft>
                <a:spcPts val="0"/>
              </a:spcAft>
              <a:buClrTx/>
              <a:buSzTx/>
              <a:buFontTx/>
              <a:buNone/>
            </a:pPr>
            <a:endParaRPr kumimoji="0" lang="es-E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63" name="AutoShape 15"/>
          <p:cNvSpPr/>
          <p:nvPr/>
        </p:nvSpPr>
        <p:spPr bwMode="auto">
          <a:xfrm>
            <a:off x="6740525" y="2984500"/>
            <a:ext cx="702945" cy="13563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59" y="0"/>
                </a:moveTo>
                <a:lnTo>
                  <a:pt x="0" y="5438"/>
                </a:lnTo>
                <a:lnTo>
                  <a:pt x="6423" y="20020"/>
                </a:lnTo>
                <a:lnTo>
                  <a:pt x="6234" y="20144"/>
                </a:lnTo>
                <a:lnTo>
                  <a:pt x="21599" y="21599"/>
                </a:lnTo>
                <a:lnTo>
                  <a:pt x="12159" y="0"/>
                </a:lnTo>
                <a:close/>
              </a:path>
            </a:pathLst>
          </a:custGeom>
          <a:solidFill>
            <a:srgbClr val="0070C0"/>
          </a:solidFill>
          <a:ln>
            <a:noFill/>
          </a:ln>
          <a:effectLst/>
        </p:spPr>
        <p:txBody>
          <a:bodyPr lIns="0" tIns="0" rIns="0" bIns="0" anchor="ctr"/>
          <a:lstStyle/>
          <a:p>
            <a:pPr marL="0" marR="0" lvl="0" indent="0" algn="ctr" defTabSz="208915" eaLnBrk="1" fontAlgn="auto" latinLnBrk="0" hangingPunct="1">
              <a:lnSpc>
                <a:spcPct val="100000"/>
              </a:lnSpc>
              <a:spcBef>
                <a:spcPts val="0"/>
              </a:spcBef>
              <a:spcAft>
                <a:spcPts val="0"/>
              </a:spcAft>
              <a:buClrTx/>
              <a:buSzTx/>
              <a:buFontTx/>
              <a:buNone/>
            </a:pPr>
            <a:endParaRPr kumimoji="0" lang="es-E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64" name="AutoShape 16"/>
          <p:cNvSpPr/>
          <p:nvPr/>
        </p:nvSpPr>
        <p:spPr bwMode="auto">
          <a:xfrm>
            <a:off x="6357620" y="4250690"/>
            <a:ext cx="1089660" cy="11950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64" y="0"/>
                </a:moveTo>
                <a:lnTo>
                  <a:pt x="0" y="13332"/>
                </a:lnTo>
                <a:lnTo>
                  <a:pt x="4256" y="21599"/>
                </a:lnTo>
                <a:lnTo>
                  <a:pt x="21600" y="1770"/>
                </a:lnTo>
                <a:lnTo>
                  <a:pt x="21571" y="1650"/>
                </a:lnTo>
                <a:lnTo>
                  <a:pt x="11664" y="0"/>
                </a:lnTo>
                <a:close/>
              </a:path>
            </a:pathLst>
          </a:custGeom>
          <a:solidFill>
            <a:srgbClr val="0070C0"/>
          </a:solidFill>
          <a:ln>
            <a:noFill/>
          </a:ln>
          <a:effectLst/>
        </p:spPr>
        <p:txBody>
          <a:bodyPr lIns="0" tIns="0" rIns="0" bIns="0" anchor="ctr"/>
          <a:lstStyle/>
          <a:p>
            <a:pPr marL="0" marR="0" lvl="0" indent="0" algn="ctr" defTabSz="208915" eaLnBrk="1" fontAlgn="auto" latinLnBrk="0" hangingPunct="1">
              <a:lnSpc>
                <a:spcPct val="100000"/>
              </a:lnSpc>
              <a:spcBef>
                <a:spcPts val="0"/>
              </a:spcBef>
              <a:spcAft>
                <a:spcPts val="0"/>
              </a:spcAft>
              <a:buClrTx/>
              <a:buSzTx/>
              <a:buFontTx/>
              <a:buNone/>
            </a:pPr>
            <a:endParaRPr kumimoji="0" lang="es-E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65" name="AutoShape 17"/>
          <p:cNvSpPr/>
          <p:nvPr/>
        </p:nvSpPr>
        <p:spPr bwMode="auto">
          <a:xfrm>
            <a:off x="5163185" y="4988560"/>
            <a:ext cx="1409065"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06" y="0"/>
                </a:moveTo>
                <a:lnTo>
                  <a:pt x="18276" y="122"/>
                </a:lnTo>
                <a:lnTo>
                  <a:pt x="3798" y="122"/>
                </a:lnTo>
                <a:lnTo>
                  <a:pt x="0" y="21316"/>
                </a:lnTo>
                <a:lnTo>
                  <a:pt x="74" y="21599"/>
                </a:lnTo>
                <a:lnTo>
                  <a:pt x="21597" y="21599"/>
                </a:lnTo>
                <a:lnTo>
                  <a:pt x="21600" y="21592"/>
                </a:lnTo>
                <a:lnTo>
                  <a:pt x="18306" y="0"/>
                </a:lnTo>
                <a:close/>
              </a:path>
            </a:pathLst>
          </a:custGeom>
          <a:solidFill>
            <a:srgbClr val="0070C0"/>
          </a:solidFill>
          <a:ln>
            <a:noFill/>
          </a:ln>
          <a:effectLst/>
        </p:spPr>
        <p:txBody>
          <a:bodyPr lIns="0" tIns="0" rIns="0" bIns="0" anchor="ctr"/>
          <a:lstStyle/>
          <a:p>
            <a:pPr marL="0" marR="0" lvl="0" indent="0" algn="ctr" defTabSz="208915" eaLnBrk="1" fontAlgn="auto" latinLnBrk="0" hangingPunct="1">
              <a:lnSpc>
                <a:spcPct val="100000"/>
              </a:lnSpc>
              <a:spcBef>
                <a:spcPts val="0"/>
              </a:spcBef>
              <a:spcAft>
                <a:spcPts val="0"/>
              </a:spcAft>
              <a:buClrTx/>
              <a:buSzTx/>
              <a:buFontTx/>
              <a:buNone/>
            </a:pPr>
            <a:endParaRPr kumimoji="0" lang="es-E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66" name="AutoShape 18"/>
          <p:cNvSpPr/>
          <p:nvPr/>
        </p:nvSpPr>
        <p:spPr bwMode="auto">
          <a:xfrm>
            <a:off x="4291965" y="4249420"/>
            <a:ext cx="1118235" cy="1190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41" y="0"/>
                </a:moveTo>
                <a:lnTo>
                  <a:pt x="3" y="1781"/>
                </a:lnTo>
                <a:lnTo>
                  <a:pt x="0" y="1790"/>
                </a:lnTo>
                <a:lnTo>
                  <a:pt x="16814" y="21600"/>
                </a:lnTo>
                <a:lnTo>
                  <a:pt x="21599" y="13449"/>
                </a:lnTo>
                <a:lnTo>
                  <a:pt x="21358" y="13449"/>
                </a:lnTo>
                <a:lnTo>
                  <a:pt x="9941" y="0"/>
                </a:lnTo>
                <a:close/>
              </a:path>
            </a:pathLst>
          </a:custGeom>
          <a:solidFill>
            <a:srgbClr val="0070C0"/>
          </a:solidFill>
          <a:ln>
            <a:noFill/>
          </a:ln>
          <a:effectLst/>
        </p:spPr>
        <p:txBody>
          <a:bodyPr lIns="0" tIns="0" rIns="0" bIns="0" anchor="ctr"/>
          <a:lstStyle/>
          <a:p>
            <a:pPr marL="0" marR="0" lvl="0" indent="0" algn="ctr" defTabSz="208915" eaLnBrk="1" fontAlgn="auto" latinLnBrk="0" hangingPunct="1">
              <a:lnSpc>
                <a:spcPct val="100000"/>
              </a:lnSpc>
              <a:spcBef>
                <a:spcPts val="0"/>
              </a:spcBef>
              <a:spcAft>
                <a:spcPts val="0"/>
              </a:spcAft>
              <a:buClrTx/>
              <a:buSzTx/>
              <a:buFontTx/>
              <a:buNone/>
            </a:pPr>
            <a:endParaRPr kumimoji="0" lang="es-E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67" name="AutoShape 19"/>
          <p:cNvSpPr/>
          <p:nvPr/>
        </p:nvSpPr>
        <p:spPr bwMode="auto">
          <a:xfrm>
            <a:off x="4292600" y="2974340"/>
            <a:ext cx="725805" cy="137287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445" y="0"/>
                </a:moveTo>
                <a:lnTo>
                  <a:pt x="0" y="21599"/>
                </a:lnTo>
                <a:lnTo>
                  <a:pt x="15312" y="20056"/>
                </a:lnTo>
                <a:lnTo>
                  <a:pt x="15143" y="19943"/>
                </a:lnTo>
                <a:lnTo>
                  <a:pt x="21484" y="5269"/>
                </a:lnTo>
                <a:lnTo>
                  <a:pt x="21600" y="5238"/>
                </a:lnTo>
                <a:lnTo>
                  <a:pt x="9445" y="0"/>
                </a:lnTo>
                <a:close/>
              </a:path>
            </a:pathLst>
          </a:custGeom>
          <a:solidFill>
            <a:srgbClr val="006AB6"/>
          </a:solidFill>
          <a:ln>
            <a:noFill/>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68" name="AutoShape 20"/>
          <p:cNvSpPr/>
          <p:nvPr/>
        </p:nvSpPr>
        <p:spPr bwMode="auto">
          <a:xfrm>
            <a:off x="4607560" y="2371090"/>
            <a:ext cx="1276985" cy="937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41" y="0"/>
                </a:moveTo>
                <a:lnTo>
                  <a:pt x="0" y="13938"/>
                </a:lnTo>
                <a:lnTo>
                  <a:pt x="6966" y="21599"/>
                </a:lnTo>
                <a:lnTo>
                  <a:pt x="21599" y="12067"/>
                </a:lnTo>
                <a:lnTo>
                  <a:pt x="21523" y="12033"/>
                </a:lnTo>
                <a:lnTo>
                  <a:pt x="21341" y="0"/>
                </a:lnTo>
                <a:close/>
              </a:path>
            </a:pathLst>
          </a:custGeom>
          <a:solidFill>
            <a:srgbClr val="0070C0"/>
          </a:solidFill>
          <a:ln>
            <a:noFill/>
          </a:ln>
          <a:effectLst/>
        </p:spPr>
        <p:txBody>
          <a:bodyPr lIns="0" tIns="0" rIns="0" bIns="0" anchor="ctr"/>
          <a:lstStyle/>
          <a:p>
            <a:pPr marL="0" marR="0" lvl="0" indent="0" algn="ctr" defTabSz="208915" eaLnBrk="1" fontAlgn="auto" latinLnBrk="0" hangingPunct="1">
              <a:lnSpc>
                <a:spcPct val="100000"/>
              </a:lnSpc>
              <a:spcBef>
                <a:spcPts val="0"/>
              </a:spcBef>
              <a:spcAft>
                <a:spcPts val="0"/>
              </a:spcAft>
              <a:buClrTx/>
              <a:buSzTx/>
              <a:buFontTx/>
              <a:buNone/>
            </a:pPr>
            <a:endParaRPr kumimoji="0" lang="es-ES" sz="1215"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69" name="AutoShape 22"/>
          <p:cNvSpPr/>
          <p:nvPr/>
        </p:nvSpPr>
        <p:spPr bwMode="auto">
          <a:xfrm rot="1484105">
            <a:off x="5754370" y="2723515"/>
            <a:ext cx="1256665"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7445" tIns="17445" rIns="17445" bIns="17445" anchor="ctr"/>
          <a:lstStyle/>
          <a:p>
            <a:pPr marL="0" marR="0" lvl="0" indent="0" algn="ctr" defTabSz="914400" eaLnBrk="1" fontAlgn="auto" latinLnBrk="0" hangingPunct="1">
              <a:lnSpc>
                <a:spcPct val="100000"/>
              </a:lnSpc>
              <a:spcBef>
                <a:spcPts val="0"/>
              </a:spcBef>
              <a:spcAft>
                <a:spcPts val="0"/>
              </a:spcAft>
              <a:buClrTx/>
              <a:buSzTx/>
              <a:buFontTx/>
              <a:buNone/>
            </a:pPr>
            <a:r>
              <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rPr>
              <a:t>资金支持</a:t>
            </a:r>
            <a:endPar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endParaRPr>
          </a:p>
        </p:txBody>
      </p:sp>
      <p:sp>
        <p:nvSpPr>
          <p:cNvPr id="1048770" name="AutoShape 23"/>
          <p:cNvSpPr/>
          <p:nvPr/>
        </p:nvSpPr>
        <p:spPr bwMode="auto">
          <a:xfrm rot="4645920">
            <a:off x="6470650" y="3604895"/>
            <a:ext cx="1256665"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7445" tIns="17445" rIns="17445" bIns="17445" anchor="ctr"/>
          <a:lstStyle/>
          <a:p>
            <a:pPr marL="0" marR="0" lvl="0" indent="0" algn="ctr" defTabSz="914400" eaLnBrk="1" fontAlgn="auto" latinLnBrk="0" hangingPunct="1">
              <a:lnSpc>
                <a:spcPct val="100000"/>
              </a:lnSpc>
              <a:spcBef>
                <a:spcPts val="0"/>
              </a:spcBef>
              <a:spcAft>
                <a:spcPts val="0"/>
              </a:spcAft>
              <a:buClrTx/>
              <a:buSzTx/>
              <a:buFontTx/>
              <a:buNone/>
            </a:pPr>
            <a:r>
              <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rPr>
              <a:t>人才汇聚</a:t>
            </a:r>
            <a:endPar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endParaRPr>
          </a:p>
        </p:txBody>
      </p:sp>
      <p:sp>
        <p:nvSpPr>
          <p:cNvPr id="1048771" name="AutoShape 24"/>
          <p:cNvSpPr/>
          <p:nvPr/>
        </p:nvSpPr>
        <p:spPr bwMode="auto">
          <a:xfrm rot="18536829">
            <a:off x="6199505" y="4634230"/>
            <a:ext cx="1256665"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7445" tIns="17445" rIns="17445" bIns="17445" anchor="ctr"/>
          <a:lstStyle/>
          <a:p>
            <a:pPr marL="0" marR="0" lvl="0" indent="0" algn="ctr" defTabSz="914400" eaLnBrk="1" fontAlgn="auto" latinLnBrk="0" hangingPunct="1">
              <a:lnSpc>
                <a:spcPct val="100000"/>
              </a:lnSpc>
              <a:spcBef>
                <a:spcPts val="0"/>
              </a:spcBef>
              <a:spcAft>
                <a:spcPts val="0"/>
              </a:spcAft>
              <a:buClrTx/>
              <a:buSzTx/>
              <a:buFontTx/>
              <a:buNone/>
            </a:pPr>
            <a:r>
              <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rPr>
              <a:t>智能协同</a:t>
            </a:r>
            <a:endPar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endParaRPr>
          </a:p>
        </p:txBody>
      </p:sp>
      <p:sp>
        <p:nvSpPr>
          <p:cNvPr id="1048772" name="AutoShape 25"/>
          <p:cNvSpPr/>
          <p:nvPr/>
        </p:nvSpPr>
        <p:spPr bwMode="auto">
          <a:xfrm>
            <a:off x="5236210" y="5094605"/>
            <a:ext cx="1256665"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7445" tIns="17445" rIns="17445" bIns="17445" anchor="ctr"/>
          <a:lstStyle/>
          <a:p>
            <a:pPr marL="0" marR="0" lvl="0" indent="0" algn="ctr" defTabSz="914400" eaLnBrk="1" fontAlgn="auto" latinLnBrk="0" hangingPunct="1">
              <a:lnSpc>
                <a:spcPct val="100000"/>
              </a:lnSpc>
              <a:spcBef>
                <a:spcPts val="0"/>
              </a:spcBef>
              <a:spcAft>
                <a:spcPts val="0"/>
              </a:spcAft>
              <a:buClrTx/>
              <a:buSzTx/>
              <a:buFontTx/>
              <a:buNone/>
            </a:pPr>
            <a:r>
              <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rPr>
              <a:t>供给侧改革</a:t>
            </a:r>
            <a:endPar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endParaRPr>
          </a:p>
        </p:txBody>
      </p:sp>
      <p:sp>
        <p:nvSpPr>
          <p:cNvPr id="1048773" name="AutoShape 26"/>
          <p:cNvSpPr/>
          <p:nvPr/>
        </p:nvSpPr>
        <p:spPr bwMode="auto">
          <a:xfrm rot="3117378">
            <a:off x="4249420" y="4610100"/>
            <a:ext cx="1256665"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7445" tIns="17445" rIns="17445" bIns="17445" anchor="ctr"/>
          <a:lstStyle/>
          <a:p>
            <a:pPr marL="0" marR="0" lvl="0" indent="0" algn="ctr" defTabSz="914400" eaLnBrk="1" fontAlgn="auto" latinLnBrk="0" hangingPunct="1">
              <a:lnSpc>
                <a:spcPct val="100000"/>
              </a:lnSpc>
              <a:spcBef>
                <a:spcPts val="0"/>
              </a:spcBef>
              <a:spcAft>
                <a:spcPts val="0"/>
              </a:spcAft>
              <a:buClrTx/>
              <a:buSzTx/>
              <a:buFontTx/>
              <a:buNone/>
            </a:pPr>
            <a:r>
              <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rPr>
              <a:t>服务共享</a:t>
            </a:r>
            <a:endPar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endParaRPr>
          </a:p>
        </p:txBody>
      </p:sp>
      <p:sp>
        <p:nvSpPr>
          <p:cNvPr id="1048774" name="AutoShape 27"/>
          <p:cNvSpPr/>
          <p:nvPr/>
        </p:nvSpPr>
        <p:spPr bwMode="auto">
          <a:xfrm rot="16992821">
            <a:off x="4034155" y="3607435"/>
            <a:ext cx="1256665"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7445" tIns="17445" rIns="17445" bIns="17445" anchor="ctr"/>
          <a:lstStyle/>
          <a:p>
            <a:pPr marL="0" marR="0" lvl="0" indent="0" algn="ctr" defTabSz="914400" eaLnBrk="1" fontAlgn="auto" latinLnBrk="0" hangingPunct="1">
              <a:lnSpc>
                <a:spcPct val="100000"/>
              </a:lnSpc>
              <a:spcBef>
                <a:spcPts val="0"/>
              </a:spcBef>
              <a:spcAft>
                <a:spcPts val="0"/>
              </a:spcAft>
              <a:buClrTx/>
              <a:buSzTx/>
              <a:buFontTx/>
              <a:buNone/>
            </a:pPr>
            <a:r>
              <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rPr>
              <a:t>大数据应用</a:t>
            </a:r>
            <a:endPar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endParaRPr>
          </a:p>
        </p:txBody>
      </p:sp>
      <p:sp>
        <p:nvSpPr>
          <p:cNvPr id="1048775" name="AutoShape 28"/>
          <p:cNvSpPr/>
          <p:nvPr/>
        </p:nvSpPr>
        <p:spPr bwMode="auto">
          <a:xfrm rot="20045116">
            <a:off x="4692650" y="2747010"/>
            <a:ext cx="1256665"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7445" tIns="17445" rIns="17445" bIns="17445" anchor="ctr"/>
          <a:lstStyle/>
          <a:p>
            <a:pPr marL="0" marR="0" lvl="0" indent="0" algn="ctr" defTabSz="914400" eaLnBrk="1" fontAlgn="auto" latinLnBrk="0" hangingPunct="1">
              <a:lnSpc>
                <a:spcPct val="100000"/>
              </a:lnSpc>
              <a:spcBef>
                <a:spcPts val="0"/>
              </a:spcBef>
              <a:spcAft>
                <a:spcPts val="0"/>
              </a:spcAft>
              <a:buClrTx/>
              <a:buSzTx/>
              <a:buFontTx/>
              <a:buNone/>
            </a:pPr>
            <a:r>
              <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rPr>
              <a:t>降低成本</a:t>
            </a:r>
            <a:endParaRPr kumimoji="0" lang="zh-CN" altLang="es-ES"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Lato" panose="02010600030101010101" charset="0"/>
              <a:sym typeface="Arial" panose="020B0604020202020204" pitchFamily="34" charset="0"/>
            </a:endParaRPr>
          </a:p>
        </p:txBody>
      </p:sp>
      <p:sp>
        <p:nvSpPr>
          <p:cNvPr id="1048776" name="AutoShape 29"/>
          <p:cNvSpPr/>
          <p:nvPr/>
        </p:nvSpPr>
        <p:spPr bwMode="auto">
          <a:xfrm>
            <a:off x="7061200" y="4813300"/>
            <a:ext cx="386715" cy="379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2710" tIns="32710" rIns="32710" bIns="32710" anchor="ctr"/>
          <a:lstStyle>
            <a:lvl1pPr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ctr" defTabSz="584200" eaLnBrk="1" fontAlgn="auto" latinLnBrk="0" hangingPunct="1">
              <a:lnSpc>
                <a:spcPct val="100000"/>
              </a:lnSpc>
              <a:spcBef>
                <a:spcPts val="0"/>
              </a:spcBef>
              <a:spcAft>
                <a:spcPts val="0"/>
              </a:spcAft>
              <a:buClrTx/>
              <a:buSzTx/>
              <a:buFontTx/>
              <a:buNone/>
            </a:pPr>
            <a:r>
              <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rPr>
              <a:t>04</a:t>
            </a:r>
            <a:endPar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77" name="AutoShape 30"/>
          <p:cNvSpPr/>
          <p:nvPr/>
        </p:nvSpPr>
        <p:spPr bwMode="auto">
          <a:xfrm>
            <a:off x="4984115" y="2181225"/>
            <a:ext cx="344170" cy="379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32710" tIns="32710" rIns="32710" bIns="32710" anchor="ctr"/>
          <a:lstStyle>
            <a:lvl1pPr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ctr" defTabSz="584200" eaLnBrk="1" fontAlgn="auto" latinLnBrk="0" hangingPunct="1">
              <a:lnSpc>
                <a:spcPct val="100000"/>
              </a:lnSpc>
              <a:spcBef>
                <a:spcPts val="0"/>
              </a:spcBef>
              <a:spcAft>
                <a:spcPts val="0"/>
              </a:spcAft>
              <a:buClrTx/>
              <a:buSzTx/>
              <a:buFontTx/>
              <a:buNone/>
            </a:pPr>
            <a:r>
              <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rPr>
              <a:t>01</a:t>
            </a:r>
            <a:endPar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78" name="AutoShape 31"/>
          <p:cNvSpPr/>
          <p:nvPr/>
        </p:nvSpPr>
        <p:spPr bwMode="auto">
          <a:xfrm>
            <a:off x="6443345" y="2190115"/>
            <a:ext cx="365760" cy="379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32710" tIns="32710" rIns="32710" bIns="32710" anchor="ctr"/>
          <a:lstStyle>
            <a:lvl1pPr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ctr" defTabSz="584200" eaLnBrk="1" fontAlgn="auto" latinLnBrk="0" hangingPunct="1">
              <a:lnSpc>
                <a:spcPct val="100000"/>
              </a:lnSpc>
              <a:spcBef>
                <a:spcPts val="0"/>
              </a:spcBef>
              <a:spcAft>
                <a:spcPts val="0"/>
              </a:spcAft>
              <a:buClrTx/>
              <a:buSzTx/>
              <a:buFontTx/>
              <a:buNone/>
            </a:pPr>
            <a:r>
              <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rPr>
              <a:t>02</a:t>
            </a:r>
            <a:endPar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79" name="AutoShape 32"/>
          <p:cNvSpPr/>
          <p:nvPr/>
        </p:nvSpPr>
        <p:spPr bwMode="auto">
          <a:xfrm>
            <a:off x="4282440" y="4926330"/>
            <a:ext cx="344170" cy="379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32710" tIns="32710" rIns="32710" bIns="32710" anchor="ctr"/>
          <a:lstStyle>
            <a:lvl1pPr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ctr" defTabSz="584200" eaLnBrk="1" fontAlgn="auto" latinLnBrk="0" hangingPunct="1">
              <a:lnSpc>
                <a:spcPct val="100000"/>
              </a:lnSpc>
              <a:spcBef>
                <a:spcPts val="0"/>
              </a:spcBef>
              <a:spcAft>
                <a:spcPts val="0"/>
              </a:spcAft>
              <a:buClrTx/>
              <a:buSzTx/>
              <a:buFontTx/>
              <a:buNone/>
            </a:pPr>
            <a:r>
              <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rPr>
              <a:t>06</a:t>
            </a:r>
            <a:endPar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80" name="AutoShape 33"/>
          <p:cNvSpPr/>
          <p:nvPr/>
        </p:nvSpPr>
        <p:spPr bwMode="auto">
          <a:xfrm>
            <a:off x="5605780" y="5556885"/>
            <a:ext cx="527050" cy="379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2710" tIns="32710" rIns="32710" bIns="32710" anchor="ctr"/>
          <a:lstStyle>
            <a:lvl1pPr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ctr" defTabSz="584200" eaLnBrk="1" fontAlgn="auto" latinLnBrk="0" hangingPunct="1">
              <a:lnSpc>
                <a:spcPct val="100000"/>
              </a:lnSpc>
              <a:spcBef>
                <a:spcPts val="0"/>
              </a:spcBef>
              <a:spcAft>
                <a:spcPts val="0"/>
              </a:spcAft>
              <a:buClrTx/>
              <a:buSzTx/>
              <a:buFontTx/>
              <a:buNone/>
            </a:pPr>
            <a:r>
              <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rPr>
              <a:t>05</a:t>
            </a:r>
            <a:endPar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81" name="AutoShape 34"/>
          <p:cNvSpPr/>
          <p:nvPr/>
        </p:nvSpPr>
        <p:spPr bwMode="auto">
          <a:xfrm>
            <a:off x="7386955" y="3390265"/>
            <a:ext cx="386715" cy="379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2710" tIns="32710" rIns="32710" bIns="32710" anchor="ctr"/>
          <a:lstStyle>
            <a:lvl1pPr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ctr" defTabSz="584200" eaLnBrk="1" fontAlgn="auto" latinLnBrk="0" hangingPunct="1">
              <a:lnSpc>
                <a:spcPct val="100000"/>
              </a:lnSpc>
              <a:spcBef>
                <a:spcPts val="0"/>
              </a:spcBef>
              <a:spcAft>
                <a:spcPts val="0"/>
              </a:spcAft>
              <a:buClrTx/>
              <a:buSzTx/>
              <a:buFontTx/>
              <a:buNone/>
            </a:pPr>
            <a:r>
              <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rPr>
              <a:t>03</a:t>
            </a:r>
            <a:endPar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82" name="AutoShape 35"/>
          <p:cNvSpPr/>
          <p:nvPr/>
        </p:nvSpPr>
        <p:spPr bwMode="auto">
          <a:xfrm>
            <a:off x="3944620" y="3368040"/>
            <a:ext cx="386715" cy="379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2710" tIns="32710" rIns="32710" bIns="32710" anchor="ctr"/>
          <a:lstStyle>
            <a:lvl1pPr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defTabSz="5842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ctr" defTabSz="584200" eaLnBrk="1" fontAlgn="auto" latinLnBrk="0" hangingPunct="1">
              <a:lnSpc>
                <a:spcPct val="100000"/>
              </a:lnSpc>
              <a:spcBef>
                <a:spcPts val="0"/>
              </a:spcBef>
              <a:spcAft>
                <a:spcPts val="0"/>
              </a:spcAft>
              <a:buClrTx/>
              <a:buSzTx/>
              <a:buFontTx/>
              <a:buNone/>
            </a:pPr>
            <a:r>
              <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rPr>
              <a:t>07</a:t>
            </a:r>
            <a:endParaRPr kumimoji="0" lang="es-ES" altLang="zh-CN" sz="121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83" name="AutoShape 36"/>
          <p:cNvSpPr/>
          <p:nvPr>
            <p:custDataLst>
              <p:tags r:id="rId1"/>
            </p:custDataLst>
          </p:nvPr>
        </p:nvSpPr>
        <p:spPr bwMode="auto">
          <a:xfrm>
            <a:off x="805815" y="2472690"/>
            <a:ext cx="2169160"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r" defTabSz="647700" eaLnBrk="1" fontAlgn="auto" latinLnBrk="0" hangingPunct="1">
              <a:lnSpc>
                <a:spcPct val="120000"/>
              </a:lnSpc>
              <a:spcBef>
                <a:spcPts val="780"/>
              </a:spcBef>
              <a:spcAft>
                <a:spcPts val="0"/>
              </a:spcAft>
              <a:buClrTx/>
              <a:buSzTx/>
              <a:buFontTx/>
              <a:buNone/>
            </a:pPr>
            <a:r>
              <a:rPr kumimoji="0" lang="zh-CN" altLang="en-US" sz="1200" b="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rPr>
              <a:t>平台开发共享，通过生产链集采和服务集成，帮助企业降低成本</a:t>
            </a:r>
            <a:endParaRPr kumimoji="0" lang="zh-CN" altLang="en-US" sz="1200" b="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84" name="AutoShape 37"/>
          <p:cNvSpPr/>
          <p:nvPr>
            <p:custDataLst>
              <p:tags r:id="rId2"/>
            </p:custDataLst>
          </p:nvPr>
        </p:nvSpPr>
        <p:spPr bwMode="auto">
          <a:xfrm>
            <a:off x="1095375" y="2141220"/>
            <a:ext cx="1879600" cy="32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7445" tIns="17445" rIns="17445" bIns="17445" anchor="t" anchorCtr="0">
            <a:spAutoFit/>
          </a:bodyPr>
          <a:lstStyle>
            <a:lvl1pPr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r" defTabSz="914400" eaLnBrk="1" fontAlgn="auto" latinLnBrk="0" hangingPunct="1">
              <a:lnSpc>
                <a:spcPct val="120000"/>
              </a:lnSpc>
              <a:spcBef>
                <a:spcPts val="0"/>
              </a:spcBef>
              <a:spcAft>
                <a:spcPts val="0"/>
              </a:spcAft>
              <a:buClrTx/>
              <a:buSzTx/>
              <a:buFontTx/>
              <a:buNone/>
            </a:pPr>
            <a:r>
              <a:rPr kumimoji="0" lang="zh-CN" altLang="es-ES" sz="16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rPr>
              <a:t>生产链的集约化</a:t>
            </a:r>
            <a:endParaRPr kumimoji="0" lang="zh-CN" altLang="es-ES" sz="16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85" name="AutoShape 38"/>
          <p:cNvSpPr/>
          <p:nvPr>
            <p:custDataLst>
              <p:tags r:id="rId3"/>
            </p:custDataLst>
          </p:nvPr>
        </p:nvSpPr>
        <p:spPr bwMode="auto">
          <a:xfrm>
            <a:off x="3097530" y="2188210"/>
            <a:ext cx="252095" cy="2520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6AB6"/>
          </a:solidFill>
          <a:ln w="25400" cap="flat" cmpd="sng">
            <a:solidFill>
              <a:srgbClr val="000000">
                <a:alpha val="0"/>
              </a:srgbClr>
            </a:solidFill>
            <a:prstDash val="solid"/>
            <a:miter lim="0"/>
          </a:ln>
          <a:effectLst/>
        </p:spPr>
        <p:txBody>
          <a:bodyPr lIns="0" tIns="0" rIns="0" bIns="0" anchor="ctr"/>
          <a:lstStyle/>
          <a:p>
            <a:pPr marL="0" marR="0" lvl="0" indent="0" algn="r" defTabSz="267335" eaLnBrk="1" fontAlgn="auto" latinLnBrk="0" hangingPunct="1">
              <a:lnSpc>
                <a:spcPct val="120000"/>
              </a:lnSpc>
              <a:spcBef>
                <a:spcPts val="0"/>
              </a:spcBef>
              <a:spcAft>
                <a:spcPts val="0"/>
              </a:spcAft>
              <a:buClrTx/>
              <a:buSzTx/>
              <a:buFontTx/>
              <a:buNone/>
            </a:pPr>
            <a:endParaRPr kumimoji="0" lang="es-ES" sz="2000" b="0" i="0" u="none" strike="noStrike" kern="0" cap="none" spc="0" normalizeH="0" baseline="0" noProof="0">
              <a:ln>
                <a:noFill/>
              </a:ln>
              <a:solidFill>
                <a:schemeClr val="dk1"/>
              </a:solidFill>
              <a:effectLst>
                <a:outerShdw blurRad="38100" dist="38100" dir="2700000" algn="tl">
                  <a:srgbClr val="000000"/>
                </a:outerShdw>
              </a:effectLst>
              <a:uLnTx/>
              <a:uFillTx/>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1048786" name="AutoShape 39"/>
          <p:cNvSpPr/>
          <p:nvPr>
            <p:custDataLst>
              <p:tags r:id="rId4"/>
            </p:custDataLst>
          </p:nvPr>
        </p:nvSpPr>
        <p:spPr bwMode="auto">
          <a:xfrm>
            <a:off x="8816340" y="2472690"/>
            <a:ext cx="2077085"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defTabSz="647700" eaLnBrk="1" fontAlgn="auto" latinLnBrk="0" hangingPunct="1">
              <a:lnSpc>
                <a:spcPct val="120000"/>
              </a:lnSpc>
              <a:spcBef>
                <a:spcPts val="780"/>
              </a:spcBef>
              <a:spcAft>
                <a:spcPts val="0"/>
              </a:spcAft>
              <a:buClrTx/>
              <a:buSzTx/>
              <a:buFontTx/>
              <a:buNone/>
            </a:pPr>
            <a:r>
              <a:rPr kumimoji="0" lang="zh-CN" altLang="es-ES" sz="1200" b="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rPr>
              <a:t>政府和国企背书的资金优势大数据、交易闭环降低风险</a:t>
            </a:r>
            <a:endParaRPr kumimoji="0" lang="zh-CN" altLang="es-ES" sz="1200" b="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87" name="AutoShape 40"/>
          <p:cNvSpPr/>
          <p:nvPr>
            <p:custDataLst>
              <p:tags r:id="rId5"/>
            </p:custDataLst>
          </p:nvPr>
        </p:nvSpPr>
        <p:spPr bwMode="auto">
          <a:xfrm>
            <a:off x="8809355" y="2141220"/>
            <a:ext cx="1896110" cy="32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7445" tIns="17445" rIns="17445" bIns="17445" anchor="t" anchorCtr="0">
            <a:spAutoFit/>
          </a:bodyPr>
          <a:lstStyle>
            <a:lvl1pPr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l" defTabSz="914400" eaLnBrk="1" fontAlgn="auto" latinLnBrk="0" hangingPunct="1">
              <a:lnSpc>
                <a:spcPct val="120000"/>
              </a:lnSpc>
              <a:spcBef>
                <a:spcPts val="0"/>
              </a:spcBef>
              <a:spcAft>
                <a:spcPts val="0"/>
              </a:spcAft>
              <a:buClrTx/>
              <a:buSzTx/>
              <a:buFontTx/>
              <a:buNone/>
            </a:pPr>
            <a:r>
              <a:rPr kumimoji="0" lang="zh-CN" altLang="es-ES" sz="16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rPr>
              <a:t>解决资金问题</a:t>
            </a:r>
            <a:endParaRPr kumimoji="0" lang="zh-CN" altLang="es-ES" sz="16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88" name="AutoShape 41"/>
          <p:cNvSpPr/>
          <p:nvPr/>
        </p:nvSpPr>
        <p:spPr bwMode="auto">
          <a:xfrm>
            <a:off x="8492490" y="2188210"/>
            <a:ext cx="252095" cy="2520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1AB8F3"/>
          </a:solidFill>
          <a:ln w="25400" cap="flat" cmpd="sng">
            <a:solidFill>
              <a:srgbClr val="000000">
                <a:alpha val="0"/>
              </a:srgbClr>
            </a:solidFill>
            <a:prstDash val="solid"/>
            <a:miter lim="0"/>
          </a:ln>
          <a:effectLst/>
        </p:spPr>
        <p:txBody>
          <a:bodyPr lIns="0" tIns="0" rIns="0" bIns="0" anchor="ctr"/>
          <a:lstStyle/>
          <a:p>
            <a:pPr marL="0" marR="0" lvl="0" indent="0" defTabSz="267335" eaLnBrk="1" fontAlgn="auto" latinLnBrk="0" hangingPunct="1">
              <a:lnSpc>
                <a:spcPct val="120000"/>
              </a:lnSpc>
              <a:spcBef>
                <a:spcPts val="0"/>
              </a:spcBef>
              <a:spcAft>
                <a:spcPts val="0"/>
              </a:spcAft>
              <a:buClrTx/>
              <a:buSzTx/>
              <a:buFontTx/>
              <a:buNone/>
            </a:pPr>
            <a:endParaRPr kumimoji="0" lang="es-ES" sz="2000" b="0" i="0" u="none" strike="noStrike" kern="0" cap="none" spc="0" normalizeH="0" baseline="0" noProof="0">
              <a:ln>
                <a:noFill/>
              </a:ln>
              <a:solidFill>
                <a:sysClr val="window" lastClr="FFFFFF">
                  <a:lumMod val="65000"/>
                </a:sysClr>
              </a:solidFill>
              <a:effectLst>
                <a:outerShdw blurRad="38100" dist="38100" dir="2700000" algn="tl">
                  <a:srgbClr val="000000"/>
                </a:outerShdw>
              </a:effectLst>
              <a:uLnTx/>
              <a:uFillTx/>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1048789" name="AutoShape 42"/>
          <p:cNvSpPr/>
          <p:nvPr>
            <p:custDataLst>
              <p:tags r:id="rId6"/>
            </p:custDataLst>
          </p:nvPr>
        </p:nvSpPr>
        <p:spPr bwMode="auto">
          <a:xfrm>
            <a:off x="805815" y="3826510"/>
            <a:ext cx="2169160"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r" defTabSz="647700" eaLnBrk="1" fontAlgn="auto" latinLnBrk="0" hangingPunct="1">
              <a:lnSpc>
                <a:spcPct val="120000"/>
              </a:lnSpc>
              <a:spcBef>
                <a:spcPts val="780"/>
              </a:spcBef>
              <a:spcAft>
                <a:spcPts val="0"/>
              </a:spcAft>
              <a:buClrTx/>
              <a:buSzTx/>
              <a:buFontTx/>
              <a:buNone/>
            </a:pPr>
            <a:r>
              <a:rPr kumimoji="0" lang="zh-CN" altLang="es-ES" sz="1200" b="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rPr>
              <a:t>构建产业大脑，用数据驱动产业发展和整合</a:t>
            </a:r>
            <a:endParaRPr kumimoji="0" lang="zh-CN" altLang="es-ES" sz="1200" b="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90" name="AutoShape 43"/>
          <p:cNvSpPr/>
          <p:nvPr>
            <p:custDataLst>
              <p:tags r:id="rId7"/>
            </p:custDataLst>
          </p:nvPr>
        </p:nvSpPr>
        <p:spPr bwMode="auto">
          <a:xfrm>
            <a:off x="1099185" y="3514725"/>
            <a:ext cx="1884045" cy="32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7445" tIns="17445" rIns="17445" bIns="17445" anchor="t" anchorCtr="0">
            <a:spAutoFit/>
          </a:bodyPr>
          <a:lstStyle>
            <a:lvl1pPr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r" defTabSz="914400" eaLnBrk="1" fontAlgn="auto" latinLnBrk="0" hangingPunct="1">
              <a:lnSpc>
                <a:spcPct val="120000"/>
              </a:lnSpc>
              <a:spcBef>
                <a:spcPts val="0"/>
              </a:spcBef>
              <a:spcAft>
                <a:spcPts val="0"/>
              </a:spcAft>
              <a:buClrTx/>
              <a:buSzTx/>
              <a:buFontTx/>
              <a:buNone/>
            </a:pPr>
            <a:r>
              <a:rPr kumimoji="0" lang="zh-CN" altLang="es-ES" sz="16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rPr>
              <a:t>大数据应用</a:t>
            </a:r>
            <a:endParaRPr kumimoji="0" lang="zh-CN" altLang="es-ES" sz="16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91" name="AutoShape 44"/>
          <p:cNvSpPr/>
          <p:nvPr>
            <p:custDataLst>
              <p:tags r:id="rId8"/>
            </p:custDataLst>
          </p:nvPr>
        </p:nvSpPr>
        <p:spPr bwMode="auto">
          <a:xfrm>
            <a:off x="3099435" y="3561715"/>
            <a:ext cx="252095" cy="2520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6AB6"/>
          </a:solidFill>
          <a:ln w="25400" cap="flat" cmpd="sng">
            <a:solidFill>
              <a:srgbClr val="000000">
                <a:alpha val="0"/>
              </a:srgbClr>
            </a:solidFill>
            <a:prstDash val="solid"/>
            <a:miter lim="0"/>
          </a:ln>
          <a:effectLst/>
        </p:spPr>
        <p:txBody>
          <a:bodyPr lIns="0" tIns="0" rIns="0" bIns="0" anchor="ctr"/>
          <a:lstStyle/>
          <a:p>
            <a:pPr marL="0" marR="0" lvl="0" indent="0" algn="r" defTabSz="267335" eaLnBrk="1" fontAlgn="auto" latinLnBrk="0" hangingPunct="1">
              <a:lnSpc>
                <a:spcPct val="120000"/>
              </a:lnSpc>
              <a:spcBef>
                <a:spcPts val="0"/>
              </a:spcBef>
              <a:spcAft>
                <a:spcPts val="0"/>
              </a:spcAft>
              <a:buClrTx/>
              <a:buSzTx/>
              <a:buFontTx/>
              <a:buNone/>
            </a:pPr>
            <a:endParaRPr kumimoji="0" lang="es-ES" sz="2000" b="0" i="0" u="none" strike="noStrike" kern="0" cap="none" spc="0" normalizeH="0" baseline="0" noProof="0">
              <a:ln>
                <a:noFill/>
              </a:ln>
              <a:solidFill>
                <a:schemeClr val="dk1"/>
              </a:solidFill>
              <a:effectLst>
                <a:outerShdw blurRad="38100" dist="38100" dir="2700000" algn="tl">
                  <a:srgbClr val="000000"/>
                </a:outerShdw>
              </a:effectLst>
              <a:uLnTx/>
              <a:uFillTx/>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1048792" name="AutoShape 45"/>
          <p:cNvSpPr/>
          <p:nvPr>
            <p:custDataLst>
              <p:tags r:id="rId9"/>
            </p:custDataLst>
          </p:nvPr>
        </p:nvSpPr>
        <p:spPr bwMode="auto">
          <a:xfrm>
            <a:off x="8784590" y="3648075"/>
            <a:ext cx="2076450" cy="884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defTabSz="647700" eaLnBrk="1" fontAlgn="auto" latinLnBrk="0" hangingPunct="1">
              <a:lnSpc>
                <a:spcPct val="120000"/>
              </a:lnSpc>
              <a:spcBef>
                <a:spcPts val="780"/>
              </a:spcBef>
              <a:spcAft>
                <a:spcPts val="0"/>
              </a:spcAft>
              <a:buClrTx/>
              <a:buSzTx/>
              <a:buFontTx/>
              <a:buNone/>
            </a:pPr>
            <a:r>
              <a:rPr kumimoji="0" lang="zh-CN" altLang="en-US" sz="1200" b="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rPr>
              <a:t>企业家创客平台和人才资本化，聚集产业领军人才；产业商学院和人才云，提供人才资源；产业推动技术应用</a:t>
            </a:r>
            <a:endParaRPr kumimoji="0" lang="zh-CN" altLang="en-US" sz="1200" b="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93" name="AutoShape 46"/>
          <p:cNvSpPr/>
          <p:nvPr>
            <p:custDataLst>
              <p:tags r:id="rId10"/>
            </p:custDataLst>
          </p:nvPr>
        </p:nvSpPr>
        <p:spPr bwMode="auto">
          <a:xfrm>
            <a:off x="8776970" y="3316605"/>
            <a:ext cx="1896110" cy="32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7445" tIns="17445" rIns="17445" bIns="17445" anchor="t" anchorCtr="0">
            <a:spAutoFit/>
          </a:bodyPr>
          <a:lstStyle>
            <a:lvl1pPr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l" defTabSz="914400" eaLnBrk="1" fontAlgn="auto" latinLnBrk="0" hangingPunct="1">
              <a:lnSpc>
                <a:spcPct val="120000"/>
              </a:lnSpc>
              <a:spcBef>
                <a:spcPts val="0"/>
              </a:spcBef>
              <a:spcAft>
                <a:spcPts val="0"/>
              </a:spcAft>
              <a:buClrTx/>
              <a:buSzTx/>
              <a:buFontTx/>
              <a:buNone/>
            </a:pPr>
            <a:r>
              <a:rPr kumimoji="0" lang="zh-CN" altLang="es-ES" sz="16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rPr>
              <a:t>人才、技术汇聚</a:t>
            </a:r>
            <a:endParaRPr kumimoji="0" lang="zh-CN" altLang="es-ES" sz="16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94" name="AutoShape 47"/>
          <p:cNvSpPr/>
          <p:nvPr/>
        </p:nvSpPr>
        <p:spPr bwMode="auto">
          <a:xfrm>
            <a:off x="8460105" y="3363595"/>
            <a:ext cx="252095" cy="2520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1AB8F3"/>
          </a:solidFill>
          <a:ln w="25400" cap="flat" cmpd="sng">
            <a:solidFill>
              <a:srgbClr val="000000">
                <a:alpha val="0"/>
              </a:srgbClr>
            </a:solidFill>
            <a:prstDash val="solid"/>
            <a:miter lim="0"/>
          </a:ln>
          <a:effectLst/>
        </p:spPr>
        <p:txBody>
          <a:bodyPr lIns="0" tIns="0" rIns="0" bIns="0" anchor="ctr"/>
          <a:lstStyle/>
          <a:p>
            <a:pPr marL="0" marR="0" lvl="0" indent="0" defTabSz="267335" eaLnBrk="1" fontAlgn="auto" latinLnBrk="0" hangingPunct="1">
              <a:lnSpc>
                <a:spcPct val="120000"/>
              </a:lnSpc>
              <a:spcBef>
                <a:spcPts val="0"/>
              </a:spcBef>
              <a:spcAft>
                <a:spcPts val="0"/>
              </a:spcAft>
              <a:buClrTx/>
              <a:buSzTx/>
              <a:buFontTx/>
              <a:buNone/>
            </a:pPr>
            <a:endParaRPr kumimoji="0" lang="es-ES" sz="2000" b="0" i="0" u="none" strike="noStrike" kern="0" cap="none" spc="0" normalizeH="0" baseline="0" noProof="0">
              <a:ln>
                <a:noFill/>
              </a:ln>
              <a:solidFill>
                <a:sysClr val="window" lastClr="FFFFFF">
                  <a:lumMod val="65000"/>
                </a:sysClr>
              </a:solidFill>
              <a:effectLst>
                <a:outerShdw blurRad="38100" dist="38100" dir="2700000" algn="tl">
                  <a:srgbClr val="000000"/>
                </a:outerShdw>
              </a:effectLst>
              <a:uLnTx/>
              <a:uFillTx/>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1048795" name="AutoShape 48"/>
          <p:cNvSpPr/>
          <p:nvPr>
            <p:custDataLst>
              <p:tags r:id="rId11"/>
            </p:custDataLst>
          </p:nvPr>
        </p:nvSpPr>
        <p:spPr bwMode="auto">
          <a:xfrm>
            <a:off x="805815" y="5208270"/>
            <a:ext cx="2169160"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r" defTabSz="647700" eaLnBrk="1" fontAlgn="auto" latinLnBrk="0" hangingPunct="1">
              <a:lnSpc>
                <a:spcPct val="120000"/>
              </a:lnSpc>
              <a:spcBef>
                <a:spcPts val="780"/>
              </a:spcBef>
              <a:spcAft>
                <a:spcPts val="0"/>
              </a:spcAft>
              <a:buClrTx/>
              <a:buSzTx/>
              <a:buFontTx/>
              <a:buNone/>
            </a:pPr>
            <a:r>
              <a:rPr kumimoji="0" lang="zh-CN" altLang="es-ES" sz="1200" b="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rPr>
              <a:t>密切政府关系，输出标准，推动供给侧结构改革，促进行业发展</a:t>
            </a:r>
            <a:endParaRPr kumimoji="0" lang="zh-CN" altLang="es-ES" sz="1200" b="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96" name="AutoShape 49"/>
          <p:cNvSpPr/>
          <p:nvPr>
            <p:custDataLst>
              <p:tags r:id="rId12"/>
            </p:custDataLst>
          </p:nvPr>
        </p:nvSpPr>
        <p:spPr bwMode="auto">
          <a:xfrm>
            <a:off x="1097915" y="4877435"/>
            <a:ext cx="1877060" cy="32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7445" tIns="17445" rIns="17445" bIns="17445" anchor="t" anchorCtr="0">
            <a:spAutoFit/>
          </a:bodyPr>
          <a:lstStyle>
            <a:lvl1pPr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r" defTabSz="914400" eaLnBrk="1" fontAlgn="auto" latinLnBrk="0" hangingPunct="1">
              <a:lnSpc>
                <a:spcPct val="120000"/>
              </a:lnSpc>
              <a:spcBef>
                <a:spcPts val="0"/>
              </a:spcBef>
              <a:spcAft>
                <a:spcPts val="0"/>
              </a:spcAft>
              <a:buClrTx/>
              <a:buSzTx/>
              <a:buFontTx/>
              <a:buNone/>
            </a:pPr>
            <a:r>
              <a:rPr kumimoji="0" lang="zh-CN" altLang="es-ES" sz="16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rPr>
              <a:t>推动供给侧改革</a:t>
            </a:r>
            <a:endParaRPr kumimoji="0" lang="zh-CN" altLang="es-ES" sz="16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97" name="AutoShape 50"/>
          <p:cNvSpPr/>
          <p:nvPr>
            <p:custDataLst>
              <p:tags r:id="rId13"/>
            </p:custDataLst>
          </p:nvPr>
        </p:nvSpPr>
        <p:spPr bwMode="auto">
          <a:xfrm>
            <a:off x="3099435" y="4923790"/>
            <a:ext cx="252095" cy="2520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6AB6"/>
          </a:solidFill>
          <a:ln w="25400" cap="flat" cmpd="sng">
            <a:solidFill>
              <a:srgbClr val="000000">
                <a:alpha val="0"/>
              </a:srgbClr>
            </a:solidFill>
            <a:prstDash val="solid"/>
            <a:miter lim="0"/>
          </a:ln>
          <a:effectLst/>
        </p:spPr>
        <p:txBody>
          <a:bodyPr lIns="0" tIns="0" rIns="0" bIns="0" anchor="ctr"/>
          <a:lstStyle/>
          <a:p>
            <a:pPr marL="0" marR="0" lvl="0" indent="0" algn="r" defTabSz="267335" eaLnBrk="1" fontAlgn="auto" latinLnBrk="0" hangingPunct="1">
              <a:lnSpc>
                <a:spcPct val="120000"/>
              </a:lnSpc>
              <a:spcBef>
                <a:spcPts val="0"/>
              </a:spcBef>
              <a:spcAft>
                <a:spcPts val="0"/>
              </a:spcAft>
              <a:buClrTx/>
              <a:buSzTx/>
              <a:buFontTx/>
              <a:buNone/>
            </a:pPr>
            <a:endParaRPr kumimoji="0" lang="es-ES" sz="2000" b="0" i="0" u="none" strike="noStrike" kern="0" cap="none" spc="0" normalizeH="0" baseline="0" noProof="0">
              <a:ln>
                <a:noFill/>
              </a:ln>
              <a:solidFill>
                <a:schemeClr val="dk1"/>
              </a:solidFill>
              <a:effectLst>
                <a:outerShdw blurRad="38100" dist="38100" dir="2700000" algn="tl">
                  <a:srgbClr val="000000"/>
                </a:outerShdw>
              </a:effectLst>
              <a:uLnTx/>
              <a:uFillTx/>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1048798" name="AutoShape 51"/>
          <p:cNvSpPr/>
          <p:nvPr>
            <p:custDataLst>
              <p:tags r:id="rId14"/>
            </p:custDataLst>
          </p:nvPr>
        </p:nvSpPr>
        <p:spPr bwMode="auto">
          <a:xfrm>
            <a:off x="8784590" y="5208270"/>
            <a:ext cx="2076450" cy="441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defTabSz="6477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defTabSz="647700" eaLnBrk="1" fontAlgn="auto" latinLnBrk="0" hangingPunct="1">
              <a:lnSpc>
                <a:spcPct val="120000"/>
              </a:lnSpc>
              <a:spcBef>
                <a:spcPts val="780"/>
              </a:spcBef>
              <a:spcAft>
                <a:spcPts val="0"/>
              </a:spcAft>
              <a:buClrTx/>
              <a:buSzTx/>
              <a:buFontTx/>
              <a:buNone/>
            </a:pPr>
            <a:r>
              <a:rPr kumimoji="0" lang="zh-CN" altLang="es-ES" sz="1200" b="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rPr>
              <a:t>通过全产业链智能协同，快速响应市场变化，实现柔性生产</a:t>
            </a:r>
            <a:endParaRPr kumimoji="0" lang="zh-CN" altLang="es-ES" sz="1200" b="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799" name="AutoShape 52"/>
          <p:cNvSpPr/>
          <p:nvPr>
            <p:custDataLst>
              <p:tags r:id="rId15"/>
            </p:custDataLst>
          </p:nvPr>
        </p:nvSpPr>
        <p:spPr bwMode="auto">
          <a:xfrm>
            <a:off x="8776970" y="4877435"/>
            <a:ext cx="1896110" cy="32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17445" tIns="17445" rIns="17445" bIns="17445" anchor="t" anchorCtr="0">
            <a:spAutoFit/>
          </a:bodyPr>
          <a:lstStyle>
            <a:lvl1pPr eaLnBrk="0">
              <a:defRPr sz="2500" b="1">
                <a:solidFill>
                  <a:srgbClr val="FFFFFF"/>
                </a:solidFill>
                <a:latin typeface="Lato" panose="02010600030101010101" charset="0"/>
                <a:ea typeface="MS PGothic" panose="020B0600070205080204" pitchFamily="34" charset="-128"/>
                <a:sym typeface="Lato" panose="02010600030101010101" charset="0"/>
              </a:defRPr>
            </a:lvl1pPr>
            <a:lvl2pPr marL="742950" indent="-285750" eaLnBrk="0">
              <a:defRPr sz="2500" b="1">
                <a:solidFill>
                  <a:srgbClr val="FFFFFF"/>
                </a:solidFill>
                <a:latin typeface="Lato" panose="02010600030101010101" charset="0"/>
                <a:ea typeface="MS PGothic" panose="020B0600070205080204" pitchFamily="34" charset="-128"/>
                <a:sym typeface="Lato" panose="02010600030101010101" charset="0"/>
              </a:defRPr>
            </a:lvl2pPr>
            <a:lvl3pPr marL="11430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3pPr>
            <a:lvl4pPr marL="16002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4pPr>
            <a:lvl5pPr marL="2057400" indent="-228600" eaLnBrk="0">
              <a:defRPr sz="2500" b="1">
                <a:solidFill>
                  <a:srgbClr val="FFFFFF"/>
                </a:solidFill>
                <a:latin typeface="Lato" panose="02010600030101010101" charset="0"/>
                <a:ea typeface="MS PGothic" panose="020B0600070205080204" pitchFamily="34" charset="-128"/>
                <a:sym typeface="Lato" panose="02010600030101010101"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10600030101010101" charset="0"/>
                <a:ea typeface="MS PGothic" panose="020B0600070205080204" pitchFamily="34" charset="-128"/>
                <a:sym typeface="Lato" panose="02010600030101010101" charset="0"/>
              </a:defRPr>
            </a:lvl9pPr>
          </a:lstStyle>
          <a:p>
            <a:pPr marL="0" marR="0" lvl="0" indent="0" algn="l" defTabSz="914400" eaLnBrk="1" fontAlgn="auto" latinLnBrk="0" hangingPunct="1">
              <a:lnSpc>
                <a:spcPct val="120000"/>
              </a:lnSpc>
              <a:spcBef>
                <a:spcPts val="0"/>
              </a:spcBef>
              <a:spcAft>
                <a:spcPts val="0"/>
              </a:spcAft>
              <a:buClrTx/>
              <a:buSzTx/>
              <a:buFontTx/>
              <a:buNone/>
            </a:pPr>
            <a:r>
              <a:rPr kumimoji="0" lang="zh-CN" altLang="es-ES" sz="16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rPr>
              <a:t>协同实现柔性生产</a:t>
            </a:r>
            <a:endParaRPr kumimoji="0" lang="zh-CN" altLang="es-ES" sz="16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48800" name="AutoShape 53"/>
          <p:cNvSpPr/>
          <p:nvPr/>
        </p:nvSpPr>
        <p:spPr bwMode="auto">
          <a:xfrm>
            <a:off x="8460105" y="4923790"/>
            <a:ext cx="252095" cy="2520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1AB8F3"/>
          </a:solidFill>
          <a:ln w="25400" cap="flat" cmpd="sng">
            <a:solidFill>
              <a:srgbClr val="000000">
                <a:alpha val="0"/>
              </a:srgbClr>
            </a:solidFill>
            <a:prstDash val="solid"/>
            <a:miter lim="0"/>
          </a:ln>
          <a:effectLst/>
        </p:spPr>
        <p:txBody>
          <a:bodyPr lIns="0" tIns="0" rIns="0" bIns="0" anchor="ctr"/>
          <a:lstStyle/>
          <a:p>
            <a:pPr marL="0" marR="0" lvl="0" indent="0" defTabSz="267335" eaLnBrk="1" fontAlgn="auto" latinLnBrk="0" hangingPunct="1">
              <a:lnSpc>
                <a:spcPct val="120000"/>
              </a:lnSpc>
              <a:spcBef>
                <a:spcPts val="0"/>
              </a:spcBef>
              <a:spcAft>
                <a:spcPts val="0"/>
              </a:spcAft>
              <a:buClrTx/>
              <a:buSzTx/>
              <a:buFontTx/>
              <a:buNone/>
            </a:pPr>
            <a:endParaRPr kumimoji="0" lang="es-ES" sz="2000" b="0" i="0" u="none" strike="noStrike" kern="0" cap="none" spc="0" normalizeH="0" baseline="0" noProof="0">
              <a:ln>
                <a:noFill/>
              </a:ln>
              <a:solidFill>
                <a:sysClr val="window" lastClr="FFFFFF">
                  <a:lumMod val="65000"/>
                </a:sysClr>
              </a:solidFill>
              <a:effectLst>
                <a:outerShdw blurRad="38100" dist="38100" dir="2700000" algn="tl">
                  <a:srgbClr val="000000"/>
                </a:outerShdw>
              </a:effectLst>
              <a:uLnTx/>
              <a:uFillTx/>
              <a:latin typeface="Arial" panose="020B0604020202020204" pitchFamily="34" charset="0"/>
              <a:ea typeface="微软雅黑" panose="020B0503020204020204" charset="-122"/>
              <a:cs typeface="Gill Sans" charset="0"/>
              <a:sym typeface="Arial" panose="020B0604020202020204" pitchFamily="34" charset="0"/>
            </a:endParaRPr>
          </a:p>
        </p:txBody>
      </p:sp>
      <p:sp>
        <p:nvSpPr>
          <p:cNvPr id="81" name="文本框 80"/>
          <p:cNvSpPr txBox="1"/>
          <p:nvPr/>
        </p:nvSpPr>
        <p:spPr>
          <a:xfrm>
            <a:off x="654685" y="580390"/>
            <a:ext cx="4075430" cy="521970"/>
          </a:xfrm>
          <a:prstGeom prst="rect">
            <a:avLst/>
          </a:prstGeom>
          <a:noFill/>
        </p:spPr>
        <p:txBody>
          <a:bodyPr wrap="none" rtlCol="0" anchor="t">
            <a:spAutoFit/>
          </a:bodyPr>
          <a:p>
            <a:r>
              <a:rPr lang="en-US" altLang="zh-CN" sz="2800" b="1">
                <a:solidFill>
                  <a:schemeClr val="accent1"/>
                </a:solidFill>
                <a:effectLst>
                  <a:outerShdw blurRad="38100" dist="25400" dir="5400000" algn="ctr" rotWithShape="0">
                    <a:srgbClr val="6E747A">
                      <a:alpha val="43000"/>
                    </a:srgbClr>
                  </a:outerShdw>
                </a:effectLst>
                <a:sym typeface="+mn-ea"/>
              </a:rPr>
              <a:t>2.7  </a:t>
            </a:r>
            <a:r>
              <a:rPr lang="zh-CN" altLang="en-US" sz="2800" b="1">
                <a:solidFill>
                  <a:schemeClr val="accent1"/>
                </a:solidFill>
                <a:effectLst>
                  <a:outerShdw blurRad="38100" dist="25400" dir="5400000" algn="ctr" rotWithShape="0">
                    <a:srgbClr val="6E747A">
                      <a:alpha val="43000"/>
                    </a:srgbClr>
                  </a:outerShdw>
                </a:effectLst>
                <a:sym typeface="+mn-ea"/>
              </a:rPr>
              <a:t>众芯联平台规划目标</a:t>
            </a:r>
            <a:endParaRPr lang="zh-CN" altLang="en-US" sz="2800" b="1">
              <a:solidFill>
                <a:schemeClr val="accent1"/>
              </a:solidFill>
              <a:effectLst>
                <a:outerShdw blurRad="38100" dist="25400" dir="5400000" algn="ctr" rotWithShape="0">
                  <a:srgbClr val="6E747A">
                    <a:alpha val="43000"/>
                  </a:srgb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4" name="_effect"/>
          <p:cNvPicPr>
            <a:picLocks noChangeAspect="1" noChangeArrowheads="1"/>
          </p:cNvPicPr>
          <p:nvPr/>
        </p:nvPicPr>
        <p:blipFill>
          <a:blip r:embed="rId1">
            <a:lum bright="20000"/>
          </a:blip>
          <a:srcRect/>
          <a:stretch>
            <a:fillRect/>
          </a:stretch>
        </p:blipFill>
        <p:spPr bwMode="gray">
          <a:xfrm>
            <a:off x="934085" y="3637915"/>
            <a:ext cx="2171065" cy="327025"/>
          </a:xfrm>
          <a:prstGeom prst="rect">
            <a:avLst/>
          </a:prstGeom>
          <a:noFill/>
          <a:ln w="9525">
            <a:miter lim="800000"/>
            <a:headEnd/>
            <a:tailEnd/>
          </a:ln>
          <a:effectLst/>
        </p:spPr>
      </p:pic>
      <p:pic>
        <p:nvPicPr>
          <p:cNvPr id="2097195" name="_effect"/>
          <p:cNvPicPr>
            <a:picLocks noChangeAspect="1" noChangeArrowheads="1"/>
          </p:cNvPicPr>
          <p:nvPr/>
        </p:nvPicPr>
        <p:blipFill>
          <a:blip r:embed="rId1">
            <a:lum bright="20000"/>
          </a:blip>
          <a:srcRect/>
          <a:stretch>
            <a:fillRect/>
          </a:stretch>
        </p:blipFill>
        <p:spPr bwMode="gray">
          <a:xfrm>
            <a:off x="2820035" y="3637915"/>
            <a:ext cx="2171065" cy="327025"/>
          </a:xfrm>
          <a:prstGeom prst="rect">
            <a:avLst/>
          </a:prstGeom>
          <a:noFill/>
          <a:ln w="9525">
            <a:miter lim="800000"/>
            <a:headEnd/>
            <a:tailEnd/>
          </a:ln>
          <a:effectLst/>
        </p:spPr>
      </p:pic>
      <p:sp>
        <p:nvSpPr>
          <p:cNvPr id="1049137" name="_color1"/>
          <p:cNvSpPr/>
          <p:nvPr>
            <p:custDataLst>
              <p:tags r:id="rId2"/>
            </p:custDataLst>
          </p:nvPr>
        </p:nvSpPr>
        <p:spPr bwMode="auto">
          <a:xfrm>
            <a:off x="1110615" y="3162300"/>
            <a:ext cx="890905" cy="582930"/>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0070C0"/>
          </a:solidFill>
          <a:ln w="19050">
            <a:noFill/>
          </a:ln>
        </p:spPr>
        <p:txBody>
          <a:bodyPr vert="horz" wrap="square" lIns="91440" tIns="45720" rIns="91440" bIns="45720" numCol="1" rtlCol="0" anchor="t" anchorCtr="0" compatLnSpc="1">
            <a:noAutofit/>
          </a:bodyPr>
          <a:lstStyle/>
          <a:p>
            <a:pPr lvl="0" algn="l">
              <a:spcBef>
                <a:spcPts val="0"/>
              </a:spcBef>
              <a:spcAft>
                <a:spcPts val="0"/>
              </a:spcAft>
            </a:pPr>
            <a:endParaRPr lang="zh-CN" altLang="en-US">
              <a:solidFill>
                <a:schemeClr val="lt2">
                  <a:lumMod val="50000"/>
                </a:schemeClr>
              </a:solidFill>
              <a:latin typeface="Calibri" panose="020F0502020204030204"/>
              <a:ea typeface="微软雅黑" panose="020B0503020204020204" charset="-122"/>
              <a:sym typeface="+mn-ea"/>
            </a:endParaRPr>
          </a:p>
        </p:txBody>
      </p:sp>
      <p:sp>
        <p:nvSpPr>
          <p:cNvPr id="1049138" name="_color1"/>
          <p:cNvSpPr/>
          <p:nvPr>
            <p:custDataLst>
              <p:tags r:id="rId3"/>
            </p:custDataLst>
          </p:nvPr>
        </p:nvSpPr>
        <p:spPr bwMode="auto">
          <a:xfrm>
            <a:off x="1112520" y="1680210"/>
            <a:ext cx="851535" cy="575945"/>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0070C0"/>
          </a:solidFill>
          <a:ln w="19050">
            <a:noFill/>
          </a:ln>
        </p:spPr>
        <p:txBody>
          <a:bodyPr vert="horz" wrap="square" lIns="91440" tIns="45720" rIns="91440" bIns="45720" numCol="1" rtlCol="0" anchor="t" anchorCtr="0" compatLnSpc="1">
            <a:noAutofit/>
          </a:bodyPr>
          <a:lstStyle/>
          <a:p>
            <a:pPr lvl="0" algn="l">
              <a:spcBef>
                <a:spcPts val="0"/>
              </a:spcBef>
              <a:spcAft>
                <a:spcPts val="0"/>
              </a:spcAft>
            </a:pPr>
            <a:endParaRPr lang="zh-CN" altLang="en-US">
              <a:solidFill>
                <a:schemeClr val="lt2">
                  <a:lumMod val="50000"/>
                </a:schemeClr>
              </a:solidFill>
              <a:latin typeface="Calibri" panose="020F0502020204030204"/>
              <a:ea typeface="微软雅黑" panose="020B0503020204020204" charset="-122"/>
              <a:sym typeface="+mn-ea"/>
            </a:endParaRPr>
          </a:p>
        </p:txBody>
      </p:sp>
      <p:sp>
        <p:nvSpPr>
          <p:cNvPr id="1049139" name="_color1"/>
          <p:cNvSpPr/>
          <p:nvPr>
            <p:custDataLst>
              <p:tags r:id="rId4"/>
            </p:custDataLst>
          </p:nvPr>
        </p:nvSpPr>
        <p:spPr bwMode="auto">
          <a:xfrm>
            <a:off x="1982470" y="1680210"/>
            <a:ext cx="889635" cy="584200"/>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0070C0"/>
          </a:solidFill>
          <a:ln w="19050">
            <a:noFill/>
          </a:ln>
        </p:spPr>
        <p:txBody>
          <a:bodyPr vert="horz" wrap="square" lIns="91440" tIns="45720" rIns="91440" bIns="45720" numCol="1" rtlCol="0" anchor="t" anchorCtr="0" compatLnSpc="1">
            <a:noAutofit/>
          </a:bodyPr>
          <a:lstStyle/>
          <a:p>
            <a:pPr lvl="0" algn="l">
              <a:spcBef>
                <a:spcPts val="0"/>
              </a:spcBef>
              <a:spcAft>
                <a:spcPts val="0"/>
              </a:spcAft>
            </a:pPr>
            <a:endParaRPr lang="zh-CN" altLang="en-US">
              <a:solidFill>
                <a:schemeClr val="lt2">
                  <a:lumMod val="50000"/>
                </a:schemeClr>
              </a:solidFill>
              <a:latin typeface="Calibri" panose="020F0502020204030204"/>
              <a:ea typeface="微软雅黑" panose="020B0503020204020204" charset="-122"/>
              <a:sym typeface="+mn-ea"/>
            </a:endParaRPr>
          </a:p>
        </p:txBody>
      </p:sp>
      <p:sp>
        <p:nvSpPr>
          <p:cNvPr id="1049140" name="_color1"/>
          <p:cNvSpPr/>
          <p:nvPr>
            <p:custDataLst>
              <p:tags r:id="rId5"/>
            </p:custDataLst>
          </p:nvPr>
        </p:nvSpPr>
        <p:spPr bwMode="auto">
          <a:xfrm>
            <a:off x="958215" y="2218690"/>
            <a:ext cx="282575" cy="982345"/>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0070C0"/>
          </a:solidFill>
          <a:ln w="19050">
            <a:noFill/>
          </a:ln>
        </p:spPr>
        <p:txBody>
          <a:bodyPr vert="horz" wrap="square" lIns="91440" tIns="45720" rIns="91440" bIns="45720" numCol="1" rtlCol="0" anchor="t" anchorCtr="0" compatLnSpc="1">
            <a:noAutofit/>
          </a:bodyPr>
          <a:lstStyle/>
          <a:p>
            <a:pPr lvl="0" algn="l">
              <a:spcBef>
                <a:spcPts val="0"/>
              </a:spcBef>
              <a:spcAft>
                <a:spcPts val="0"/>
              </a:spcAft>
            </a:pPr>
            <a:endParaRPr lang="zh-CN" altLang="en-US">
              <a:solidFill>
                <a:schemeClr val="lt2">
                  <a:lumMod val="50000"/>
                </a:schemeClr>
              </a:solidFill>
              <a:latin typeface="Calibri" panose="020F0502020204030204"/>
              <a:ea typeface="微软雅黑" panose="020B0503020204020204" charset="-122"/>
              <a:sym typeface="+mn-ea"/>
            </a:endParaRPr>
          </a:p>
        </p:txBody>
      </p:sp>
      <p:sp>
        <p:nvSpPr>
          <p:cNvPr id="1049141" name="_color1"/>
          <p:cNvSpPr/>
          <p:nvPr>
            <p:custDataLst>
              <p:tags r:id="rId6"/>
            </p:custDataLst>
          </p:nvPr>
        </p:nvSpPr>
        <p:spPr bwMode="auto">
          <a:xfrm>
            <a:off x="2020570" y="3169285"/>
            <a:ext cx="848995" cy="575945"/>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0070C0"/>
          </a:solidFill>
          <a:ln w="19050">
            <a:noFill/>
          </a:ln>
        </p:spPr>
        <p:txBody>
          <a:bodyPr vert="horz" wrap="square" lIns="91440" tIns="45720" rIns="91440" bIns="45720" numCol="1" rtlCol="0" anchor="t" anchorCtr="0" compatLnSpc="1">
            <a:noAutofit/>
          </a:bodyPr>
          <a:lstStyle/>
          <a:p>
            <a:pPr lvl="0" algn="l">
              <a:spcBef>
                <a:spcPts val="0"/>
              </a:spcBef>
              <a:spcAft>
                <a:spcPts val="0"/>
              </a:spcAft>
            </a:pPr>
            <a:endParaRPr lang="zh-CN" altLang="en-US">
              <a:solidFill>
                <a:schemeClr val="lt2">
                  <a:lumMod val="50000"/>
                </a:schemeClr>
              </a:solidFill>
              <a:latin typeface="Calibri" panose="020F0502020204030204"/>
              <a:ea typeface="微软雅黑" panose="020B0503020204020204" charset="-122"/>
              <a:sym typeface="+mn-ea"/>
            </a:endParaRPr>
          </a:p>
        </p:txBody>
      </p:sp>
      <p:sp>
        <p:nvSpPr>
          <p:cNvPr id="1049142" name="_color1"/>
          <p:cNvSpPr/>
          <p:nvPr/>
        </p:nvSpPr>
        <p:spPr bwMode="gray">
          <a:xfrm>
            <a:off x="2997835" y="1680210"/>
            <a:ext cx="889635" cy="582930"/>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049143" name="_color1"/>
          <p:cNvSpPr/>
          <p:nvPr/>
        </p:nvSpPr>
        <p:spPr bwMode="gray">
          <a:xfrm>
            <a:off x="3906520" y="1680210"/>
            <a:ext cx="851535" cy="575945"/>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049144" name="_color1"/>
          <p:cNvSpPr/>
          <p:nvPr/>
        </p:nvSpPr>
        <p:spPr bwMode="gray">
          <a:xfrm>
            <a:off x="2999740" y="3169285"/>
            <a:ext cx="854075" cy="575945"/>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049145" name="_color1"/>
          <p:cNvSpPr/>
          <p:nvPr/>
        </p:nvSpPr>
        <p:spPr bwMode="gray">
          <a:xfrm>
            <a:off x="3872230" y="3162300"/>
            <a:ext cx="888365" cy="582930"/>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049146" name="_color1"/>
          <p:cNvSpPr/>
          <p:nvPr/>
        </p:nvSpPr>
        <p:spPr bwMode="gray">
          <a:xfrm>
            <a:off x="2748280" y="2225675"/>
            <a:ext cx="378460" cy="981075"/>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pic>
        <p:nvPicPr>
          <p:cNvPr id="2097196" name="_effect"/>
          <p:cNvPicPr>
            <a:picLocks noChangeAspect="1" noChangeArrowheads="1"/>
          </p:cNvPicPr>
          <p:nvPr/>
        </p:nvPicPr>
        <p:blipFill>
          <a:blip r:embed="rId1">
            <a:lum bright="20000"/>
          </a:blip>
          <a:srcRect/>
          <a:stretch>
            <a:fillRect/>
          </a:stretch>
        </p:blipFill>
        <p:spPr bwMode="gray">
          <a:xfrm>
            <a:off x="4912995" y="3600450"/>
            <a:ext cx="2171065" cy="327025"/>
          </a:xfrm>
          <a:prstGeom prst="rect">
            <a:avLst/>
          </a:prstGeom>
          <a:noFill/>
          <a:ln w="9525">
            <a:miter lim="800000"/>
            <a:headEnd/>
            <a:tailEnd/>
          </a:ln>
          <a:effectLst/>
        </p:spPr>
      </p:pic>
      <p:pic>
        <p:nvPicPr>
          <p:cNvPr id="2097197" name="_effect"/>
          <p:cNvPicPr>
            <a:picLocks noChangeAspect="1" noChangeArrowheads="1"/>
          </p:cNvPicPr>
          <p:nvPr/>
        </p:nvPicPr>
        <p:blipFill>
          <a:blip r:embed="rId1">
            <a:lum bright="20000"/>
          </a:blip>
          <a:srcRect/>
          <a:stretch>
            <a:fillRect/>
          </a:stretch>
        </p:blipFill>
        <p:spPr bwMode="gray">
          <a:xfrm>
            <a:off x="6702425" y="3600450"/>
            <a:ext cx="2171065" cy="327025"/>
          </a:xfrm>
          <a:prstGeom prst="rect">
            <a:avLst/>
          </a:prstGeom>
          <a:noFill/>
          <a:ln w="9525">
            <a:miter lim="800000"/>
            <a:headEnd/>
            <a:tailEnd/>
          </a:ln>
          <a:effectLst/>
        </p:spPr>
      </p:pic>
      <p:sp>
        <p:nvSpPr>
          <p:cNvPr id="1049147" name="_color1"/>
          <p:cNvSpPr/>
          <p:nvPr/>
        </p:nvSpPr>
        <p:spPr bwMode="gray">
          <a:xfrm>
            <a:off x="4993005" y="3124835"/>
            <a:ext cx="890905" cy="582930"/>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48" name="_color1"/>
          <p:cNvSpPr/>
          <p:nvPr/>
        </p:nvSpPr>
        <p:spPr bwMode="gray">
          <a:xfrm>
            <a:off x="4994910" y="1642745"/>
            <a:ext cx="851535" cy="575945"/>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49" name="_color1"/>
          <p:cNvSpPr/>
          <p:nvPr/>
        </p:nvSpPr>
        <p:spPr bwMode="gray">
          <a:xfrm>
            <a:off x="5864860" y="1642745"/>
            <a:ext cx="889635" cy="584200"/>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50" name="_color1"/>
          <p:cNvSpPr/>
          <p:nvPr/>
        </p:nvSpPr>
        <p:spPr bwMode="gray">
          <a:xfrm>
            <a:off x="5901690" y="3131820"/>
            <a:ext cx="848995" cy="575945"/>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51" name="_color1"/>
          <p:cNvSpPr/>
          <p:nvPr/>
        </p:nvSpPr>
        <p:spPr bwMode="gray">
          <a:xfrm>
            <a:off x="6880225" y="1642745"/>
            <a:ext cx="889635" cy="582930"/>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52" name="_color1"/>
          <p:cNvSpPr/>
          <p:nvPr/>
        </p:nvSpPr>
        <p:spPr bwMode="gray">
          <a:xfrm>
            <a:off x="7788910" y="1642745"/>
            <a:ext cx="851535" cy="575945"/>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53" name="_color1"/>
          <p:cNvSpPr/>
          <p:nvPr/>
        </p:nvSpPr>
        <p:spPr bwMode="gray">
          <a:xfrm>
            <a:off x="6881495" y="3131820"/>
            <a:ext cx="854075" cy="575945"/>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54" name="_color1"/>
          <p:cNvSpPr/>
          <p:nvPr/>
        </p:nvSpPr>
        <p:spPr bwMode="gray">
          <a:xfrm>
            <a:off x="7754620" y="3124835"/>
            <a:ext cx="887095" cy="582930"/>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55" name="_color1"/>
          <p:cNvSpPr/>
          <p:nvPr/>
        </p:nvSpPr>
        <p:spPr bwMode="gray">
          <a:xfrm>
            <a:off x="6630670" y="2187575"/>
            <a:ext cx="379095" cy="981075"/>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56" name="_color1"/>
          <p:cNvSpPr/>
          <p:nvPr/>
        </p:nvSpPr>
        <p:spPr bwMode="gray">
          <a:xfrm>
            <a:off x="4711700" y="2220595"/>
            <a:ext cx="378460" cy="981075"/>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57" name="文本框 28"/>
          <p:cNvSpPr txBox="1"/>
          <p:nvPr>
            <p:custDataLst>
              <p:tags r:id="rId7"/>
            </p:custDataLst>
          </p:nvPr>
        </p:nvSpPr>
        <p:spPr>
          <a:xfrm>
            <a:off x="1172210" y="2318385"/>
            <a:ext cx="1604010" cy="530225"/>
          </a:xfrm>
          <a:prstGeom prst="rect">
            <a:avLst/>
          </a:prstGeom>
          <a:noFill/>
        </p:spPr>
        <p:txBody>
          <a:bodyPr wrap="square" lIns="51435" tIns="25717" rIns="51435" bIns="25717" rtlCol="0">
            <a:spAutoFit/>
          </a:bodyPr>
          <a:lstStyle/>
          <a:p>
            <a:pPr marL="0" marR="0" lvl="0" indent="0" algn="ctr" defTabSz="914400" eaLnBrk="1" fontAlgn="auto" latinLnBrk="0" hangingPunct="1">
              <a:lnSpc>
                <a:spcPct val="130000"/>
              </a:lnSpc>
              <a:spcBef>
                <a:spcPts val="0"/>
              </a:spcBef>
              <a:spcAft>
                <a:spcPts val="0"/>
              </a:spcAft>
              <a:buClrTx/>
              <a:buSzTx/>
              <a:buFontTx/>
              <a:buNone/>
            </a:pPr>
            <a:r>
              <a:rPr kumimoji="0" lang="zh-CN" altLang="en-US" sz="2400" b="1" i="0" u="none" strike="noStrike" kern="0" cap="none" spc="0" normalizeH="0" baseline="0" noProof="0" dirty="0">
                <a:ln>
                  <a:noFill/>
                </a:ln>
                <a:solidFill>
                  <a:schemeClr val="dk1">
                    <a:lumMod val="75000"/>
                    <a:lumOff val="25000"/>
                  </a:schemeClr>
                </a:solidFill>
                <a:effectLst/>
                <a:uLnTx/>
                <a:uFillTx/>
                <a:latin typeface="微软雅黑" panose="020B0503020204020204" charset="-122"/>
                <a:ea typeface="微软雅黑" panose="020B0503020204020204" charset="-122"/>
                <a:cs typeface="+mn-ea"/>
                <a:sym typeface="+mn-lt"/>
              </a:rPr>
              <a:t>采购商</a:t>
            </a:r>
            <a:endParaRPr kumimoji="0" lang="zh-CN" altLang="en-US" sz="2400" b="1" i="0" u="none" strike="noStrike" kern="0" cap="none" spc="0" normalizeH="0" baseline="0" noProof="0" dirty="0">
              <a:ln>
                <a:noFill/>
              </a:ln>
              <a:solidFill>
                <a:schemeClr val="dk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1049158" name="文本框 29"/>
          <p:cNvSpPr txBox="1"/>
          <p:nvPr>
            <p:custDataLst>
              <p:tags r:id="rId8"/>
            </p:custDataLst>
          </p:nvPr>
        </p:nvSpPr>
        <p:spPr>
          <a:xfrm>
            <a:off x="3161665" y="2318385"/>
            <a:ext cx="1604010" cy="530225"/>
          </a:xfrm>
          <a:prstGeom prst="rect">
            <a:avLst/>
          </a:prstGeom>
          <a:noFill/>
        </p:spPr>
        <p:txBody>
          <a:bodyPr wrap="square" lIns="51435" tIns="25717" rIns="51435" bIns="25717" rtlCol="0">
            <a:spAutoFit/>
          </a:bodyPr>
          <a:lstStyle/>
          <a:p>
            <a:pPr algn="ctr" fontAlgn="auto">
              <a:lnSpc>
                <a:spcPct val="130000"/>
              </a:lnSpc>
              <a:spcBef>
                <a:spcPts val="0"/>
              </a:spcBef>
              <a:spcAft>
                <a:spcPts val="0"/>
              </a:spcAft>
            </a:pPr>
            <a:r>
              <a:rPr lang="zh-CN" altLang="en-US" sz="2400" b="1" kern="0" dirty="0">
                <a:solidFill>
                  <a:schemeClr val="dk1">
                    <a:lumMod val="75000"/>
                    <a:lumOff val="25000"/>
                  </a:schemeClr>
                </a:solidFill>
                <a:latin typeface="微软雅黑" panose="020B0503020204020204" charset="-122"/>
                <a:ea typeface="微软雅黑" panose="020B0503020204020204" charset="-122"/>
                <a:cs typeface="+mn-ea"/>
                <a:sym typeface="+mn-lt"/>
              </a:rPr>
              <a:t>供应商</a:t>
            </a:r>
            <a:endParaRPr lang="zh-CN" altLang="en-US" sz="2400" b="1" kern="0" dirty="0">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1049159" name="文本框 76"/>
          <p:cNvSpPr txBox="1"/>
          <p:nvPr>
            <p:custDataLst>
              <p:tags r:id="rId9"/>
            </p:custDataLst>
          </p:nvPr>
        </p:nvSpPr>
        <p:spPr>
          <a:xfrm>
            <a:off x="5054600" y="2318385"/>
            <a:ext cx="1604010" cy="530225"/>
          </a:xfrm>
          <a:prstGeom prst="rect">
            <a:avLst/>
          </a:prstGeom>
          <a:noFill/>
        </p:spPr>
        <p:txBody>
          <a:bodyPr wrap="square" lIns="51435" tIns="25717" rIns="51435" bIns="25717" rtlCol="0">
            <a:spAutoFit/>
          </a:bodyPr>
          <a:lstStyle/>
          <a:p>
            <a:pPr algn="ctr" fontAlgn="auto">
              <a:lnSpc>
                <a:spcPct val="130000"/>
              </a:lnSpc>
              <a:spcBef>
                <a:spcPts val="0"/>
              </a:spcBef>
              <a:spcAft>
                <a:spcPts val="0"/>
              </a:spcAft>
            </a:pPr>
            <a:r>
              <a:rPr lang="zh-CN" altLang="en-US" sz="2400" b="1" kern="0" dirty="0">
                <a:solidFill>
                  <a:schemeClr val="dk1">
                    <a:lumMod val="75000"/>
                    <a:lumOff val="25000"/>
                  </a:schemeClr>
                </a:solidFill>
                <a:latin typeface="微软雅黑" panose="020B0503020204020204" charset="-122"/>
                <a:ea typeface="微软雅黑" panose="020B0503020204020204" charset="-122"/>
                <a:cs typeface="+mn-ea"/>
                <a:sym typeface="+mn-lt"/>
              </a:rPr>
              <a:t>平台</a:t>
            </a:r>
            <a:endParaRPr lang="zh-CN" altLang="en-US" sz="2400" b="1" kern="0" dirty="0">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1049160" name="文本框 31"/>
          <p:cNvSpPr txBox="1"/>
          <p:nvPr>
            <p:custDataLst>
              <p:tags r:id="rId10"/>
            </p:custDataLst>
          </p:nvPr>
        </p:nvSpPr>
        <p:spPr>
          <a:xfrm>
            <a:off x="6994525" y="2318385"/>
            <a:ext cx="1604010" cy="530225"/>
          </a:xfrm>
          <a:prstGeom prst="rect">
            <a:avLst/>
          </a:prstGeom>
          <a:noFill/>
        </p:spPr>
        <p:txBody>
          <a:bodyPr wrap="square" lIns="51435" tIns="25717" rIns="51435" bIns="25717" rtlCol="0">
            <a:spAutoFit/>
          </a:bodyPr>
          <a:lstStyle/>
          <a:p>
            <a:pPr algn="ctr" fontAlgn="auto">
              <a:lnSpc>
                <a:spcPct val="130000"/>
              </a:lnSpc>
              <a:spcBef>
                <a:spcPts val="0"/>
              </a:spcBef>
              <a:spcAft>
                <a:spcPts val="0"/>
              </a:spcAft>
            </a:pPr>
            <a:r>
              <a:rPr lang="zh-CN" altLang="en-US" sz="2400" b="1" kern="0" dirty="0">
                <a:solidFill>
                  <a:schemeClr val="dk1">
                    <a:lumMod val="75000"/>
                    <a:lumOff val="25000"/>
                  </a:schemeClr>
                </a:solidFill>
                <a:latin typeface="微软雅黑" panose="020B0503020204020204" charset="-122"/>
                <a:ea typeface="微软雅黑" panose="020B0503020204020204" charset="-122"/>
                <a:cs typeface="+mn-ea"/>
                <a:sym typeface="+mn-lt"/>
              </a:rPr>
              <a:t>政府</a:t>
            </a:r>
            <a:endParaRPr lang="zh-CN" altLang="en-US" sz="2400" b="1" kern="0" dirty="0">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1049161" name="文本框 17"/>
          <p:cNvSpPr/>
          <p:nvPr>
            <p:custDataLst>
              <p:tags r:id="rId11"/>
            </p:custDataLst>
          </p:nvPr>
        </p:nvSpPr>
        <p:spPr bwMode="auto">
          <a:xfrm>
            <a:off x="6535420" y="4695190"/>
            <a:ext cx="3338830" cy="1706880"/>
          </a:xfrm>
          <a:prstGeom prst="rect">
            <a:avLst/>
          </a:prstGeom>
        </p:spPr>
        <p:txBody>
          <a:bodyPr wrap="square" rtlCol="0" anchor="t">
            <a:spAutoFit/>
          </a:bodyPr>
          <a:lstStyle/>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引导产业转型升级</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加快实业企业发展</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推动供给侧改革</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加强政府监管</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服务企业及大众</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1049162" name="文本框 21"/>
          <p:cNvSpPr/>
          <p:nvPr>
            <p:custDataLst>
              <p:tags r:id="rId12"/>
            </p:custDataLst>
          </p:nvPr>
        </p:nvSpPr>
        <p:spPr bwMode="auto">
          <a:xfrm>
            <a:off x="4948555" y="4695190"/>
            <a:ext cx="1537970" cy="1383665"/>
          </a:xfrm>
          <a:prstGeom prst="rect">
            <a:avLst/>
          </a:prstGeom>
        </p:spPr>
        <p:txBody>
          <a:bodyPr wrap="square" rtlCol="0">
            <a:spAutoFit/>
          </a:bodyPr>
          <a:lstStyle/>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行业标准</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资本增值</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产业收益</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利益大众</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1049163" name="矩形 81"/>
          <p:cNvSpPr/>
          <p:nvPr>
            <p:custDataLst>
              <p:tags r:id="rId13"/>
            </p:custDataLst>
          </p:nvPr>
        </p:nvSpPr>
        <p:spPr bwMode="auto">
          <a:xfrm>
            <a:off x="2875915" y="4695190"/>
            <a:ext cx="2179955" cy="1383665"/>
          </a:xfrm>
          <a:prstGeom prst="rect">
            <a:avLst/>
          </a:prstGeom>
        </p:spPr>
        <p:txBody>
          <a:bodyPr wrap="square" rtlCol="0" anchor="t">
            <a:spAutoFit/>
          </a:bodyPr>
          <a:lstStyle/>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大客户订单</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有效降低库存</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降低运输成本</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供应链金融服务</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1049164" name="矩形 6"/>
          <p:cNvSpPr>
            <a:spLocks noChangeArrowheads="1"/>
          </p:cNvSpPr>
          <p:nvPr>
            <p:custDataLst>
              <p:tags r:id="rId14"/>
            </p:custDataLst>
          </p:nvPr>
        </p:nvSpPr>
        <p:spPr bwMode="auto">
          <a:xfrm>
            <a:off x="912495" y="4695190"/>
            <a:ext cx="2122805" cy="1383665"/>
          </a:xfrm>
          <a:prstGeom prst="rect">
            <a:avLst/>
          </a:prstGeom>
        </p:spPr>
        <p:txBody>
          <a:bodyPr wrap="square">
            <a:spAutoFit/>
          </a:bodyPr>
          <a:lstStyle/>
          <a:p>
            <a:pPr marL="285750" lvl="0" indent="-172720" algn="l" fontAlgn="auto">
              <a:lnSpc>
                <a:spcPct val="150000"/>
              </a:lnSpc>
              <a:spcBef>
                <a:spcPts val="0"/>
              </a:spcBef>
              <a:spcAft>
                <a:spcPts val="0"/>
              </a:spcAft>
              <a:buFont typeface="Arial" panose="020B0604020202020204" pitchFamily="34" charset="0"/>
              <a:buChar char="•"/>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降低采购成本</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buChar char="•"/>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稳定产品品质</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buChar char="•"/>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享受优质服务</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buChar char="•"/>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分享产业链利润</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1049165" name=" 2050"/>
          <p:cNvSpPr/>
          <p:nvPr>
            <p:custDataLst>
              <p:tags r:id="rId15"/>
            </p:custDataLst>
          </p:nvPr>
        </p:nvSpPr>
        <p:spPr bwMode="auto">
          <a:xfrm>
            <a:off x="7597140" y="4079875"/>
            <a:ext cx="365125" cy="509270"/>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chemeClr val="dk2">
              <a:lumMod val="75000"/>
            </a:schemeClr>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endParaRPr lang="zh-CN" altLang="en-US" sz="1350">
              <a:solidFill>
                <a:srgbClr val="FFFFFF"/>
              </a:solidFill>
              <a:sym typeface="+mn-ea"/>
            </a:endParaRPr>
          </a:p>
        </p:txBody>
      </p:sp>
      <p:sp>
        <p:nvSpPr>
          <p:cNvPr id="1049166" name=" 2050"/>
          <p:cNvSpPr/>
          <p:nvPr>
            <p:custDataLst>
              <p:tags r:id="rId16"/>
            </p:custDataLst>
          </p:nvPr>
        </p:nvSpPr>
        <p:spPr bwMode="auto">
          <a:xfrm>
            <a:off x="5737860" y="4079875"/>
            <a:ext cx="365125" cy="509270"/>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chemeClr val="dk2">
              <a:lumMod val="75000"/>
            </a:schemeClr>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endParaRPr lang="zh-CN" altLang="en-US" sz="1350">
              <a:solidFill>
                <a:srgbClr val="FFFFFF"/>
              </a:solidFill>
              <a:sym typeface="+mn-ea"/>
            </a:endParaRPr>
          </a:p>
        </p:txBody>
      </p:sp>
      <p:sp>
        <p:nvSpPr>
          <p:cNvPr id="1049167" name=" 2050"/>
          <p:cNvSpPr/>
          <p:nvPr>
            <p:custDataLst>
              <p:tags r:id="rId17"/>
            </p:custDataLst>
          </p:nvPr>
        </p:nvSpPr>
        <p:spPr bwMode="auto">
          <a:xfrm>
            <a:off x="3749040" y="4079875"/>
            <a:ext cx="365125" cy="509270"/>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chemeClr val="dk2">
              <a:lumMod val="75000"/>
            </a:schemeClr>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endParaRPr lang="zh-CN" altLang="en-US" sz="1350">
              <a:solidFill>
                <a:srgbClr val="FFFFFF"/>
              </a:solidFill>
              <a:sym typeface="+mn-ea"/>
            </a:endParaRPr>
          </a:p>
        </p:txBody>
      </p:sp>
      <p:sp>
        <p:nvSpPr>
          <p:cNvPr id="1049168" name=" 2050"/>
          <p:cNvSpPr/>
          <p:nvPr>
            <p:custDataLst>
              <p:tags r:id="rId18"/>
            </p:custDataLst>
          </p:nvPr>
        </p:nvSpPr>
        <p:spPr bwMode="auto">
          <a:xfrm>
            <a:off x="1800225" y="4079875"/>
            <a:ext cx="365125" cy="509270"/>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chemeClr val="dk2">
              <a:lumMod val="75000"/>
            </a:schemeClr>
          </a:solidFill>
          <a:ln>
            <a:noFill/>
          </a:ln>
        </p:spPr>
        <p:txBody>
          <a:bodyPr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a:endParaRPr lang="zh-CN" altLang="en-US" sz="1350">
              <a:solidFill>
                <a:srgbClr val="FFFFFF"/>
              </a:solidFill>
              <a:sym typeface="+mn-ea"/>
            </a:endParaRPr>
          </a:p>
        </p:txBody>
      </p:sp>
      <p:pic>
        <p:nvPicPr>
          <p:cNvPr id="2097198" name="_effect"/>
          <p:cNvPicPr>
            <a:picLocks noChangeAspect="1" noChangeArrowheads="1"/>
          </p:cNvPicPr>
          <p:nvPr/>
        </p:nvPicPr>
        <p:blipFill>
          <a:blip r:embed="rId1">
            <a:lum bright="20000"/>
          </a:blip>
          <a:srcRect/>
          <a:stretch>
            <a:fillRect/>
          </a:stretch>
        </p:blipFill>
        <p:spPr bwMode="gray">
          <a:xfrm>
            <a:off x="8626475" y="3634740"/>
            <a:ext cx="2171065" cy="327025"/>
          </a:xfrm>
          <a:prstGeom prst="rect">
            <a:avLst/>
          </a:prstGeom>
          <a:noFill/>
          <a:ln w="9525">
            <a:miter lim="800000"/>
            <a:headEnd/>
            <a:tailEnd/>
          </a:ln>
          <a:effectLst/>
        </p:spPr>
      </p:pic>
      <p:sp>
        <p:nvSpPr>
          <p:cNvPr id="1049169" name="_color1"/>
          <p:cNvSpPr/>
          <p:nvPr/>
        </p:nvSpPr>
        <p:spPr bwMode="gray">
          <a:xfrm>
            <a:off x="8804275" y="1677035"/>
            <a:ext cx="889635" cy="582930"/>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70" name="_color1"/>
          <p:cNvSpPr/>
          <p:nvPr/>
        </p:nvSpPr>
        <p:spPr bwMode="gray">
          <a:xfrm>
            <a:off x="9712960" y="1677035"/>
            <a:ext cx="851535" cy="575945"/>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71" name="_color1"/>
          <p:cNvSpPr/>
          <p:nvPr/>
        </p:nvSpPr>
        <p:spPr bwMode="gray">
          <a:xfrm>
            <a:off x="8805545" y="3166110"/>
            <a:ext cx="854075" cy="575945"/>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72" name="_color1"/>
          <p:cNvSpPr/>
          <p:nvPr/>
        </p:nvSpPr>
        <p:spPr bwMode="gray">
          <a:xfrm>
            <a:off x="9678670" y="3159125"/>
            <a:ext cx="887095" cy="582930"/>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73" name="_color1"/>
          <p:cNvSpPr/>
          <p:nvPr/>
        </p:nvSpPr>
        <p:spPr bwMode="gray">
          <a:xfrm>
            <a:off x="10436860" y="2218690"/>
            <a:ext cx="282575" cy="979805"/>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74" name="_color1"/>
          <p:cNvSpPr/>
          <p:nvPr/>
        </p:nvSpPr>
        <p:spPr bwMode="gray">
          <a:xfrm>
            <a:off x="8554085" y="2221865"/>
            <a:ext cx="379095" cy="981075"/>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lvl="0" algn="ctr" fontAlgn="base"/>
            <a:endParaRPr lang="de-DE" altLang="zh-CN" sz="110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49175" name="文本框 31"/>
          <p:cNvSpPr txBox="1"/>
          <p:nvPr>
            <p:custDataLst>
              <p:tags r:id="rId19"/>
            </p:custDataLst>
          </p:nvPr>
        </p:nvSpPr>
        <p:spPr>
          <a:xfrm>
            <a:off x="8910320" y="2318385"/>
            <a:ext cx="1604010" cy="530225"/>
          </a:xfrm>
          <a:prstGeom prst="rect">
            <a:avLst/>
          </a:prstGeom>
          <a:noFill/>
        </p:spPr>
        <p:txBody>
          <a:bodyPr wrap="square" lIns="51435" tIns="25717" rIns="51435" bIns="25717" rtlCol="0">
            <a:spAutoFit/>
          </a:bodyPr>
          <a:lstStyle/>
          <a:p>
            <a:pPr algn="ctr" fontAlgn="auto">
              <a:lnSpc>
                <a:spcPct val="130000"/>
              </a:lnSpc>
              <a:spcBef>
                <a:spcPts val="0"/>
              </a:spcBef>
              <a:spcAft>
                <a:spcPts val="0"/>
              </a:spcAft>
            </a:pPr>
            <a:r>
              <a:rPr lang="zh-CN" altLang="en-US" sz="2400" b="1" kern="0" dirty="0">
                <a:solidFill>
                  <a:schemeClr val="dk1">
                    <a:lumMod val="75000"/>
                    <a:lumOff val="25000"/>
                  </a:schemeClr>
                </a:solidFill>
                <a:latin typeface="微软雅黑" panose="020B0503020204020204" charset="-122"/>
                <a:ea typeface="微软雅黑" panose="020B0503020204020204" charset="-122"/>
                <a:cs typeface="+mn-ea"/>
                <a:sym typeface="+mn-lt"/>
              </a:rPr>
              <a:t>用户</a:t>
            </a:r>
            <a:endParaRPr lang="zh-CN" altLang="en-US" sz="2400" b="1" kern="0" dirty="0">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1049176" name="文本框 17"/>
          <p:cNvSpPr/>
          <p:nvPr>
            <p:custDataLst>
              <p:tags r:id="rId20"/>
            </p:custDataLst>
          </p:nvPr>
        </p:nvSpPr>
        <p:spPr bwMode="auto">
          <a:xfrm>
            <a:off x="8933815" y="4695190"/>
            <a:ext cx="2575560" cy="1706880"/>
          </a:xfrm>
          <a:prstGeom prst="rect">
            <a:avLst/>
          </a:prstGeom>
        </p:spPr>
        <p:txBody>
          <a:bodyPr wrap="square" rtlCol="0" anchor="t">
            <a:spAutoFit/>
          </a:bodyPr>
          <a:lstStyle/>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产品质量安全</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智能智造科普</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产品信息溯源</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降低运维成本</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a:p>
            <a:pPr marL="285750" lvl="0" indent="-172720" algn="l" fontAlgn="auto">
              <a:lnSpc>
                <a:spcPct val="150000"/>
              </a:lnSpc>
              <a:spcBef>
                <a:spcPts val="0"/>
              </a:spcBef>
              <a:spcAft>
                <a:spcPts val="0"/>
              </a:spcAft>
              <a:buFont typeface="Arial" panose="020B0604020202020204" pitchFamily="34" charset="0"/>
            </a:pPr>
            <a:r>
              <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rPr>
              <a:t>降低采购成本</a:t>
            </a:r>
            <a:endParaRPr lang="zh-CN" altLang="en-US" sz="1400" kern="0" dirty="0">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1049177" name=" 2050"/>
          <p:cNvSpPr/>
          <p:nvPr>
            <p:custDataLst>
              <p:tags r:id="rId21"/>
            </p:custDataLst>
          </p:nvPr>
        </p:nvSpPr>
        <p:spPr bwMode="auto">
          <a:xfrm>
            <a:off x="9715500" y="4114165"/>
            <a:ext cx="365125" cy="509270"/>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chemeClr val="dk2">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en-US" sz="1350">
              <a:solidFill>
                <a:srgbClr val="FFFFFF"/>
              </a:solidFill>
            </a:endParaRPr>
          </a:p>
        </p:txBody>
      </p:sp>
      <p:sp>
        <p:nvSpPr>
          <p:cNvPr id="81" name="文本框 80"/>
          <p:cNvSpPr txBox="1"/>
          <p:nvPr/>
        </p:nvSpPr>
        <p:spPr>
          <a:xfrm>
            <a:off x="654685" y="580390"/>
            <a:ext cx="3364230" cy="521970"/>
          </a:xfrm>
          <a:prstGeom prst="rect">
            <a:avLst/>
          </a:prstGeom>
          <a:noFill/>
        </p:spPr>
        <p:txBody>
          <a:bodyPr wrap="none" rtlCol="0" anchor="t">
            <a:spAutoFit/>
          </a:bodyPr>
          <a:p>
            <a:r>
              <a:rPr lang="en-US" altLang="zh-CN" sz="2800" b="1">
                <a:solidFill>
                  <a:schemeClr val="accent1"/>
                </a:solidFill>
                <a:effectLst>
                  <a:outerShdw blurRad="38100" dist="25400" dir="5400000" algn="ctr" rotWithShape="0">
                    <a:srgbClr val="6E747A">
                      <a:alpha val="43000"/>
                    </a:srgbClr>
                  </a:outerShdw>
                </a:effectLst>
                <a:sym typeface="+mn-ea"/>
              </a:rPr>
              <a:t>2.8  </a:t>
            </a:r>
            <a:r>
              <a:rPr lang="zh-CN" altLang="en-US" sz="2800" b="1">
                <a:solidFill>
                  <a:schemeClr val="accent1"/>
                </a:solidFill>
                <a:effectLst>
                  <a:outerShdw blurRad="38100" dist="25400" dir="5400000" algn="ctr" rotWithShape="0">
                    <a:srgbClr val="6E747A">
                      <a:alpha val="43000"/>
                    </a:srgbClr>
                  </a:outerShdw>
                </a:effectLst>
                <a:sym typeface="+mn-ea"/>
              </a:rPr>
              <a:t>众芯联平台价值</a:t>
            </a:r>
            <a:endParaRPr lang="zh-CN" altLang="en-US" sz="2800" b="1">
              <a:solidFill>
                <a:schemeClr val="accent1"/>
              </a:solidFill>
              <a:effectLst>
                <a:outerShdw blurRad="38100" dist="25400" dir="5400000" algn="ctr" rotWithShape="0">
                  <a:srgbClr val="6E747A">
                    <a:alpha val="43000"/>
                  </a:srgb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63.xml><?xml version="1.0" encoding="utf-8"?>
<p:tagLst xmlns:p="http://schemas.openxmlformats.org/presentationml/2006/main">
  <p:tag name="KSO_WM_UNIT_FILL_FORE_SCHEMECOLOR_INDEX_1_BRIGHTNESS" val="0"/>
  <p:tag name="KSO_WM_UNIT_FILL_FORE_SCHEMECOLOR_INDEX_1" val="5"/>
  <p:tag name="KSO_WM_UNIT_FILL_FORE_SCHEMECOLOR_INDEX_1_POS" val="0.02041"/>
  <p:tag name="KSO_WM_UNIT_FILL_FORE_SCHEMECOLOR_INDEX_1_TRANS" val="0"/>
  <p:tag name="KSO_WM_UNIT_FILL_FORE_SCHEMECOLOR_INDEX_2_BRIGHTNESS" val="0"/>
  <p:tag name="KSO_WM_UNIT_FILL_FORE_SCHEMECOLOR_INDEX_2" val="5"/>
  <p:tag name="KSO_WM_UNIT_FILL_FORE_SCHEMECOLOR_INDEX_2_POS" val="0.51"/>
  <p:tag name="KSO_WM_UNIT_FILL_FORE_SCHEMECOLOR_INDEX_2_TRANS" val="0.42"/>
  <p:tag name="KSO_WM_UNIT_FILL_FORE_SCHEMECOLOR_INDEX_3_BRIGHTNESS" val="0"/>
  <p:tag name="KSO_WM_UNIT_FILL_FORE_SCHEMECOLOR_INDEX_3" val="5"/>
  <p:tag name="KSO_WM_UNIT_FILL_FORE_SCHEMECOLOR_INDEX_3_POS" val="0.69"/>
  <p:tag name="KSO_WM_UNIT_FILL_FORE_SCHEMECOLOR_INDEX_3_TRANS" val="1"/>
  <p:tag name="KSO_WM_UNIT_FILL_GRADIENT_TYPE" val="0"/>
  <p:tag name="KSO_WM_UNIT_FILL_GRADIENT_ANGLE" val="0"/>
  <p:tag name="KSO_WM_UNIT_FILL_GRADIENT_Direction" val="3"/>
  <p:tag name="KSO_WM_UNIT_FILL_TYPE" val="3"/>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FILL_FORE_SCHEMECOLOR_INDEX_BRIGHTNESS" val="0"/>
  <p:tag name="KSO_WM_UNIT_FILL_FORE_SCHEMECOLOR_INDEX" val="14"/>
  <p:tag name="KSO_WM_UNIT_FILL_TYPE" val="1"/>
</p:tagLst>
</file>

<file path=ppt/tags/tag16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FILL_FORE_SCHEMECOLOR_INDEX_BRIGHTNESS" val="0"/>
  <p:tag name="KSO_WM_UNIT_FILL_FORE_SCHEMECOLOR_INDEX" val="14"/>
  <p:tag name="KSO_WM_UNIT_FILL_TYPE" val="1"/>
</p:tagLst>
</file>

<file path=ppt/tags/tag16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6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69.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71.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7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7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7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8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8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85.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8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8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8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89.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91.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9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9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9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95.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9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9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98.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96"/>
  <p:tag name="KSO_WM_UNIT_FILL_FORE_SCHEMECOLOR_INDEX_2_TRANS" val="0"/>
  <p:tag name="KSO_WM_UNIT_FILL_GRADIENT_TYPE" val="0"/>
  <p:tag name="KSO_WM_UNIT_FILL_GRADIENT_ANGLE" val="70"/>
  <p:tag name="KSO_WM_UNIT_FILL_GRADIENT_Direction" val="-2"/>
  <p:tag name="KSO_WM_UNIT_FILL_TYPE" val="3"/>
</p:tagLst>
</file>

<file path=ppt/tags/tag19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0.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201.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202.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20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20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205.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20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20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20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2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2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TEXT_FILL_FORE_SCHEMECOLOR_INDEX_BRIGHTNESS" val="-0.9"/>
  <p:tag name="KSO_WM_UNIT_TEXT_FILL_FORE_SCHEMECOLOR_INDEX" val="16"/>
  <p:tag name="KSO_WM_UNIT_TEXT_FILL_TYPE" val="1"/>
</p:tagLst>
</file>

<file path=ppt/tags/tag258.xml><?xml version="1.0" encoding="utf-8"?>
<p:tagLst xmlns:p="http://schemas.openxmlformats.org/presentationml/2006/main">
  <p:tag name="KSO_WM_UNIT_TEXT_FILL_FORE_SCHEMECOLOR_INDEX_BRIGHTNESS" val="-0.9"/>
  <p:tag name="KSO_WM_UNIT_TEXT_FILL_FORE_SCHEMECOLOR_INDEX" val="16"/>
  <p:tag name="KSO_WM_UNIT_TEXT_FILL_TYPE" val="1"/>
</p:tagLst>
</file>

<file path=ppt/tags/tag259.xml><?xml version="1.0" encoding="utf-8"?>
<p:tagLst xmlns:p="http://schemas.openxmlformats.org/presentationml/2006/main">
  <p:tag name="KSO_WM_UNIT_TEXT_FILL_FORE_SCHEMECOLOR_INDEX_BRIGHTNESS" val="-0.9"/>
  <p:tag name="KSO_WM_UNIT_TEXT_FILL_FORE_SCHEMECOLOR_INDEX" val="16"/>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9"/>
  <p:tag name="KSO_WM_UNIT_TEXT_FILL_FORE_SCHEMECOLOR_INDEX" val="16"/>
  <p:tag name="KSO_WM_UNIT_TEXT_FILL_TYPE" val="1"/>
</p:tagLst>
</file>

<file path=ppt/tags/tag261.xml><?xml version="1.0" encoding="utf-8"?>
<p:tagLst xmlns:p="http://schemas.openxmlformats.org/presentationml/2006/main">
  <p:tag name="KSO_WM_UNIT_TEXT_FILL_FORE_SCHEMECOLOR_INDEX_BRIGHTNESS" val="-0.9"/>
  <p:tag name="KSO_WM_UNIT_TEXT_FILL_FORE_SCHEMECOLOR_INDEX" val="16"/>
  <p:tag name="KSO_WM_UNIT_TEXT_FILL_TYPE" val="1"/>
</p:tagLst>
</file>

<file path=ppt/tags/tag26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6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6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6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6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6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6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6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0.xml><?xml version="1.0" encoding="utf-8"?>
<p:tagLst xmlns:p="http://schemas.openxmlformats.org/presentationml/2006/main">
  <p:tag name="KSO_WM_UNIT_FILL_FORE_SCHEMECOLOR_INDEX_BRIGHTNESS" val="-0.25"/>
  <p:tag name="KSO_WM_UNIT_FILL_FORE_SCHEMECOLOR_INDEX" val="15"/>
  <p:tag name="KSO_WM_UNIT_FILL_TYPE" val="1"/>
</p:tagLst>
</file>

<file path=ppt/tags/tag271.xml><?xml version="1.0" encoding="utf-8"?>
<p:tagLst xmlns:p="http://schemas.openxmlformats.org/presentationml/2006/main">
  <p:tag name="KSO_WM_UNIT_FILL_FORE_SCHEMECOLOR_INDEX_BRIGHTNESS" val="-0.25"/>
  <p:tag name="KSO_WM_UNIT_FILL_FORE_SCHEMECOLOR_INDEX" val="15"/>
  <p:tag name="KSO_WM_UNIT_FILL_TYPE" val="1"/>
</p:tagLst>
</file>

<file path=ppt/tags/tag272.xml><?xml version="1.0" encoding="utf-8"?>
<p:tagLst xmlns:p="http://schemas.openxmlformats.org/presentationml/2006/main">
  <p:tag name="KSO_WM_UNIT_FILL_FORE_SCHEMECOLOR_INDEX_BRIGHTNESS" val="-0.25"/>
  <p:tag name="KSO_WM_UNIT_FILL_FORE_SCHEMECOLOR_INDEX" val="15"/>
  <p:tag name="KSO_WM_UNIT_FILL_TYPE" val="1"/>
</p:tagLst>
</file>

<file path=ppt/tags/tag273.xml><?xml version="1.0" encoding="utf-8"?>
<p:tagLst xmlns:p="http://schemas.openxmlformats.org/presentationml/2006/main">
  <p:tag name="KSO_WM_UNIT_FILL_FORE_SCHEMECOLOR_INDEX_BRIGHTNESS" val="-0.25"/>
  <p:tag name="KSO_WM_UNIT_FILL_FORE_SCHEMECOLOR_INDEX" val="15"/>
  <p:tag name="KSO_WM_UNIT_FILL_TYPE" val="1"/>
</p:tagLst>
</file>

<file path=ppt/tags/tag27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7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76.xml><?xml version="1.0" encoding="utf-8"?>
<p:tagLst xmlns:p="http://schemas.openxmlformats.org/presentationml/2006/main">
  <p:tag name="KSO_WM_UNIT_FILL_FORE_SCHEMECOLOR_INDEX_BRIGHTNESS" val="-0.25"/>
  <p:tag name="KSO_WM_UNIT_FILL_FORE_SCHEMECOLOR_INDEX" val="15"/>
  <p:tag name="KSO_WM_UNIT_FILL_TYPE" val="1"/>
</p:tagLst>
</file>

<file path=ppt/tags/tag2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9.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282.xml><?xml version="1.0" encoding="utf-8"?>
<p:tagLst xmlns:p="http://schemas.openxmlformats.org/presentationml/2006/main">
  <p:tag name="KSO_WM_UNIT_TABLE_BEAUTIFY" val="smartTable{afda6f3a-c04b-4321-8f65-d82cd9966451}"/>
  <p:tag name="TABLE_ENDDRAG_ORIGIN_RECT" val="835*378"/>
  <p:tag name="TABLE_ENDDRAG_RECT" val="39*141*835*378"/>
  <p:tag name="TABLE_SKINIDX" val="0"/>
  <p:tag name="TABLE_COLORIDX" val="d"/>
</p:tagLst>
</file>

<file path=ppt/tags/tag283.xml><?xml version="1.0" encoding="utf-8"?>
<p:tagLst xmlns:p="http://schemas.openxmlformats.org/presentationml/2006/main">
  <p:tag name="KSO_WM_TAG_VERSION" val="1.0"/>
  <p:tag name="KSO_WM_BEAUTIFY_FLAG" val="#wm#"/>
  <p:tag name="KSO_WM_TEMPLATE_CATEGORY" val="diagram"/>
  <p:tag name="KSO_WM_TEMPLATE_INDEX" val="20176971"/>
  <p:tag name="KSO_WM_UNIT_TYPE" val="r_i"/>
  <p:tag name="KSO_WM_UNIT_INDEX" val="1_3"/>
  <p:tag name="KSO_WM_UNIT_ID" val="diagram20176971_1*r_i*1_3"/>
  <p:tag name="KSO_WM_UNIT_LAYERLEVEL" val="1_1"/>
  <p:tag name="KSO_WM_DIAGRAM_GROUP_CODE" val="r1-1"/>
  <p:tag name="KSO_WM_UNIT_DIAGRAM_CONTRAST_TITLE_CNT" val="2"/>
  <p:tag name="KSO_WM_UNIT_DIAGRAM_DIMENSION_TITLE_CNT" val="1"/>
  <p:tag name="KSO_WM_UNIT_FILL_FORE_SCHEMECOLOR_INDEX" val="7"/>
  <p:tag name="KSO_WM_UNIT_FILL_TYPE" val="1"/>
</p:tagLst>
</file>

<file path=ppt/tags/tag284.xml><?xml version="1.0" encoding="utf-8"?>
<p:tagLst xmlns:p="http://schemas.openxmlformats.org/presentationml/2006/main">
  <p:tag name="KSO_WM_TAG_VERSION" val="1.0"/>
  <p:tag name="KSO_WM_BEAUTIFY_FLAG" val="#wm#"/>
  <p:tag name="KSO_WM_UNIT_TYPE" val="i"/>
  <p:tag name="KSO_WM_UNIT_ID" val="diagram20176971_1*i*3"/>
  <p:tag name="KSO_WM_TEMPLATE_CATEGORY" val="diagram"/>
  <p:tag name="KSO_WM_TEMPLATE_INDEX" val="20176971"/>
  <p:tag name="KSO_WM_UNIT_INDEX" val="3"/>
</p:tagLst>
</file>

<file path=ppt/tags/tag285.xml><?xml version="1.0" encoding="utf-8"?>
<p:tagLst xmlns:p="http://schemas.openxmlformats.org/presentationml/2006/main">
  <p:tag name="KSO_WM_TAG_VERSION" val="1.0"/>
  <p:tag name="KSO_WM_BEAUTIFY_FLAG" val="#wm#"/>
  <p:tag name="KSO_WM_TEMPLATE_CATEGORY" val="diagram"/>
  <p:tag name="KSO_WM_TEMPLATE_INDEX" val="20176971"/>
  <p:tag name="KSO_WM_UNIT_TYPE" val="r_i"/>
  <p:tag name="KSO_WM_UNIT_INDEX" val="1_4"/>
  <p:tag name="KSO_WM_UNIT_ID" val="diagram20176971_1*r_i*1_4"/>
  <p:tag name="KSO_WM_UNIT_LAYERLEVEL" val="1_1"/>
  <p:tag name="KSO_WM_DIAGRAM_GROUP_CODE" val="r1-1"/>
  <p:tag name="KSO_WM_UNIT_DIAGRAM_CONTRAST_TITLE_CNT" val="2"/>
  <p:tag name="KSO_WM_UNIT_DIAGRAM_DIMENSION_TITLE_CNT" val="1"/>
  <p:tag name="KSO_WM_UNIT_FILL_FORE_SCHEMECOLOR_INDEX" val="5"/>
  <p:tag name="KSO_WM_UNIT_FILL_TYPE" val="1"/>
</p:tagLst>
</file>

<file path=ppt/tags/tag286.xml><?xml version="1.0" encoding="utf-8"?>
<p:tagLst xmlns:p="http://schemas.openxmlformats.org/presentationml/2006/main">
  <p:tag name="KSO_WM_TAG_VERSION" val="1.0"/>
  <p:tag name="KSO_WM_BEAUTIFY_FLAG" val="#wm#"/>
  <p:tag name="KSO_WM_TEMPLATE_CATEGORY" val="diagram"/>
  <p:tag name="KSO_WM_TEMPLATE_INDEX" val="20176971"/>
  <p:tag name="KSO_WM_UNIT_TYPE" val="r_i"/>
  <p:tag name="KSO_WM_UNIT_INDEX" val="1_5"/>
  <p:tag name="KSO_WM_UNIT_ID" val="diagram20176971_1*r_i*1_5"/>
  <p:tag name="KSO_WM_UNIT_LAYERLEVEL" val="1_1"/>
  <p:tag name="KSO_WM_DIAGRAM_GROUP_CODE" val="r1-1"/>
  <p:tag name="KSO_WM_UNIT_DIAGRAM_CONTRAST_TITLE_CNT" val="2"/>
  <p:tag name="KSO_WM_UNIT_DIAGRAM_DIMENSION_TITLE_CNT" val="1"/>
  <p:tag name="KSO_WM_UNIT_FILL_FORE_SCHEMECOLOR_INDEX" val="8"/>
  <p:tag name="KSO_WM_UNIT_FILL_TYPE" val="1"/>
</p:tagLst>
</file>

<file path=ppt/tags/tag287.xml><?xml version="1.0" encoding="utf-8"?>
<p:tagLst xmlns:p="http://schemas.openxmlformats.org/presentationml/2006/main">
  <p:tag name="KSO_WM_TAG_VERSION" val="1.0"/>
  <p:tag name="KSO_WM_BEAUTIFY_FLAG" val="#wm#"/>
  <p:tag name="KSO_WM_TEMPLATE_CATEGORY" val="diagram"/>
  <p:tag name="KSO_WM_TEMPLATE_INDEX" val="20176971"/>
  <p:tag name="KSO_WM_UNIT_TYPE" val="r_i"/>
  <p:tag name="KSO_WM_UNIT_INDEX" val="1_6"/>
  <p:tag name="KSO_WM_UNIT_ID" val="diagram20176971_1*r_i*1_6"/>
  <p:tag name="KSO_WM_UNIT_LAYERLEVEL" val="1_1"/>
  <p:tag name="KSO_WM_DIAGRAM_GROUP_CODE" val="r1-1"/>
  <p:tag name="KSO_WM_UNIT_DIAGRAM_CONTRAST_TITLE_CNT" val="2"/>
  <p:tag name="KSO_WM_UNIT_DIAGRAM_DIMENSION_TITLE_CNT" val="1"/>
  <p:tag name="KSO_WM_UNIT_FILL_FORE_SCHEMECOLOR_INDEX" val="8"/>
  <p:tag name="KSO_WM_UNIT_FILL_TYPE" val="1"/>
</p:tagLst>
</file>

<file path=ppt/tags/tag288.xml><?xml version="1.0" encoding="utf-8"?>
<p:tagLst xmlns:p="http://schemas.openxmlformats.org/presentationml/2006/main">
  <p:tag name="KSO_WM_TAG_VERSION" val="1.0"/>
  <p:tag name="KSO_WM_BEAUTIFY_FLAG" val="#wm#"/>
  <p:tag name="KSO_WM_TEMPLATE_CATEGORY" val="diagram"/>
  <p:tag name="KSO_WM_TEMPLATE_INDEX" val="20176971"/>
  <p:tag name="KSO_WM_UNIT_TYPE" val="r_i"/>
  <p:tag name="KSO_WM_UNIT_INDEX" val="1_7"/>
  <p:tag name="KSO_WM_UNIT_ID" val="diagram20176971_1*r_i*1_7"/>
  <p:tag name="KSO_WM_UNIT_LAYERLEVEL" val="1_1"/>
  <p:tag name="KSO_WM_DIAGRAM_GROUP_CODE" val="r1-1"/>
  <p:tag name="KSO_WM_UNIT_DIAGRAM_CONTRAST_TITLE_CNT" val="2"/>
  <p:tag name="KSO_WM_UNIT_DIAGRAM_DIMENSION_TITLE_CNT" val="1"/>
  <p:tag name="KSO_WM_UNIT_FILL_FORE_SCHEMECOLOR_INDEX" val="8"/>
  <p:tag name="KSO_WM_UNIT_FILL_TYPE" val="1"/>
</p:tagLst>
</file>

<file path=ppt/tags/tag289.xml><?xml version="1.0" encoding="utf-8"?>
<p:tagLst xmlns:p="http://schemas.openxmlformats.org/presentationml/2006/main">
  <p:tag name="KSO_WM_TAG_VERSION" val="1.0"/>
  <p:tag name="KSO_WM_BEAUTIFY_FLAG" val="#wm#"/>
  <p:tag name="KSO_WM_TEMPLATE_CATEGORY" val="diagram"/>
  <p:tag name="KSO_WM_TEMPLATE_INDEX" val="20176971"/>
  <p:tag name="KSO_WM_UNIT_TYPE" val="r_i"/>
  <p:tag name="KSO_WM_UNIT_INDEX" val="1_8"/>
  <p:tag name="KSO_WM_UNIT_ID" val="diagram20176971_1*r_i*1_8"/>
  <p:tag name="KSO_WM_UNIT_LAYERLEVEL" val="1_1"/>
  <p:tag name="KSO_WM_DIAGRAM_GROUP_CODE" val="r1-1"/>
  <p:tag name="KSO_WM_UNIT_DIAGRAM_CONTRAST_TITLE_CNT" val="2"/>
  <p:tag name="KSO_WM_UNIT_DIAGRAM_DIMENSION_TITLE_CNT" val="1"/>
  <p:tag name="KSO_WM_UNIT_FILL_FORE_SCHEMECOLOR_INDEX" val="6"/>
  <p:tag name="KSO_WM_UNI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0.xml><?xml version="1.0" encoding="utf-8"?>
<p:tagLst xmlns:p="http://schemas.openxmlformats.org/presentationml/2006/main">
  <p:tag name="KSO_WM_TAG_VERSION" val="1.0"/>
  <p:tag name="KSO_WM_BEAUTIFY_FLAG" val="#wm#"/>
  <p:tag name="KSO_WM_TEMPLATE_CATEGORY" val="diagram"/>
  <p:tag name="KSO_WM_TEMPLATE_INDEX" val="20176971"/>
  <p:tag name="KSO_WM_UNIT_TYPE" val="r_i"/>
  <p:tag name="KSO_WM_UNIT_INDEX" val="1_9"/>
  <p:tag name="KSO_WM_UNIT_ID" val="diagram20176971_1*r_i*1_9"/>
  <p:tag name="KSO_WM_UNIT_LAYERLEVEL" val="1_1"/>
  <p:tag name="KSO_WM_DIAGRAM_GROUP_CODE" val="r1-1"/>
  <p:tag name="KSO_WM_UNIT_DIAGRAM_CONTRAST_TITLE_CNT" val="2"/>
  <p:tag name="KSO_WM_UNIT_DIAGRAM_DIMENSION_TITLE_CNT" val="1"/>
  <p:tag name="KSO_WM_UNIT_FILL_FORE_SCHEMECOLOR_INDEX" val="5"/>
  <p:tag name="KSO_WM_UNIT_FILL_TYPE" val="1"/>
</p:tagLst>
</file>

<file path=ppt/tags/tag291.xml><?xml version="1.0" encoding="utf-8"?>
<p:tagLst xmlns:p="http://schemas.openxmlformats.org/presentationml/2006/main">
  <p:tag name="KSO_WM_TAG_VERSION" val="1.0"/>
  <p:tag name="KSO_WM_BEAUTIFY_FLAG" val="#wm#"/>
  <p:tag name="KSO_WM_TEMPLATE_CATEGORY" val="diagram"/>
  <p:tag name="KSO_WM_TEMPLATE_INDEX" val="20176971"/>
  <p:tag name="KSO_WM_UNIT_TYPE" val="r_i"/>
  <p:tag name="KSO_WM_UNIT_INDEX" val="1_10"/>
  <p:tag name="KSO_WM_UNIT_ID" val="diagram20176971_1*r_i*1_10"/>
  <p:tag name="KSO_WM_UNIT_LAYERLEVEL" val="1_1"/>
  <p:tag name="KSO_WM_DIAGRAM_GROUP_CODE" val="r1-1"/>
  <p:tag name="KSO_WM_UNIT_DIAGRAM_CONTRAST_TITLE_CNT" val="2"/>
  <p:tag name="KSO_WM_UNIT_DIAGRAM_DIMENSION_TITLE_CNT" val="1"/>
  <p:tag name="KSO_WM_UNIT_FILL_FORE_SCHEMECOLOR_INDEX" val="6"/>
  <p:tag name="KSO_WM_UNIT_FILL_TYPE" val="1"/>
</p:tagLst>
</file>

<file path=ppt/tags/tag292.xml><?xml version="1.0" encoding="utf-8"?>
<p:tagLst xmlns:p="http://schemas.openxmlformats.org/presentationml/2006/main">
  <p:tag name="KSO_WM_TAG_VERSION" val="1.0"/>
  <p:tag name="KSO_WM_BEAUTIFY_FLAG" val="#wm#"/>
  <p:tag name="KSO_WM_TEMPLATE_CATEGORY" val="diagram"/>
  <p:tag name="KSO_WM_TEMPLATE_INDEX" val="20176971"/>
  <p:tag name="KSO_WM_UNIT_TYPE" val="r_i"/>
  <p:tag name="KSO_WM_UNIT_INDEX" val="1_11"/>
  <p:tag name="KSO_WM_UNIT_ID" val="diagram20176971_1*r_i*1_11"/>
  <p:tag name="KSO_WM_UNIT_LAYERLEVEL" val="1_1"/>
  <p:tag name="KSO_WM_DIAGRAM_GROUP_CODE" val="r1-1"/>
  <p:tag name="KSO_WM_UNIT_DIAGRAM_CONTRAST_TITLE_CNT" val="2"/>
  <p:tag name="KSO_WM_UNIT_DIAGRAM_DIMENSION_TITLE_CNT" val="1"/>
  <p:tag name="KSO_WM_UNIT_FILL_FORE_SCHEMECOLOR_INDEX" val="6"/>
  <p:tag name="KSO_WM_UNIT_FILL_TYPE" val="1"/>
</p:tagLst>
</file>

<file path=ppt/tags/tag293.xml><?xml version="1.0" encoding="utf-8"?>
<p:tagLst xmlns:p="http://schemas.openxmlformats.org/presentationml/2006/main">
  <p:tag name="KSO_WM_TAG_VERSION" val="1.0"/>
  <p:tag name="KSO_WM_BEAUTIFY_FLAG" val="#wm#"/>
  <p:tag name="KSO_WM_TEMPLATE_CATEGORY" val="diagram"/>
  <p:tag name="KSO_WM_TEMPLATE_INDEX" val="20176971"/>
  <p:tag name="KSO_WM_UNIT_TYPE" val="r_i"/>
  <p:tag name="KSO_WM_UNIT_INDEX" val="1_12"/>
  <p:tag name="KSO_WM_UNIT_ID" val="diagram20176971_1*r_i*1_12"/>
  <p:tag name="KSO_WM_UNIT_LAYERLEVEL" val="1_1"/>
  <p:tag name="KSO_WM_DIAGRAM_GROUP_CODE" val="r1-1"/>
  <p:tag name="KSO_WM_UNIT_DIAGRAM_CONTRAST_TITLE_CNT" val="2"/>
  <p:tag name="KSO_WM_UNIT_DIAGRAM_DIMENSION_TITLE_CNT" val="1"/>
  <p:tag name="KSO_WM_UNIT_FILL_FORE_SCHEMECOLOR_INDEX" val="5"/>
  <p:tag name="KSO_WM_UNIT_FILL_TYPE" val="1"/>
</p:tagLst>
</file>

<file path=ppt/tags/tag294.xml><?xml version="1.0" encoding="utf-8"?>
<p:tagLst xmlns:p="http://schemas.openxmlformats.org/presentationml/2006/main">
  <p:tag name="KSO_WPP_MARK_KEY" val="b19e0736-74c6-41c5-b8e8-8100fbb4ef8b"/>
  <p:tag name="COMMONDATA" val="eyJoZGlkIjoiYTgzODJiZjg0ODEyNzcwMTI0OTM4ZTYwZDIwMzcxM2Q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主题5">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
      <a:dk1>
        <a:srgbClr val="000000"/>
      </a:dk1>
      <a:lt1>
        <a:srgbClr val="FFFFFF"/>
      </a:lt1>
      <a:dk2>
        <a:srgbClr val="FAFAFA"/>
      </a:dk2>
      <a:lt2>
        <a:srgbClr val="FFFFFF"/>
      </a:lt2>
      <a:accent1>
        <a:srgbClr val="007ADD"/>
      </a:accent1>
      <a:accent2>
        <a:srgbClr val="3B3E4D"/>
      </a:accent2>
      <a:accent3>
        <a:srgbClr val="007ADD"/>
      </a:accent3>
      <a:accent4>
        <a:srgbClr val="3B3E4D"/>
      </a:accent4>
      <a:accent5>
        <a:srgbClr val="007ADD"/>
      </a:accent5>
      <a:accent6>
        <a:srgbClr val="3B3E4D"/>
      </a:accent6>
      <a:hlink>
        <a:srgbClr val="5FCBFB"/>
      </a:hlink>
      <a:folHlink>
        <a:srgbClr val="B759BC"/>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3762</Words>
  <Application>WPS 演示</Application>
  <PresentationFormat>自定义</PresentationFormat>
  <Paragraphs>416</Paragraphs>
  <Slides>14</Slides>
  <Notes>2</Notes>
  <HiddenSlides>0</HiddenSlides>
  <MMClips>0</MMClips>
  <ScaleCrop>false</ScaleCrop>
  <HeadingPairs>
    <vt:vector size="6" baseType="variant">
      <vt:variant>
        <vt:lpstr>已用的字体</vt:lpstr>
      </vt:variant>
      <vt:variant>
        <vt:i4>25</vt:i4>
      </vt:variant>
      <vt:variant>
        <vt:lpstr>主题</vt:lpstr>
      </vt:variant>
      <vt:variant>
        <vt:i4>4</vt:i4>
      </vt:variant>
      <vt:variant>
        <vt:lpstr>幻灯片标题</vt:lpstr>
      </vt:variant>
      <vt:variant>
        <vt:i4>14</vt:i4>
      </vt:variant>
    </vt:vector>
  </HeadingPairs>
  <TitlesOfParts>
    <vt:vector size="43" baseType="lpstr">
      <vt:lpstr>Arial</vt:lpstr>
      <vt:lpstr>宋体</vt:lpstr>
      <vt:lpstr>Wingdings</vt:lpstr>
      <vt:lpstr>微软雅黑</vt:lpstr>
      <vt:lpstr>Wingdings</vt:lpstr>
      <vt:lpstr>Calibri</vt:lpstr>
      <vt:lpstr>OPPOSans-R-subset105</vt:lpstr>
      <vt:lpstr>Segoe Print</vt:lpstr>
      <vt:lpstr>OPPOSans M</vt:lpstr>
      <vt:lpstr>Arial</vt:lpstr>
      <vt:lpstr>Wingdings 2</vt:lpstr>
      <vt:lpstr>Constantia</vt:lpstr>
      <vt:lpstr>Times New Roman</vt:lpstr>
      <vt:lpstr>Arial Unicode MS</vt:lpstr>
      <vt:lpstr>Calibri Light</vt:lpstr>
      <vt:lpstr>Symbol</vt:lpstr>
      <vt:lpstr>Lato</vt:lpstr>
      <vt:lpstr>Verdana</vt:lpstr>
      <vt:lpstr>MS PGothic</vt:lpstr>
      <vt:lpstr>Gill Sans</vt:lpstr>
      <vt:lpstr>Calibri</vt:lpstr>
      <vt:lpstr>Liberation Sans</vt:lpstr>
      <vt:lpstr>Vijaya</vt:lpstr>
      <vt:lpstr>Verdana</vt:lpstr>
      <vt:lpstr>Gill Sans MT</vt:lpstr>
      <vt:lpstr>自定义设计方案</vt:lpstr>
      <vt:lpstr>2_主题5</vt:lpstr>
      <vt:lpstr>1_自定义设计方案</vt:lpstr>
      <vt:lpstr>2_自定义设计方案</vt:lpstr>
      <vt:lpstr>PowerPoint 演示文稿</vt:lpstr>
      <vt:lpstr>PowerPoint 演示文稿</vt:lpstr>
      <vt:lpstr>PowerPoint 演示文稿</vt:lpstr>
      <vt:lpstr>PowerPoint 演示文稿</vt:lpstr>
      <vt:lpstr>PowerPoint 演示文稿</vt:lpstr>
      <vt:lpstr>1.4 解决思路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推动产业转型升级高质量发展</dc:title>
  <dc:creator>iSlide</dc:creator>
  <cp:lastModifiedBy>为中华之崛起而学习</cp:lastModifiedBy>
  <cp:revision>192</cp:revision>
  <dcterms:created xsi:type="dcterms:W3CDTF">2019-12-15T15:28:00Z</dcterms:created>
  <dcterms:modified xsi:type="dcterms:W3CDTF">2022-07-12T03:13:57Z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9dd78399-86ee-4ca3-bc64-6e1bf925823e</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v-yunxl@microsoft.com</vt:lpwstr>
  </property>
  <property fmtid="{D5CDD505-2E9C-101B-9397-08002B2CF9AE}" pid="6" name="MSIP_Label_f42aa342-8706-4288-bd11-ebb85995028c_SetDate">
    <vt:lpwstr>2018-11-07T08:33:05.6355941Z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2052-11.1.0.11830</vt:lpwstr>
  </property>
  <property fmtid="{D5CDD505-2E9C-101B-9397-08002B2CF9AE}" pid="12" name="ICV">
    <vt:lpwstr>B5967CE892B0475EBC12AEDDD757DD55</vt:lpwstr>
  </property>
</Properties>
</file>