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8"/>
  </p:handoutMasterIdLst>
  <p:sldIdLst>
    <p:sldId id="279" r:id="rId3"/>
    <p:sldId id="777" r:id="rId4"/>
    <p:sldId id="633" r:id="rId5"/>
    <p:sldId id="466" r:id="rId6"/>
    <p:sldId id="757" r:id="rId7"/>
    <p:sldId id="760" r:id="rId9"/>
    <p:sldId id="769" r:id="rId10"/>
    <p:sldId id="636" r:id="rId11"/>
    <p:sldId id="731" r:id="rId12"/>
    <p:sldId id="737" r:id="rId13"/>
    <p:sldId id="741" r:id="rId14"/>
    <p:sldId id="762" r:id="rId15"/>
    <p:sldId id="727" r:id="rId16"/>
    <p:sldId id="736" r:id="rId17"/>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525252"/>
    <a:srgbClr val="2E3A48"/>
    <a:srgbClr val="1F2731"/>
    <a:srgbClr val="D28E06"/>
    <a:srgbClr val="EE9012"/>
    <a:srgbClr val="836B29"/>
    <a:srgbClr val="AB890D"/>
    <a:srgbClr val="FBB50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1" autoAdjust="0"/>
    <p:restoredTop sz="96370" autoAdjust="0"/>
  </p:normalViewPr>
  <p:slideViewPr>
    <p:cSldViewPr snapToGrid="0">
      <p:cViewPr varScale="1">
        <p:scale>
          <a:sx n="89" d="100"/>
          <a:sy n="89" d="100"/>
        </p:scale>
        <p:origin x="75" y="96"/>
      </p:cViewPr>
      <p:guideLst>
        <p:guide orient="horz" pos="2095"/>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F8710C0-3234-482B-BB34-679DEA312F43}"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CE0DFD-559B-4659-8749-A3731AAAC153}"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8E748AB-93C1-43CD-94A8-13EA29976394}"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457C6E-6274-414F-80F1-353177528D5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79377CE3-AB04-416F-ABB3-4B36BE6C114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0" y="-23812"/>
            <a:ext cx="12179498" cy="5107090"/>
          </a:xfrm>
          <a:prstGeom prst="rect">
            <a:avLst/>
          </a:prstGeo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57F44CC-5B39-4127-B0D8-549966A6E58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723900" y="2416588"/>
            <a:ext cx="1804220" cy="2041229"/>
          </a:xfrm>
          <a:prstGeom prst="rect">
            <a:avLst/>
          </a:prstGeom>
        </p:spPr>
        <p:txBody>
          <a:bodyPr/>
          <a:lstStyle/>
          <a:p>
            <a:pPr lvl="0"/>
            <a:endParaRPr lang="en-US" noProof="0"/>
          </a:p>
        </p:txBody>
      </p:sp>
      <p:sp>
        <p:nvSpPr>
          <p:cNvPr id="22" name="Picture Placeholder 2"/>
          <p:cNvSpPr>
            <a:spLocks noGrp="1"/>
          </p:cNvSpPr>
          <p:nvPr>
            <p:ph type="pic" sz="quarter" idx="14"/>
          </p:nvPr>
        </p:nvSpPr>
        <p:spPr>
          <a:xfrm>
            <a:off x="9658178" y="2416588"/>
            <a:ext cx="1804220" cy="2041229"/>
          </a:xfrm>
          <a:prstGeom prst="rect">
            <a:avLst/>
          </a:prstGeom>
        </p:spPr>
        <p:txBody>
          <a:bodyPr/>
          <a:lstStyle/>
          <a:p>
            <a:pPr lvl="0"/>
            <a:endParaRPr lang="en-US" noProof="0"/>
          </a:p>
        </p:txBody>
      </p:sp>
      <p:sp>
        <p:nvSpPr>
          <p:cNvPr id="23" name="Picture Placeholder 2"/>
          <p:cNvSpPr>
            <a:spLocks noGrp="1"/>
          </p:cNvSpPr>
          <p:nvPr>
            <p:ph type="pic" sz="quarter" idx="15"/>
          </p:nvPr>
        </p:nvSpPr>
        <p:spPr>
          <a:xfrm>
            <a:off x="7686629" y="2430051"/>
            <a:ext cx="1834501" cy="2015564"/>
          </a:xfrm>
          <a:prstGeom prst="rect">
            <a:avLst/>
          </a:prstGeom>
        </p:spPr>
        <p:txBody>
          <a:bodyPr/>
          <a:lstStyle/>
          <a:p>
            <a:pPr lvl="0"/>
            <a:endParaRPr lang="en-US" noProof="0"/>
          </a:p>
        </p:txBody>
      </p:sp>
      <p:sp>
        <p:nvSpPr>
          <p:cNvPr id="24" name="Picture Placeholder 2"/>
          <p:cNvSpPr>
            <a:spLocks noGrp="1"/>
          </p:cNvSpPr>
          <p:nvPr>
            <p:ph type="pic" sz="quarter" idx="16"/>
          </p:nvPr>
        </p:nvSpPr>
        <p:spPr>
          <a:xfrm>
            <a:off x="2659466" y="2430051"/>
            <a:ext cx="1834501" cy="2015564"/>
          </a:xfrm>
          <a:prstGeom prst="rect">
            <a:avLst/>
          </a:prstGeo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ame title + Image lef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F86017B-C58D-48B8-8B21-9E58A2548DC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0"/>
            <a:ext cx="7947377" cy="6858000"/>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9705EDE-89A1-47B2-98C5-5D5E843D21D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1" y="0"/>
            <a:ext cx="6095999" cy="6857999"/>
          </a:xfrm>
          <a:prstGeom prst="rect">
            <a:avLst/>
          </a:prstGeo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69722E0-4EC0-4CFB-B046-FC40A5032EC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6096000" y="0"/>
            <a:ext cx="6095999" cy="6857999"/>
          </a:xfrm>
          <a:prstGeom prst="rect">
            <a:avLst/>
          </a:prstGeo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84D9787-B22B-4B6B-ACEC-AF3AE0DBA7E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4"/>
          <p:cNvSpPr>
            <a:spLocks noGrp="1"/>
          </p:cNvSpPr>
          <p:nvPr>
            <p:ph type="pic" sz="quarter" idx="11"/>
          </p:nvPr>
        </p:nvSpPr>
        <p:spPr>
          <a:xfrm>
            <a:off x="1369134" y="4070822"/>
            <a:ext cx="1243624" cy="1243623"/>
          </a:xfrm>
          <a:prstGeom prst="ellipse">
            <a:avLst/>
          </a:prstGeom>
        </p:spPr>
        <p:txBody>
          <a:bodyPr/>
          <a:lstStyle>
            <a:lvl1pPr>
              <a:defRPr sz="1000"/>
            </a:lvl1pPr>
          </a:lstStyle>
          <a:p>
            <a:pPr lvl="0"/>
            <a:endParaRPr lang="en-US" noProof="0"/>
          </a:p>
        </p:txBody>
      </p:sp>
      <p:sp>
        <p:nvSpPr>
          <p:cNvPr id="12" name="Picture Placeholder 4"/>
          <p:cNvSpPr>
            <a:spLocks noGrp="1"/>
          </p:cNvSpPr>
          <p:nvPr>
            <p:ph type="pic" sz="quarter" idx="12"/>
          </p:nvPr>
        </p:nvSpPr>
        <p:spPr>
          <a:xfrm>
            <a:off x="5474188" y="4070822"/>
            <a:ext cx="1243624" cy="1243623"/>
          </a:xfrm>
          <a:prstGeom prst="ellipse">
            <a:avLst/>
          </a:prstGeom>
        </p:spPr>
        <p:txBody>
          <a:bodyPr/>
          <a:lstStyle>
            <a:lvl1pPr>
              <a:defRPr sz="1000"/>
            </a:lvl1pPr>
          </a:lstStyle>
          <a:p>
            <a:pPr lvl="0"/>
            <a:endParaRPr lang="en-US" noProof="0"/>
          </a:p>
        </p:txBody>
      </p:sp>
      <p:sp>
        <p:nvSpPr>
          <p:cNvPr id="13" name="Picture Placeholder 4"/>
          <p:cNvSpPr>
            <a:spLocks noGrp="1"/>
          </p:cNvSpPr>
          <p:nvPr>
            <p:ph type="pic" sz="quarter" idx="13"/>
          </p:nvPr>
        </p:nvSpPr>
        <p:spPr>
          <a:xfrm>
            <a:off x="9580888" y="4070822"/>
            <a:ext cx="1243624" cy="1243623"/>
          </a:xfrm>
          <a:prstGeom prst="ellipse">
            <a:avLst/>
          </a:prstGeom>
        </p:spPr>
        <p:txBody>
          <a:bodyPr/>
          <a:lstStyle>
            <a:lvl1pPr>
              <a:defRPr sz="1000"/>
            </a:lvl1pPr>
          </a:lstStyle>
          <a:p>
            <a:pPr lvl="0"/>
            <a:endParaRPr lang="en-US" noProof="0"/>
          </a:p>
        </p:txBody>
      </p:sp>
      <p:sp>
        <p:nvSpPr>
          <p:cNvPr id="16" name="Picture Placeholder 4"/>
          <p:cNvSpPr>
            <a:spLocks noGrp="1"/>
          </p:cNvSpPr>
          <p:nvPr>
            <p:ph type="pic" sz="quarter" idx="14"/>
          </p:nvPr>
        </p:nvSpPr>
        <p:spPr>
          <a:xfrm>
            <a:off x="5474188" y="1961559"/>
            <a:ext cx="1243624" cy="1243623"/>
          </a:xfrm>
          <a:prstGeom prst="ellipse">
            <a:avLst/>
          </a:prstGeom>
        </p:spPr>
        <p:txBody>
          <a:bodyPr/>
          <a:lstStyle>
            <a:lvl1pPr>
              <a:defRPr sz="1000"/>
            </a:lvl1pPr>
          </a:lstStyle>
          <a:p>
            <a:pPr lvl="0"/>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75490C0-5E12-4201-B6CD-4CBD141DFEE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1"/>
          </p:nvPr>
        </p:nvSpPr>
        <p:spPr>
          <a:xfrm>
            <a:off x="609600" y="1962150"/>
            <a:ext cx="3531302" cy="2749736"/>
          </a:xfrm>
          <a:prstGeom prst="rect">
            <a:avLst/>
          </a:prstGeom>
        </p:spPr>
        <p:txBody>
          <a:bodyPr/>
          <a:lstStyle/>
          <a:p>
            <a:pPr lvl="0"/>
            <a:endParaRPr lang="en-US" noProof="0"/>
          </a:p>
        </p:txBody>
      </p:sp>
      <p:sp>
        <p:nvSpPr>
          <p:cNvPr id="14" name="Picture Placeholder 3"/>
          <p:cNvSpPr>
            <a:spLocks noGrp="1"/>
          </p:cNvSpPr>
          <p:nvPr>
            <p:ph type="pic" sz="quarter" idx="12"/>
          </p:nvPr>
        </p:nvSpPr>
        <p:spPr>
          <a:xfrm>
            <a:off x="4330349" y="1962150"/>
            <a:ext cx="3531302" cy="2749736"/>
          </a:xfrm>
          <a:prstGeom prst="rect">
            <a:avLst/>
          </a:prstGeom>
        </p:spPr>
        <p:txBody>
          <a:bodyPr/>
          <a:lstStyle/>
          <a:p>
            <a:pPr lvl="0"/>
            <a:endParaRPr lang="en-US" noProof="0"/>
          </a:p>
        </p:txBody>
      </p:sp>
      <p:sp>
        <p:nvSpPr>
          <p:cNvPr id="15" name="Picture Placeholder 3"/>
          <p:cNvSpPr>
            <a:spLocks noGrp="1"/>
          </p:cNvSpPr>
          <p:nvPr>
            <p:ph type="pic" sz="quarter" idx="13"/>
          </p:nvPr>
        </p:nvSpPr>
        <p:spPr>
          <a:xfrm>
            <a:off x="8051097" y="1962150"/>
            <a:ext cx="3531302" cy="2749736"/>
          </a:xfrm>
          <a:prstGeom prst="rect">
            <a:avLst/>
          </a:prstGeom>
        </p:spPr>
        <p:txBody>
          <a:bodyPr/>
          <a:lstStyle/>
          <a:p>
            <a:pPr lvl="0"/>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0A4ECF-1E80-4F44-853E-9D656DF3EDB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1"/>
          <p:cNvSpPr>
            <a:spLocks noGrp="1"/>
          </p:cNvSpPr>
          <p:nvPr>
            <p:ph type="pic" sz="quarter" idx="11"/>
          </p:nvPr>
        </p:nvSpPr>
        <p:spPr>
          <a:xfrm>
            <a:off x="860745" y="1962150"/>
            <a:ext cx="3281354" cy="2096241"/>
          </a:xfrm>
          <a:prstGeom prst="rect">
            <a:avLst/>
          </a:prstGeom>
        </p:spPr>
      </p:sp>
      <p:sp>
        <p:nvSpPr>
          <p:cNvPr id="10" name="Picture Placeholder 2"/>
          <p:cNvSpPr>
            <a:spLocks noGrp="1"/>
          </p:cNvSpPr>
          <p:nvPr>
            <p:ph type="pic" sz="quarter" idx="12"/>
          </p:nvPr>
        </p:nvSpPr>
        <p:spPr>
          <a:xfrm>
            <a:off x="4455323" y="1962150"/>
            <a:ext cx="3281354" cy="2096241"/>
          </a:xfrm>
          <a:prstGeom prst="rect">
            <a:avLst/>
          </a:prstGeom>
        </p:spPr>
      </p:sp>
      <p:sp>
        <p:nvSpPr>
          <p:cNvPr id="11" name="Picture Placeholder 3"/>
          <p:cNvSpPr>
            <a:spLocks noGrp="1"/>
          </p:cNvSpPr>
          <p:nvPr>
            <p:ph type="pic" sz="quarter" idx="13"/>
          </p:nvPr>
        </p:nvSpPr>
        <p:spPr>
          <a:xfrm>
            <a:off x="8049901" y="1962150"/>
            <a:ext cx="3281354" cy="2096241"/>
          </a:xfrm>
          <a:prstGeom prst="rect">
            <a:avLst/>
          </a:prstGeom>
        </p:spPr>
      </p:sp>
      <p:sp>
        <p:nvSpPr>
          <p:cNvPr id="12" name="Picture Placeholder 1"/>
          <p:cNvSpPr>
            <a:spLocks noGrp="1"/>
          </p:cNvSpPr>
          <p:nvPr>
            <p:ph type="pic" sz="quarter" idx="14"/>
          </p:nvPr>
        </p:nvSpPr>
        <p:spPr>
          <a:xfrm>
            <a:off x="860745" y="4246406"/>
            <a:ext cx="3281354" cy="2096241"/>
          </a:xfrm>
          <a:prstGeom prst="rect">
            <a:avLst/>
          </a:prstGeom>
        </p:spPr>
      </p:sp>
      <p:sp>
        <p:nvSpPr>
          <p:cNvPr id="13" name="Picture Placeholder 2"/>
          <p:cNvSpPr>
            <a:spLocks noGrp="1"/>
          </p:cNvSpPr>
          <p:nvPr>
            <p:ph type="pic" sz="quarter" idx="15"/>
          </p:nvPr>
        </p:nvSpPr>
        <p:spPr>
          <a:xfrm>
            <a:off x="4455323" y="4246406"/>
            <a:ext cx="3281354" cy="2096241"/>
          </a:xfrm>
          <a:prstGeom prst="rect">
            <a:avLst/>
          </a:prstGeom>
        </p:spPr>
      </p:sp>
      <p:sp>
        <p:nvSpPr>
          <p:cNvPr id="16" name="Picture Placeholder 3"/>
          <p:cNvSpPr>
            <a:spLocks noGrp="1"/>
          </p:cNvSpPr>
          <p:nvPr>
            <p:ph type="pic" sz="quarter" idx="16"/>
          </p:nvPr>
        </p:nvSpPr>
        <p:spPr>
          <a:xfrm>
            <a:off x="8049901" y="4246406"/>
            <a:ext cx="3281354" cy="2096241"/>
          </a:xfrm>
          <a:prstGeom prst="rect">
            <a:avLst/>
          </a:prstGeom>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C0C3684-5A24-4924-8E70-5A55F813A6D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3"/>
          <p:cNvSpPr>
            <a:spLocks noGrp="1"/>
          </p:cNvSpPr>
          <p:nvPr>
            <p:ph type="pic" sz="quarter" idx="12"/>
          </p:nvPr>
        </p:nvSpPr>
        <p:spPr>
          <a:xfrm>
            <a:off x="994898" y="2146126"/>
            <a:ext cx="2160575" cy="2160573"/>
          </a:xfrm>
          <a:prstGeom prst="ellipse">
            <a:avLst/>
          </a:prstGeom>
        </p:spPr>
      </p:sp>
      <p:sp>
        <p:nvSpPr>
          <p:cNvPr id="8" name="Picture Placeholder 4"/>
          <p:cNvSpPr>
            <a:spLocks noGrp="1"/>
          </p:cNvSpPr>
          <p:nvPr>
            <p:ph type="pic" sz="quarter" idx="13"/>
          </p:nvPr>
        </p:nvSpPr>
        <p:spPr>
          <a:xfrm>
            <a:off x="3675440" y="2146126"/>
            <a:ext cx="2160575" cy="2160573"/>
          </a:xfrm>
          <a:prstGeom prst="ellipse">
            <a:avLst/>
          </a:prstGeom>
        </p:spPr>
      </p:sp>
      <p:sp>
        <p:nvSpPr>
          <p:cNvPr id="13" name="Picture Placeholder 5"/>
          <p:cNvSpPr>
            <a:spLocks noGrp="1"/>
          </p:cNvSpPr>
          <p:nvPr>
            <p:ph type="pic" sz="quarter" idx="14"/>
          </p:nvPr>
        </p:nvSpPr>
        <p:spPr>
          <a:xfrm>
            <a:off x="6355982" y="2146126"/>
            <a:ext cx="2160575" cy="2160573"/>
          </a:xfrm>
          <a:prstGeom prst="ellipse">
            <a:avLst/>
          </a:prstGeom>
        </p:spPr>
      </p:sp>
      <p:sp>
        <p:nvSpPr>
          <p:cNvPr id="11" name="Picture Placeholder 5"/>
          <p:cNvSpPr>
            <a:spLocks noGrp="1"/>
          </p:cNvSpPr>
          <p:nvPr>
            <p:ph type="pic" sz="quarter" idx="15"/>
          </p:nvPr>
        </p:nvSpPr>
        <p:spPr>
          <a:xfrm>
            <a:off x="9036524" y="2146126"/>
            <a:ext cx="2160575" cy="2160573"/>
          </a:xfrm>
          <a:prstGeom prst="ellipse">
            <a:avLst/>
          </a:prstGeom>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Rectangle 4"/>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8"/>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9"/>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8AA782-8C38-40AD-B780-AC2C9A9733F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3"/>
          <p:cNvSpPr>
            <a:spLocks noGrp="1"/>
          </p:cNvSpPr>
          <p:nvPr>
            <p:ph type="pic" sz="quarter" idx="12"/>
          </p:nvPr>
        </p:nvSpPr>
        <p:spPr>
          <a:xfrm>
            <a:off x="1030101" y="2258647"/>
            <a:ext cx="1291493" cy="1291493"/>
          </a:xfrm>
          <a:prstGeom prst="ellipse">
            <a:avLst/>
          </a:prstGeom>
        </p:spPr>
      </p:sp>
      <p:sp>
        <p:nvSpPr>
          <p:cNvPr id="10" name="Picture Placeholder 3"/>
          <p:cNvSpPr>
            <a:spLocks noGrp="1"/>
          </p:cNvSpPr>
          <p:nvPr>
            <p:ph type="pic" sz="quarter" idx="13"/>
          </p:nvPr>
        </p:nvSpPr>
        <p:spPr>
          <a:xfrm>
            <a:off x="6309481" y="2258647"/>
            <a:ext cx="1291493" cy="1291493"/>
          </a:xfrm>
          <a:prstGeom prst="ellipse">
            <a:avLst/>
          </a:prstGeom>
        </p:spPr>
      </p:sp>
      <p:sp>
        <p:nvSpPr>
          <p:cNvPr id="11" name="Picture Placeholder 3"/>
          <p:cNvSpPr>
            <a:spLocks noGrp="1"/>
          </p:cNvSpPr>
          <p:nvPr>
            <p:ph type="pic" sz="quarter" idx="14"/>
          </p:nvPr>
        </p:nvSpPr>
        <p:spPr>
          <a:xfrm>
            <a:off x="6309481" y="4448533"/>
            <a:ext cx="1291493" cy="1291493"/>
          </a:xfrm>
          <a:prstGeom prst="ellipse">
            <a:avLst/>
          </a:prstGeom>
        </p:spPr>
      </p:sp>
      <p:sp>
        <p:nvSpPr>
          <p:cNvPr id="12" name="Picture Placeholder 3"/>
          <p:cNvSpPr>
            <a:spLocks noGrp="1"/>
          </p:cNvSpPr>
          <p:nvPr>
            <p:ph type="pic" sz="quarter" idx="15"/>
          </p:nvPr>
        </p:nvSpPr>
        <p:spPr>
          <a:xfrm>
            <a:off x="1030101" y="4448533"/>
            <a:ext cx="1291493" cy="1291493"/>
          </a:xfrm>
          <a:prstGeom prst="ellipse">
            <a:avLst/>
          </a:prstGeom>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FB3DC1-D2C5-45E1-87D2-30FEDC5DADEA}" type="slidenum">
              <a:rPr lang="en-US"/>
            </a:fld>
            <a:endParaRPr lang="en-US"/>
          </a:p>
        </p:txBody>
      </p:sp>
      <p:sp>
        <p:nvSpPr>
          <p:cNvPr id="3" name="Date Placeholder 3"/>
          <p:cNvSpPr>
            <a:spLocks noGrp="1"/>
          </p:cNvSpPr>
          <p:nvPr>
            <p:ph type="dt" sz="half" idx="11"/>
          </p:nvPr>
        </p:nvSpPr>
        <p:spPr/>
        <p:txBody>
          <a:bodyPr/>
          <a:lstStyle>
            <a:lvl1pPr>
              <a:defRPr/>
            </a:lvl1pPr>
          </a:lstStyle>
          <a:p>
            <a:pPr>
              <a:defRPr/>
            </a:pPr>
            <a:fld id="{08B32539-6627-4C6B-93DE-D4C522A97E3C}" type="datetimeFigureOut">
              <a:rPr lang="en-US"/>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1742016-3349-4C32-8D3B-7E3D741AA4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9" name="Picture Placeholder 8"/>
          <p:cNvSpPr>
            <a:spLocks noGrp="1"/>
          </p:cNvSpPr>
          <p:nvPr>
            <p:ph type="pic" sz="quarter" idx="11"/>
          </p:nvPr>
        </p:nvSpPr>
        <p:spPr>
          <a:xfrm>
            <a:off x="6641745" y="562245"/>
            <a:ext cx="4757035" cy="4880939"/>
          </a:xfrm>
          <a:custGeom>
            <a:avLst/>
            <a:gdLst>
              <a:gd name="connsiteX0" fmla="*/ 4471457 w 4757035"/>
              <a:gd name="connsiteY0" fmla="*/ 3500759 h 4880939"/>
              <a:gd name="connsiteX1" fmla="*/ 4475222 w 4757035"/>
              <a:gd name="connsiteY1" fmla="*/ 3503244 h 4880939"/>
              <a:gd name="connsiteX2" fmla="*/ 4475172 w 4757035"/>
              <a:gd name="connsiteY2" fmla="*/ 3503290 h 4880939"/>
              <a:gd name="connsiteX3" fmla="*/ 4471040 w 4757035"/>
              <a:gd name="connsiteY3" fmla="*/ 3507991 h 4880939"/>
              <a:gd name="connsiteX4" fmla="*/ 4663897 w 4757035"/>
              <a:gd name="connsiteY4" fmla="*/ 3046013 h 4880939"/>
              <a:gd name="connsiteX5" fmla="*/ 4651391 w 4757035"/>
              <a:gd name="connsiteY5" fmla="*/ 3197342 h 4880939"/>
              <a:gd name="connsiteX6" fmla="*/ 4708374 w 4757035"/>
              <a:gd name="connsiteY6" fmla="*/ 3142271 h 4880939"/>
              <a:gd name="connsiteX7" fmla="*/ 4757035 w 4757035"/>
              <a:gd name="connsiteY7" fmla="*/ 3092006 h 4880939"/>
              <a:gd name="connsiteX8" fmla="*/ 4747743 w 4757035"/>
              <a:gd name="connsiteY8" fmla="*/ 3152797 h 4880939"/>
              <a:gd name="connsiteX9" fmla="*/ 4721497 w 4757035"/>
              <a:gd name="connsiteY9" fmla="*/ 3145779 h 4880939"/>
              <a:gd name="connsiteX10" fmla="*/ 4713484 w 4757035"/>
              <a:gd name="connsiteY10" fmla="*/ 3228003 h 4880939"/>
              <a:gd name="connsiteX11" fmla="*/ 4695559 w 4757035"/>
              <a:gd name="connsiteY11" fmla="*/ 3216181 h 4880939"/>
              <a:gd name="connsiteX12" fmla="*/ 4656498 w 4757035"/>
              <a:gd name="connsiteY12" fmla="*/ 3283073 h 4880939"/>
              <a:gd name="connsiteX13" fmla="*/ 4648175 w 4757035"/>
              <a:gd name="connsiteY13" fmla="*/ 3287878 h 4880939"/>
              <a:gd name="connsiteX14" fmla="*/ 4634746 w 4757035"/>
              <a:gd name="connsiteY14" fmla="*/ 3206952 h 4880939"/>
              <a:gd name="connsiteX15" fmla="*/ 4642408 w 4757035"/>
              <a:gd name="connsiteY15" fmla="*/ 3335550 h 4880939"/>
              <a:gd name="connsiteX16" fmla="*/ 4583179 w 4757035"/>
              <a:gd name="connsiteY16" fmla="*/ 3425172 h 4880939"/>
              <a:gd name="connsiteX17" fmla="*/ 4573579 w 4757035"/>
              <a:gd name="connsiteY17" fmla="*/ 3408544 h 4880939"/>
              <a:gd name="connsiteX18" fmla="*/ 4555655 w 4757035"/>
              <a:gd name="connsiteY18" fmla="*/ 3396721 h 4880939"/>
              <a:gd name="connsiteX19" fmla="*/ 4519148 w 4757035"/>
              <a:gd name="connsiteY19" fmla="*/ 3506480 h 4880939"/>
              <a:gd name="connsiteX20" fmla="*/ 4512105 w 4757035"/>
              <a:gd name="connsiteY20" fmla="*/ 3532718 h 4880939"/>
              <a:gd name="connsiteX21" fmla="*/ 4494180 w 4757035"/>
              <a:gd name="connsiteY21" fmla="*/ 3520896 h 4880939"/>
              <a:gd name="connsiteX22" fmla="*/ 4489380 w 4757035"/>
              <a:gd name="connsiteY22" fmla="*/ 3512582 h 4880939"/>
              <a:gd name="connsiteX23" fmla="*/ 4487141 w 4757035"/>
              <a:gd name="connsiteY23" fmla="*/ 3511104 h 4880939"/>
              <a:gd name="connsiteX24" fmla="*/ 4475222 w 4757035"/>
              <a:gd name="connsiteY24" fmla="*/ 3503244 h 4880939"/>
              <a:gd name="connsiteX25" fmla="*/ 4488104 w 4757035"/>
              <a:gd name="connsiteY25" fmla="*/ 3491148 h 4880939"/>
              <a:gd name="connsiteX26" fmla="*/ 4555347 w 4757035"/>
              <a:gd name="connsiteY26" fmla="*/ 3319304 h 4880939"/>
              <a:gd name="connsiteX27" fmla="*/ 4587052 w 4757035"/>
              <a:gd name="connsiteY27" fmla="*/ 3201230 h 4880939"/>
              <a:gd name="connsiteX28" fmla="*/ 4663897 w 4757035"/>
              <a:gd name="connsiteY28" fmla="*/ 3046013 h 4880939"/>
              <a:gd name="connsiteX29" fmla="*/ 3137428 w 4757035"/>
              <a:gd name="connsiteY29" fmla="*/ 238715 h 4880939"/>
              <a:gd name="connsiteX30" fmla="*/ 3145190 w 4757035"/>
              <a:gd name="connsiteY30" fmla="*/ 242546 h 4880939"/>
              <a:gd name="connsiteX31" fmla="*/ 3137315 w 4757035"/>
              <a:gd name="connsiteY31" fmla="*/ 240441 h 4880939"/>
              <a:gd name="connsiteX32" fmla="*/ 2478648 w 4757035"/>
              <a:gd name="connsiteY32" fmla="*/ 1059 h 4880939"/>
              <a:gd name="connsiteX33" fmla="*/ 2577069 w 4757035"/>
              <a:gd name="connsiteY33" fmla="*/ 27375 h 4880939"/>
              <a:gd name="connsiteX34" fmla="*/ 2444872 w 4757035"/>
              <a:gd name="connsiteY34" fmla="*/ 48273 h 4880939"/>
              <a:gd name="connsiteX35" fmla="*/ 2409025 w 4757035"/>
              <a:gd name="connsiteY35" fmla="*/ 24629 h 4880939"/>
              <a:gd name="connsiteX36" fmla="*/ 2410302 w 4757035"/>
              <a:gd name="connsiteY36" fmla="*/ 46063 h 4880939"/>
              <a:gd name="connsiteX37" fmla="*/ 2354289 w 4757035"/>
              <a:gd name="connsiteY37" fmla="*/ 45147 h 4880939"/>
              <a:gd name="connsiteX38" fmla="*/ 2344995 w 4757035"/>
              <a:gd name="connsiteY38" fmla="*/ 105936 h 4880939"/>
              <a:gd name="connsiteX39" fmla="*/ 2627624 w 4757035"/>
              <a:gd name="connsiteY39" fmla="*/ 153379 h 4880939"/>
              <a:gd name="connsiteX40" fmla="*/ 2732608 w 4757035"/>
              <a:gd name="connsiteY40" fmla="*/ 181449 h 4880939"/>
              <a:gd name="connsiteX41" fmla="*/ 2808792 w 4757035"/>
              <a:gd name="connsiteY41" fmla="*/ 159635 h 4880939"/>
              <a:gd name="connsiteX42" fmla="*/ 2810069 w 4757035"/>
              <a:gd name="connsiteY42" fmla="*/ 181067 h 4880939"/>
              <a:gd name="connsiteX43" fmla="*/ 2931699 w 4757035"/>
              <a:gd name="connsiteY43" fmla="*/ 199526 h 4880939"/>
              <a:gd name="connsiteX44" fmla="*/ 2910253 w 4757035"/>
              <a:gd name="connsiteY44" fmla="*/ 200823 h 4880939"/>
              <a:gd name="connsiteX45" fmla="*/ 2906730 w 4757035"/>
              <a:gd name="connsiteY45" fmla="*/ 213941 h 4880939"/>
              <a:gd name="connsiteX46" fmla="*/ 3092699 w 4757035"/>
              <a:gd name="connsiteY46" fmla="*/ 228512 h 4880939"/>
              <a:gd name="connsiteX47" fmla="*/ 3089174 w 4757035"/>
              <a:gd name="connsiteY47" fmla="*/ 241632 h 4880939"/>
              <a:gd name="connsiteX48" fmla="*/ 3115422 w 4757035"/>
              <a:gd name="connsiteY48" fmla="*/ 248649 h 4880939"/>
              <a:gd name="connsiteX49" fmla="*/ 3118942 w 4757035"/>
              <a:gd name="connsiteY49" fmla="*/ 235529 h 4880939"/>
              <a:gd name="connsiteX50" fmla="*/ 3122225 w 4757035"/>
              <a:gd name="connsiteY50" fmla="*/ 236408 h 4880939"/>
              <a:gd name="connsiteX51" fmla="*/ 3137315 w 4757035"/>
              <a:gd name="connsiteY51" fmla="*/ 240441 h 4880939"/>
              <a:gd name="connsiteX52" fmla="*/ 3136867 w 4757035"/>
              <a:gd name="connsiteY52" fmla="*/ 247352 h 4880939"/>
              <a:gd name="connsiteX53" fmla="*/ 3165667 w 4757035"/>
              <a:gd name="connsiteY53" fmla="*/ 297235 h 4880939"/>
              <a:gd name="connsiteX54" fmla="*/ 3256251 w 4757035"/>
              <a:gd name="connsiteY54" fmla="*/ 300362 h 4880939"/>
              <a:gd name="connsiteX55" fmla="*/ 3268097 w 4757035"/>
              <a:gd name="connsiteY55" fmla="*/ 282439 h 4880939"/>
              <a:gd name="connsiteX56" fmla="*/ 3267129 w 4757035"/>
              <a:gd name="connsiteY56" fmla="*/ 338424 h 4880939"/>
              <a:gd name="connsiteX57" fmla="*/ 3054914 w 4757035"/>
              <a:gd name="connsiteY57" fmla="*/ 316838 h 4880939"/>
              <a:gd name="connsiteX58" fmla="*/ 2987054 w 4757035"/>
              <a:gd name="connsiteY58" fmla="*/ 333846 h 4880939"/>
              <a:gd name="connsiteX59" fmla="*/ 2960807 w 4757035"/>
              <a:gd name="connsiteY59" fmla="*/ 326829 h 4880939"/>
              <a:gd name="connsiteX60" fmla="*/ 2915361 w 4757035"/>
              <a:gd name="connsiteY60" fmla="*/ 286556 h 4880939"/>
              <a:gd name="connsiteX61" fmla="*/ 2842700 w 4757035"/>
              <a:gd name="connsiteY61" fmla="*/ 295251 h 4880939"/>
              <a:gd name="connsiteX62" fmla="*/ 2908006 w 4757035"/>
              <a:gd name="connsiteY62" fmla="*/ 235376 h 4880939"/>
              <a:gd name="connsiteX63" fmla="*/ 2719486 w 4757035"/>
              <a:gd name="connsiteY63" fmla="*/ 177941 h 4880939"/>
              <a:gd name="connsiteX64" fmla="*/ 2577688 w 4757035"/>
              <a:gd name="connsiteY64" fmla="*/ 182210 h 4880939"/>
              <a:gd name="connsiteX65" fmla="*/ 2292812 w 4757035"/>
              <a:gd name="connsiteY65" fmla="*/ 169320 h 4880939"/>
              <a:gd name="connsiteX66" fmla="*/ 2274890 w 4757035"/>
              <a:gd name="connsiteY66" fmla="*/ 157499 h 4880939"/>
              <a:gd name="connsiteX67" fmla="*/ 2143968 w 4757035"/>
              <a:gd name="connsiteY67" fmla="*/ 199831 h 4880939"/>
              <a:gd name="connsiteX68" fmla="*/ 1442948 w 4757035"/>
              <a:gd name="connsiteY68" fmla="*/ 427201 h 4880939"/>
              <a:gd name="connsiteX69" fmla="*/ 1414455 w 4757035"/>
              <a:gd name="connsiteY69" fmla="*/ 454736 h 4880939"/>
              <a:gd name="connsiteX70" fmla="*/ 1322903 w 4757035"/>
              <a:gd name="connsiteY70" fmla="*/ 507593 h 4880939"/>
              <a:gd name="connsiteX71" fmla="*/ 1305288 w 4757035"/>
              <a:gd name="connsiteY71" fmla="*/ 573190 h 4880939"/>
              <a:gd name="connsiteX72" fmla="*/ 1227828 w 4757035"/>
              <a:gd name="connsiteY72" fmla="*/ 573572 h 4880939"/>
              <a:gd name="connsiteX73" fmla="*/ 1273275 w 4757035"/>
              <a:gd name="connsiteY73" fmla="*/ 613844 h 4880939"/>
              <a:gd name="connsiteX74" fmla="*/ 1220781 w 4757035"/>
              <a:gd name="connsiteY74" fmla="*/ 599809 h 4880939"/>
              <a:gd name="connsiteX75" fmla="*/ 1123460 w 4757035"/>
              <a:gd name="connsiteY75" fmla="*/ 700339 h 4880939"/>
              <a:gd name="connsiteX76" fmla="*/ 1133059 w 4757035"/>
              <a:gd name="connsiteY76" fmla="*/ 716966 h 4880939"/>
              <a:gd name="connsiteX77" fmla="*/ 1066476 w 4757035"/>
              <a:gd name="connsiteY77" fmla="*/ 755408 h 4880939"/>
              <a:gd name="connsiteX78" fmla="*/ 1032217 w 4757035"/>
              <a:gd name="connsiteY78" fmla="*/ 830614 h 4880939"/>
              <a:gd name="connsiteX79" fmla="*/ 967879 w 4757035"/>
              <a:gd name="connsiteY79" fmla="*/ 834504 h 4880939"/>
              <a:gd name="connsiteX80" fmla="*/ 865757 w 4757035"/>
              <a:gd name="connsiteY80" fmla="*/ 926720 h 4880939"/>
              <a:gd name="connsiteX81" fmla="*/ 839819 w 4757035"/>
              <a:gd name="connsiteY81" fmla="*/ 997121 h 4880939"/>
              <a:gd name="connsiteX82" fmla="*/ 779313 w 4757035"/>
              <a:gd name="connsiteY82" fmla="*/ 1065310 h 4880939"/>
              <a:gd name="connsiteX83" fmla="*/ 722330 w 4757035"/>
              <a:gd name="connsiteY83" fmla="*/ 1120381 h 4880939"/>
              <a:gd name="connsiteX84" fmla="*/ 702471 w 4757035"/>
              <a:gd name="connsiteY84" fmla="*/ 1220528 h 4880939"/>
              <a:gd name="connsiteX85" fmla="*/ 663410 w 4757035"/>
              <a:gd name="connsiteY85" fmla="*/ 1287419 h 4880939"/>
              <a:gd name="connsiteX86" fmla="*/ 706301 w 4757035"/>
              <a:gd name="connsiteY86" fmla="*/ 1284828 h 4880939"/>
              <a:gd name="connsiteX87" fmla="*/ 709823 w 4757035"/>
              <a:gd name="connsiteY87" fmla="*/ 1271707 h 4880939"/>
              <a:gd name="connsiteX88" fmla="*/ 745671 w 4757035"/>
              <a:gd name="connsiteY88" fmla="*/ 1295353 h 4880939"/>
              <a:gd name="connsiteX89" fmla="*/ 703088 w 4757035"/>
              <a:gd name="connsiteY89" fmla="*/ 1375364 h 4880939"/>
              <a:gd name="connsiteX90" fmla="*/ 769672 w 4757035"/>
              <a:gd name="connsiteY90" fmla="*/ 1336922 h 4880939"/>
              <a:gd name="connsiteX91" fmla="*/ 793672 w 4757035"/>
              <a:gd name="connsiteY91" fmla="*/ 1378492 h 4880939"/>
              <a:gd name="connsiteX92" fmla="*/ 858976 w 4757035"/>
              <a:gd name="connsiteY92" fmla="*/ 1318618 h 4880939"/>
              <a:gd name="connsiteX93" fmla="*/ 1104525 w 4757035"/>
              <a:gd name="connsiteY93" fmla="*/ 1032741 h 4880939"/>
              <a:gd name="connsiteX94" fmla="*/ 1162786 w 4757035"/>
              <a:gd name="connsiteY94" fmla="*/ 999104 h 4880939"/>
              <a:gd name="connsiteX95" fmla="*/ 1173354 w 4757035"/>
              <a:gd name="connsiteY95" fmla="*/ 959747 h 4880939"/>
              <a:gd name="connsiteX96" fmla="*/ 1182955 w 4757035"/>
              <a:gd name="connsiteY96" fmla="*/ 976376 h 4880939"/>
              <a:gd name="connsiteX97" fmla="*/ 1246015 w 4757035"/>
              <a:gd name="connsiteY97" fmla="*/ 951052 h 4880939"/>
              <a:gd name="connsiteX98" fmla="*/ 1254338 w 4757035"/>
              <a:gd name="connsiteY98" fmla="*/ 946247 h 4880939"/>
              <a:gd name="connsiteX99" fmla="*/ 1266184 w 4757035"/>
              <a:gd name="connsiteY99" fmla="*/ 928324 h 4880939"/>
              <a:gd name="connsiteX100" fmla="*/ 1295645 w 4757035"/>
              <a:gd name="connsiteY100" fmla="*/ 844803 h 4880939"/>
              <a:gd name="connsiteX101" fmla="*/ 1337569 w 4757035"/>
              <a:gd name="connsiteY101" fmla="*/ 898193 h 4880939"/>
              <a:gd name="connsiteX102" fmla="*/ 1386228 w 4757035"/>
              <a:gd name="connsiteY102" fmla="*/ 847930 h 4880939"/>
              <a:gd name="connsiteX103" fmla="*/ 1364783 w 4757035"/>
              <a:gd name="connsiteY103" fmla="*/ 849226 h 4880939"/>
              <a:gd name="connsiteX104" fmla="*/ 1359983 w 4757035"/>
              <a:gd name="connsiteY104" fmla="*/ 840913 h 4880939"/>
              <a:gd name="connsiteX105" fmla="*/ 1407676 w 4757035"/>
              <a:gd name="connsiteY105" fmla="*/ 846633 h 4880939"/>
              <a:gd name="connsiteX106" fmla="*/ 1695455 w 4757035"/>
              <a:gd name="connsiteY106" fmla="*/ 691568 h 4880939"/>
              <a:gd name="connsiteX107" fmla="*/ 1684578 w 4757035"/>
              <a:gd name="connsiteY107" fmla="*/ 653508 h 4880939"/>
              <a:gd name="connsiteX108" fmla="*/ 1735791 w 4757035"/>
              <a:gd name="connsiteY108" fmla="*/ 646109 h 4880939"/>
              <a:gd name="connsiteX109" fmla="*/ 1720424 w 4757035"/>
              <a:gd name="connsiteY109" fmla="*/ 677152 h 4880939"/>
              <a:gd name="connsiteX110" fmla="*/ 1876313 w 4757035"/>
              <a:gd name="connsiteY110" fmla="*/ 620405 h 4880939"/>
              <a:gd name="connsiteX111" fmla="*/ 2203771 w 4757035"/>
              <a:gd name="connsiteY111" fmla="*/ 553284 h 4880939"/>
              <a:gd name="connsiteX112" fmla="*/ 2256263 w 4757035"/>
              <a:gd name="connsiteY112" fmla="*/ 567320 h 4880939"/>
              <a:gd name="connsiteX113" fmla="*/ 2246662 w 4757035"/>
              <a:gd name="connsiteY113" fmla="*/ 550692 h 4880939"/>
              <a:gd name="connsiteX114" fmla="*/ 2611553 w 4757035"/>
              <a:gd name="connsiteY114" fmla="*/ 606068 h 4880939"/>
              <a:gd name="connsiteX115" fmla="*/ 2592662 w 4757035"/>
              <a:gd name="connsiteY115" fmla="*/ 650230 h 4880939"/>
              <a:gd name="connsiteX116" fmla="*/ 2728692 w 4757035"/>
              <a:gd name="connsiteY116" fmla="*/ 693631 h 4880939"/>
              <a:gd name="connsiteX117" fmla="*/ 2723892 w 4757035"/>
              <a:gd name="connsiteY117" fmla="*/ 685318 h 4880939"/>
              <a:gd name="connsiteX118" fmla="*/ 2819276 w 4757035"/>
              <a:gd name="connsiteY118" fmla="*/ 696759 h 4880939"/>
              <a:gd name="connsiteX119" fmla="*/ 2884891 w 4757035"/>
              <a:gd name="connsiteY119" fmla="*/ 714302 h 4880939"/>
              <a:gd name="connsiteX120" fmla="*/ 3166550 w 4757035"/>
              <a:gd name="connsiteY120" fmla="*/ 817730 h 4880939"/>
              <a:gd name="connsiteX121" fmla="*/ 3377794 w 4757035"/>
              <a:gd name="connsiteY121" fmla="*/ 895303 h 4880939"/>
              <a:gd name="connsiteX122" fmla="*/ 3738810 w 4757035"/>
              <a:gd name="connsiteY122" fmla="*/ 1174620 h 4880939"/>
              <a:gd name="connsiteX123" fmla="*/ 3878979 w 4757035"/>
              <a:gd name="connsiteY123" fmla="*/ 1359739 h 4880939"/>
              <a:gd name="connsiteX124" fmla="*/ 4011795 w 4757035"/>
              <a:gd name="connsiteY124" fmla="*/ 1493675 h 4880939"/>
              <a:gd name="connsiteX125" fmla="*/ 4040596 w 4757035"/>
              <a:gd name="connsiteY125" fmla="*/ 1543560 h 4880939"/>
              <a:gd name="connsiteX126" fmla="*/ 4035795 w 4757035"/>
              <a:gd name="connsiteY126" fmla="*/ 1535245 h 4880939"/>
              <a:gd name="connsiteX127" fmla="*/ 4052440 w 4757035"/>
              <a:gd name="connsiteY127" fmla="*/ 1525635 h 4880939"/>
              <a:gd name="connsiteX128" fmla="*/ 4079303 w 4757035"/>
              <a:gd name="connsiteY128" fmla="*/ 1687489 h 4880939"/>
              <a:gd name="connsiteX129" fmla="*/ 4224891 w 4757035"/>
              <a:gd name="connsiteY129" fmla="*/ 2035757 h 4880939"/>
              <a:gd name="connsiteX130" fmla="*/ 4288876 w 4757035"/>
              <a:gd name="connsiteY130" fmla="*/ 2242690 h 4880939"/>
              <a:gd name="connsiteX131" fmla="*/ 4306182 w 4757035"/>
              <a:gd name="connsiteY131" fmla="*/ 2099676 h 4880939"/>
              <a:gd name="connsiteX132" fmla="*/ 4351630 w 4757035"/>
              <a:gd name="connsiteY132" fmla="*/ 2139948 h 4880939"/>
              <a:gd name="connsiteX133" fmla="*/ 4310058 w 4757035"/>
              <a:gd name="connsiteY133" fmla="*/ 1875735 h 4880939"/>
              <a:gd name="connsiteX134" fmla="*/ 4365102 w 4757035"/>
              <a:gd name="connsiteY134" fmla="*/ 1932637 h 4880939"/>
              <a:gd name="connsiteX135" fmla="*/ 4356782 w 4757035"/>
              <a:gd name="connsiteY135" fmla="*/ 1937441 h 4880939"/>
              <a:gd name="connsiteX136" fmla="*/ 4410199 w 4757035"/>
              <a:gd name="connsiteY136" fmla="*/ 2183731 h 4880939"/>
              <a:gd name="connsiteX137" fmla="*/ 4391306 w 4757035"/>
              <a:gd name="connsiteY137" fmla="*/ 2227894 h 4880939"/>
              <a:gd name="connsiteX138" fmla="*/ 4365060 w 4757035"/>
              <a:gd name="connsiteY138" fmla="*/ 2220876 h 4880939"/>
              <a:gd name="connsiteX139" fmla="*/ 4396062 w 4757035"/>
              <a:gd name="connsiteY139" fmla="*/ 2524447 h 4880939"/>
              <a:gd name="connsiteX140" fmla="*/ 4502632 w 4757035"/>
              <a:gd name="connsiteY140" fmla="*/ 2651367 h 4880939"/>
              <a:gd name="connsiteX141" fmla="*/ 4475110 w 4757035"/>
              <a:gd name="connsiteY141" fmla="*/ 2622917 h 4880939"/>
              <a:gd name="connsiteX142" fmla="*/ 4505186 w 4757035"/>
              <a:gd name="connsiteY142" fmla="*/ 2694235 h 4880939"/>
              <a:gd name="connsiteX143" fmla="*/ 4482772 w 4757035"/>
              <a:gd name="connsiteY143" fmla="*/ 2751515 h 4880939"/>
              <a:gd name="connsiteX144" fmla="*/ 4547726 w 4757035"/>
              <a:gd name="connsiteY144" fmla="*/ 2902465 h 4880939"/>
              <a:gd name="connsiteX145" fmla="*/ 4565341 w 4757035"/>
              <a:gd name="connsiteY145" fmla="*/ 2836868 h 4880939"/>
              <a:gd name="connsiteX146" fmla="*/ 4537158 w 4757035"/>
              <a:gd name="connsiteY146" fmla="*/ 2941822 h 4880939"/>
              <a:gd name="connsiteX147" fmla="*/ 4548035 w 4757035"/>
              <a:gd name="connsiteY147" fmla="*/ 2979882 h 4880939"/>
              <a:gd name="connsiteX148" fmla="*/ 4549620 w 4757035"/>
              <a:gd name="connsiteY148" fmla="*/ 3078735 h 4880939"/>
              <a:gd name="connsiteX149" fmla="*/ 4439134 w 4757035"/>
              <a:gd name="connsiteY149" fmla="*/ 3463994 h 4880939"/>
              <a:gd name="connsiteX150" fmla="*/ 4473704 w 4757035"/>
              <a:gd name="connsiteY150" fmla="*/ 3466206 h 4880939"/>
              <a:gd name="connsiteX151" fmla="*/ 4429841 w 4757035"/>
              <a:gd name="connsiteY151" fmla="*/ 3524786 h 4880939"/>
              <a:gd name="connsiteX152" fmla="*/ 4461252 w 4757035"/>
              <a:gd name="connsiteY152" fmla="*/ 3519121 h 4880939"/>
              <a:gd name="connsiteX153" fmla="*/ 4471040 w 4757035"/>
              <a:gd name="connsiteY153" fmla="*/ 3507991 h 4880939"/>
              <a:gd name="connsiteX154" fmla="*/ 4469140 w 4757035"/>
              <a:gd name="connsiteY154" fmla="*/ 3540895 h 4880939"/>
              <a:gd name="connsiteX155" fmla="*/ 4409983 w 4757035"/>
              <a:gd name="connsiteY155" fmla="*/ 3624933 h 4880939"/>
              <a:gd name="connsiteX156" fmla="*/ 4378935 w 4757035"/>
              <a:gd name="connsiteY156" fmla="*/ 3609603 h 4880939"/>
              <a:gd name="connsiteX157" fmla="*/ 4368367 w 4757035"/>
              <a:gd name="connsiteY157" fmla="*/ 3648960 h 4880939"/>
              <a:gd name="connsiteX158" fmla="*/ 4134004 w 4757035"/>
              <a:gd name="connsiteY158" fmla="*/ 4050313 h 4880939"/>
              <a:gd name="connsiteX159" fmla="*/ 3912148 w 4757035"/>
              <a:gd name="connsiteY159" fmla="*/ 4300342 h 4880939"/>
              <a:gd name="connsiteX160" fmla="*/ 3786334 w 4757035"/>
              <a:gd name="connsiteY160" fmla="*/ 4428404 h 4880939"/>
              <a:gd name="connsiteX161" fmla="*/ 3491508 w 4757035"/>
              <a:gd name="connsiteY161" fmla="*/ 4609709 h 4880939"/>
              <a:gd name="connsiteX162" fmla="*/ 3466948 w 4757035"/>
              <a:gd name="connsiteY162" fmla="*/ 4656969 h 4880939"/>
              <a:gd name="connsiteX163" fmla="*/ 3436640 w 4757035"/>
              <a:gd name="connsiteY163" fmla="*/ 4675468 h 4880939"/>
              <a:gd name="connsiteX164" fmla="*/ 3334650 w 4757035"/>
              <a:gd name="connsiteY164" fmla="*/ 4722442 h 4880939"/>
              <a:gd name="connsiteX165" fmla="*/ 3323772 w 4757035"/>
              <a:gd name="connsiteY165" fmla="*/ 4684380 h 4880939"/>
              <a:gd name="connsiteX166" fmla="*/ 3273836 w 4757035"/>
              <a:gd name="connsiteY166" fmla="*/ 4713211 h 4880939"/>
              <a:gd name="connsiteX167" fmla="*/ 3278635 w 4757035"/>
              <a:gd name="connsiteY167" fmla="*/ 4721524 h 4880939"/>
              <a:gd name="connsiteX168" fmla="*/ 3217820 w 4757035"/>
              <a:gd name="connsiteY168" fmla="*/ 4712296 h 4880939"/>
              <a:gd name="connsiteX169" fmla="*/ 3189327 w 4757035"/>
              <a:gd name="connsiteY169" fmla="*/ 4739831 h 4880939"/>
              <a:gd name="connsiteX170" fmla="*/ 3009437 w 4757035"/>
              <a:gd name="connsiteY170" fmla="*/ 4755009 h 4880939"/>
              <a:gd name="connsiteX171" fmla="*/ 2958224 w 4757035"/>
              <a:gd name="connsiteY171" fmla="*/ 4762408 h 4880939"/>
              <a:gd name="connsiteX172" fmla="*/ 2931976 w 4757035"/>
              <a:gd name="connsiteY172" fmla="*/ 4755391 h 4880939"/>
              <a:gd name="connsiteX173" fmla="*/ 2934530 w 4757035"/>
              <a:gd name="connsiteY173" fmla="*/ 4798256 h 4880939"/>
              <a:gd name="connsiteX174" fmla="*/ 2797223 w 4757035"/>
              <a:gd name="connsiteY174" fmla="*/ 4733422 h 4880939"/>
              <a:gd name="connsiteX175" fmla="*/ 2735440 w 4757035"/>
              <a:gd name="connsiteY175" fmla="*/ 4780179 h 4880939"/>
              <a:gd name="connsiteX176" fmla="*/ 2847469 w 4757035"/>
              <a:gd name="connsiteY176" fmla="*/ 4782010 h 4880939"/>
              <a:gd name="connsiteX177" fmla="*/ 2797533 w 4757035"/>
              <a:gd name="connsiteY177" fmla="*/ 4810841 h 4880939"/>
              <a:gd name="connsiteX178" fmla="*/ 2639088 w 4757035"/>
              <a:gd name="connsiteY178" fmla="*/ 4824722 h 4880939"/>
              <a:gd name="connsiteX179" fmla="*/ 2403183 w 4757035"/>
              <a:gd name="connsiteY179" fmla="*/ 4838986 h 4880939"/>
              <a:gd name="connsiteX180" fmla="*/ 2099417 w 4757035"/>
              <a:gd name="connsiteY180" fmla="*/ 4870257 h 4880939"/>
              <a:gd name="connsiteX181" fmla="*/ 1758527 w 4757035"/>
              <a:gd name="connsiteY181" fmla="*/ 4856451 h 4880939"/>
              <a:gd name="connsiteX182" fmla="*/ 1663144 w 4757035"/>
              <a:gd name="connsiteY182" fmla="*/ 4845010 h 4880939"/>
              <a:gd name="connsiteX183" fmla="*/ 1589205 w 4757035"/>
              <a:gd name="connsiteY183" fmla="*/ 4832271 h 4880939"/>
              <a:gd name="connsiteX184" fmla="*/ 1584406 w 4757035"/>
              <a:gd name="connsiteY184" fmla="*/ 4823958 h 4880939"/>
              <a:gd name="connsiteX185" fmla="*/ 1320669 w 4757035"/>
              <a:gd name="connsiteY185" fmla="*/ 4732352 h 4880939"/>
              <a:gd name="connsiteX186" fmla="*/ 1034209 w 4757035"/>
              <a:gd name="connsiteY186" fmla="*/ 4620607 h 4880939"/>
              <a:gd name="connsiteX187" fmla="*/ 746164 w 4757035"/>
              <a:gd name="connsiteY187" fmla="*/ 4410013 h 4880939"/>
              <a:gd name="connsiteX188" fmla="*/ 737841 w 4757035"/>
              <a:gd name="connsiteY188" fmla="*/ 4414819 h 4880939"/>
              <a:gd name="connsiteX189" fmla="*/ 649194 w 4757035"/>
              <a:gd name="connsiteY189" fmla="*/ 4299722 h 4880939"/>
              <a:gd name="connsiteX190" fmla="*/ 543902 w 4757035"/>
              <a:gd name="connsiteY190" fmla="*/ 4194233 h 4880939"/>
              <a:gd name="connsiteX191" fmla="*/ 412055 w 4757035"/>
              <a:gd name="connsiteY191" fmla="*/ 4004309 h 4880939"/>
              <a:gd name="connsiteX192" fmla="*/ 323409 w 4757035"/>
              <a:gd name="connsiteY192" fmla="*/ 3889211 h 4880939"/>
              <a:gd name="connsiteX193" fmla="*/ 275408 w 4757035"/>
              <a:gd name="connsiteY193" fmla="*/ 3806071 h 4880939"/>
              <a:gd name="connsiteX194" fmla="*/ 194777 w 4757035"/>
              <a:gd name="connsiteY194" fmla="*/ 3608752 h 4880939"/>
              <a:gd name="connsiteX195" fmla="*/ 121499 w 4757035"/>
              <a:gd name="connsiteY195" fmla="*/ 3462610 h 4880939"/>
              <a:gd name="connsiteX196" fmla="*/ 50159 w 4757035"/>
              <a:gd name="connsiteY196" fmla="*/ 3204497 h 4880939"/>
              <a:gd name="connsiteX197" fmla="*/ 39281 w 4757035"/>
              <a:gd name="connsiteY197" fmla="*/ 3166436 h 4880939"/>
              <a:gd name="connsiteX198" fmla="*/ 20741 w 4757035"/>
              <a:gd name="connsiteY198" fmla="*/ 2999776 h 4880939"/>
              <a:gd name="connsiteX199" fmla="*/ 33246 w 4757035"/>
              <a:gd name="connsiteY199" fmla="*/ 2848447 h 4880939"/>
              <a:gd name="connsiteX200" fmla="*/ 0 w 4757035"/>
              <a:gd name="connsiteY200" fmla="*/ 2579428 h 4880939"/>
              <a:gd name="connsiteX201" fmla="*/ 38090 w 4757035"/>
              <a:gd name="connsiteY201" fmla="*/ 2568521 h 4880939"/>
              <a:gd name="connsiteX202" fmla="*/ 9951 w 4757035"/>
              <a:gd name="connsiteY202" fmla="*/ 2385234 h 4880939"/>
              <a:gd name="connsiteX203" fmla="*/ 58962 w 4757035"/>
              <a:gd name="connsiteY203" fmla="*/ 2124147 h 4880939"/>
              <a:gd name="connsiteX204" fmla="*/ 321860 w 4757035"/>
              <a:gd name="connsiteY204" fmla="*/ 1407018 h 4880939"/>
              <a:gd name="connsiteX205" fmla="*/ 354843 w 4757035"/>
              <a:gd name="connsiteY205" fmla="*/ 1310378 h 4880939"/>
              <a:gd name="connsiteX206" fmla="*/ 448333 w 4757035"/>
              <a:gd name="connsiteY206" fmla="*/ 1145551 h 4880939"/>
              <a:gd name="connsiteX207" fmla="*/ 498272 w 4757035"/>
              <a:gd name="connsiteY207" fmla="*/ 1116719 h 4880939"/>
              <a:gd name="connsiteX208" fmla="*/ 480348 w 4757035"/>
              <a:gd name="connsiteY208" fmla="*/ 1104896 h 4880939"/>
              <a:gd name="connsiteX209" fmla="*/ 586961 w 4757035"/>
              <a:gd name="connsiteY209" fmla="*/ 943577 h 4880939"/>
              <a:gd name="connsiteX210" fmla="*/ 613206 w 4757035"/>
              <a:gd name="connsiteY210" fmla="*/ 950593 h 4880939"/>
              <a:gd name="connsiteX211" fmla="*/ 602638 w 4757035"/>
              <a:gd name="connsiteY211" fmla="*/ 989950 h 4880939"/>
              <a:gd name="connsiteX212" fmla="*/ 663144 w 4757035"/>
              <a:gd name="connsiteY212" fmla="*/ 921761 h 4880939"/>
              <a:gd name="connsiteX213" fmla="*/ 653545 w 4757035"/>
              <a:gd name="connsiteY213" fmla="*/ 905135 h 4880939"/>
              <a:gd name="connsiteX214" fmla="*/ 705728 w 4757035"/>
              <a:gd name="connsiteY214" fmla="*/ 841751 h 4880939"/>
              <a:gd name="connsiteX215" fmla="*/ 674990 w 4757035"/>
              <a:gd name="connsiteY215" fmla="*/ 903837 h 4880939"/>
              <a:gd name="connsiteX216" fmla="*/ 770067 w 4757035"/>
              <a:gd name="connsiteY216" fmla="*/ 837861 h 4880939"/>
              <a:gd name="connsiteX217" fmla="*/ 792480 w 4757035"/>
              <a:gd name="connsiteY217" fmla="*/ 780578 h 4880939"/>
              <a:gd name="connsiteX218" fmla="*/ 901646 w 4757035"/>
              <a:gd name="connsiteY218" fmla="*/ 662124 h 4880939"/>
              <a:gd name="connsiteX219" fmla="*/ 893324 w 4757035"/>
              <a:gd name="connsiteY219" fmla="*/ 666929 h 4880939"/>
              <a:gd name="connsiteX220" fmla="*/ 964398 w 4757035"/>
              <a:gd name="connsiteY220" fmla="*/ 559383 h 4880939"/>
              <a:gd name="connsiteX221" fmla="*/ 976246 w 4757035"/>
              <a:gd name="connsiteY221" fmla="*/ 541459 h 4880939"/>
              <a:gd name="connsiteX222" fmla="*/ 1613589 w 4757035"/>
              <a:gd name="connsiteY222" fmla="*/ 184573 h 4880939"/>
              <a:gd name="connsiteX223" fmla="*/ 1605266 w 4757035"/>
              <a:gd name="connsiteY223" fmla="*/ 189378 h 4880939"/>
              <a:gd name="connsiteX224" fmla="*/ 1764679 w 4757035"/>
              <a:gd name="connsiteY224" fmla="*/ 119512 h 4880939"/>
              <a:gd name="connsiteX225" fmla="*/ 1893356 w 4757035"/>
              <a:gd name="connsiteY225" fmla="*/ 111731 h 4880939"/>
              <a:gd name="connsiteX226" fmla="*/ 2009876 w 4757035"/>
              <a:gd name="connsiteY226" fmla="*/ 44459 h 4880939"/>
              <a:gd name="connsiteX227" fmla="*/ 2151674 w 4757035"/>
              <a:gd name="connsiteY227" fmla="*/ 40189 h 4880939"/>
              <a:gd name="connsiteX228" fmla="*/ 2296996 w 4757035"/>
              <a:gd name="connsiteY228" fmla="*/ 22798 h 4880939"/>
              <a:gd name="connsiteX229" fmla="*/ 2332843 w 4757035"/>
              <a:gd name="connsiteY229" fmla="*/ 46442 h 4880939"/>
              <a:gd name="connsiteX230" fmla="*/ 2330288 w 4757035"/>
              <a:gd name="connsiteY230" fmla="*/ 3577 h 4880939"/>
              <a:gd name="connsiteX231" fmla="*/ 2366134 w 4757035"/>
              <a:gd name="connsiteY231" fmla="*/ 27221 h 4880939"/>
              <a:gd name="connsiteX232" fmla="*/ 2369657 w 4757035"/>
              <a:gd name="connsiteY232" fmla="*/ 14103 h 4880939"/>
              <a:gd name="connsiteX233" fmla="*/ 2478648 w 4757035"/>
              <a:gd name="connsiteY233" fmla="*/ 1059 h 488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757035" h="4880939">
                <a:moveTo>
                  <a:pt x="4471457" y="3500759"/>
                </a:moveTo>
                <a:lnTo>
                  <a:pt x="4475222" y="3503244"/>
                </a:lnTo>
                <a:lnTo>
                  <a:pt x="4475172" y="3503290"/>
                </a:lnTo>
                <a:lnTo>
                  <a:pt x="4471040" y="3507991"/>
                </a:lnTo>
                <a:close/>
                <a:moveTo>
                  <a:pt x="4663897" y="3046013"/>
                </a:moveTo>
                <a:cubicBezTo>
                  <a:pt x="4714142" y="3094599"/>
                  <a:pt x="4604668" y="3135635"/>
                  <a:pt x="4651391" y="3197342"/>
                </a:cubicBezTo>
                <a:cubicBezTo>
                  <a:pt x="4671559" y="3174611"/>
                  <a:pt x="4724052" y="3188646"/>
                  <a:pt x="4708374" y="3142271"/>
                </a:cubicBezTo>
                <a:cubicBezTo>
                  <a:pt x="4715420" y="3116033"/>
                  <a:pt x="4730787" y="3084989"/>
                  <a:pt x="4757035" y="3092006"/>
                </a:cubicBezTo>
                <a:cubicBezTo>
                  <a:pt x="4757035" y="3092006"/>
                  <a:pt x="4757035" y="3092006"/>
                  <a:pt x="4747743" y="3152797"/>
                </a:cubicBezTo>
                <a:cubicBezTo>
                  <a:pt x="4747743" y="3152797"/>
                  <a:pt x="4747743" y="3152797"/>
                  <a:pt x="4721497" y="3145779"/>
                </a:cubicBezTo>
                <a:cubicBezTo>
                  <a:pt x="4721497" y="3145779"/>
                  <a:pt x="4721497" y="3145779"/>
                  <a:pt x="4713484" y="3228003"/>
                </a:cubicBezTo>
                <a:cubicBezTo>
                  <a:pt x="4713484" y="3228003"/>
                  <a:pt x="4713484" y="3228003"/>
                  <a:pt x="4695559" y="3216181"/>
                </a:cubicBezTo>
                <a:cubicBezTo>
                  <a:pt x="4675391" y="3238910"/>
                  <a:pt x="4686269" y="3276971"/>
                  <a:pt x="4656498" y="3283073"/>
                </a:cubicBezTo>
                <a:cubicBezTo>
                  <a:pt x="4656498" y="3283073"/>
                  <a:pt x="4656498" y="3283073"/>
                  <a:pt x="4648175" y="3287878"/>
                </a:cubicBezTo>
                <a:cubicBezTo>
                  <a:pt x="4667068" y="3243715"/>
                  <a:pt x="4645621" y="3245013"/>
                  <a:pt x="4634746" y="3206952"/>
                </a:cubicBezTo>
                <a:cubicBezTo>
                  <a:pt x="4619375" y="3237995"/>
                  <a:pt x="4560146" y="3327617"/>
                  <a:pt x="4642408" y="3335550"/>
                </a:cubicBezTo>
                <a:cubicBezTo>
                  <a:pt x="4587670" y="3356068"/>
                  <a:pt x="4619992" y="3392831"/>
                  <a:pt x="4583179" y="3425172"/>
                </a:cubicBezTo>
                <a:cubicBezTo>
                  <a:pt x="4578378" y="3416857"/>
                  <a:pt x="4586701" y="3412052"/>
                  <a:pt x="4573579" y="3408544"/>
                </a:cubicBezTo>
                <a:cubicBezTo>
                  <a:pt x="4573579" y="3408544"/>
                  <a:pt x="4573579" y="3408544"/>
                  <a:pt x="4555655" y="3396721"/>
                </a:cubicBezTo>
                <a:cubicBezTo>
                  <a:pt x="4566534" y="3434782"/>
                  <a:pt x="4544118" y="3492064"/>
                  <a:pt x="4519148" y="3506480"/>
                </a:cubicBezTo>
                <a:cubicBezTo>
                  <a:pt x="4519148" y="3506480"/>
                  <a:pt x="4519148" y="3506480"/>
                  <a:pt x="4512105" y="3532718"/>
                </a:cubicBezTo>
                <a:cubicBezTo>
                  <a:pt x="4512105" y="3532718"/>
                  <a:pt x="4512105" y="3532718"/>
                  <a:pt x="4494180" y="3520896"/>
                </a:cubicBezTo>
                <a:cubicBezTo>
                  <a:pt x="4494180" y="3520896"/>
                  <a:pt x="4494180" y="3520896"/>
                  <a:pt x="4489380" y="3512582"/>
                </a:cubicBezTo>
                <a:cubicBezTo>
                  <a:pt x="4489380" y="3512582"/>
                  <a:pt x="4489380" y="3512582"/>
                  <a:pt x="4487141" y="3511104"/>
                </a:cubicBezTo>
                <a:lnTo>
                  <a:pt x="4475222" y="3503244"/>
                </a:lnTo>
                <a:lnTo>
                  <a:pt x="4488104" y="3491148"/>
                </a:lnTo>
                <a:cubicBezTo>
                  <a:pt x="4497395" y="3430357"/>
                  <a:pt x="4577102" y="3395425"/>
                  <a:pt x="4555347" y="3319304"/>
                </a:cubicBezTo>
                <a:cubicBezTo>
                  <a:pt x="4562392" y="3293065"/>
                  <a:pt x="4619375" y="3237995"/>
                  <a:pt x="4587052" y="3201230"/>
                </a:cubicBezTo>
                <a:cubicBezTo>
                  <a:pt x="4654913" y="3184221"/>
                  <a:pt x="4631882" y="3086665"/>
                  <a:pt x="4663897" y="3046013"/>
                </a:cubicBezTo>
                <a:close/>
                <a:moveTo>
                  <a:pt x="3137428" y="238715"/>
                </a:moveTo>
                <a:cubicBezTo>
                  <a:pt x="3139510" y="237512"/>
                  <a:pt x="3142789" y="238388"/>
                  <a:pt x="3145190" y="242546"/>
                </a:cubicBezTo>
                <a:lnTo>
                  <a:pt x="3137315" y="240441"/>
                </a:lnTo>
                <a:close/>
                <a:moveTo>
                  <a:pt x="2478648" y="1059"/>
                </a:moveTo>
                <a:cubicBezTo>
                  <a:pt x="2516497" y="4149"/>
                  <a:pt x="2552585" y="13797"/>
                  <a:pt x="2577069" y="27375"/>
                </a:cubicBezTo>
                <a:cubicBezTo>
                  <a:pt x="2558178" y="71537"/>
                  <a:pt x="2468563" y="12426"/>
                  <a:pt x="2444872" y="48273"/>
                </a:cubicBezTo>
                <a:cubicBezTo>
                  <a:pt x="2431749" y="44764"/>
                  <a:pt x="2425672" y="15018"/>
                  <a:pt x="2409025" y="24629"/>
                </a:cubicBezTo>
                <a:cubicBezTo>
                  <a:pt x="2409025" y="24629"/>
                  <a:pt x="2409025" y="24629"/>
                  <a:pt x="2410302" y="46063"/>
                </a:cubicBezTo>
                <a:cubicBezTo>
                  <a:pt x="2410302" y="46063"/>
                  <a:pt x="2410302" y="46063"/>
                  <a:pt x="2354289" y="45147"/>
                </a:cubicBezTo>
                <a:cubicBezTo>
                  <a:pt x="2387888" y="103343"/>
                  <a:pt x="2273304" y="58645"/>
                  <a:pt x="2344995" y="105936"/>
                </a:cubicBezTo>
                <a:cubicBezTo>
                  <a:pt x="2446456" y="147124"/>
                  <a:pt x="2549856" y="76342"/>
                  <a:pt x="2627624" y="153379"/>
                </a:cubicBezTo>
                <a:cubicBezTo>
                  <a:pt x="2670518" y="150787"/>
                  <a:pt x="2696762" y="157803"/>
                  <a:pt x="2732608" y="181449"/>
                </a:cubicBezTo>
                <a:cubicBezTo>
                  <a:pt x="2731331" y="160015"/>
                  <a:pt x="2776469" y="122871"/>
                  <a:pt x="2808792" y="159635"/>
                </a:cubicBezTo>
                <a:cubicBezTo>
                  <a:pt x="2808792" y="159635"/>
                  <a:pt x="2808792" y="159635"/>
                  <a:pt x="2810069" y="181067"/>
                </a:cubicBezTo>
                <a:cubicBezTo>
                  <a:pt x="2845915" y="204713"/>
                  <a:pt x="2902899" y="149643"/>
                  <a:pt x="2931699" y="199526"/>
                </a:cubicBezTo>
                <a:cubicBezTo>
                  <a:pt x="2913777" y="187705"/>
                  <a:pt x="2918576" y="196018"/>
                  <a:pt x="2910253" y="200823"/>
                </a:cubicBezTo>
                <a:cubicBezTo>
                  <a:pt x="2910253" y="200823"/>
                  <a:pt x="2910253" y="200823"/>
                  <a:pt x="2906730" y="213941"/>
                </a:cubicBezTo>
                <a:cubicBezTo>
                  <a:pt x="2981945" y="248114"/>
                  <a:pt x="3028051" y="154984"/>
                  <a:pt x="3092699" y="228512"/>
                </a:cubicBezTo>
                <a:cubicBezTo>
                  <a:pt x="3092699" y="228512"/>
                  <a:pt x="3092699" y="228512"/>
                  <a:pt x="3089174" y="241632"/>
                </a:cubicBezTo>
                <a:cubicBezTo>
                  <a:pt x="3089174" y="241632"/>
                  <a:pt x="3089174" y="241632"/>
                  <a:pt x="3115422" y="248649"/>
                </a:cubicBezTo>
                <a:cubicBezTo>
                  <a:pt x="3115422" y="248649"/>
                  <a:pt x="3115422" y="248649"/>
                  <a:pt x="3118942" y="235529"/>
                </a:cubicBezTo>
                <a:cubicBezTo>
                  <a:pt x="3118942" y="235529"/>
                  <a:pt x="3118942" y="235529"/>
                  <a:pt x="3122225" y="236408"/>
                </a:cubicBezTo>
                <a:lnTo>
                  <a:pt x="3137315" y="240441"/>
                </a:lnTo>
                <a:lnTo>
                  <a:pt x="3136867" y="247352"/>
                </a:lnTo>
                <a:cubicBezTo>
                  <a:pt x="3136867" y="247352"/>
                  <a:pt x="3136867" y="247352"/>
                  <a:pt x="3165667" y="297235"/>
                </a:cubicBezTo>
                <a:cubicBezTo>
                  <a:pt x="3184558" y="253073"/>
                  <a:pt x="3228729" y="271913"/>
                  <a:pt x="3256251" y="300362"/>
                </a:cubicBezTo>
                <a:cubicBezTo>
                  <a:pt x="3269375" y="303872"/>
                  <a:pt x="3240573" y="253987"/>
                  <a:pt x="3268097" y="282439"/>
                </a:cubicBezTo>
                <a:cubicBezTo>
                  <a:pt x="3277697" y="299067"/>
                  <a:pt x="3270651" y="325304"/>
                  <a:pt x="3267129" y="338424"/>
                </a:cubicBezTo>
                <a:cubicBezTo>
                  <a:pt x="3194775" y="424538"/>
                  <a:pt x="3117974" y="291515"/>
                  <a:pt x="3054914" y="316838"/>
                </a:cubicBezTo>
                <a:cubicBezTo>
                  <a:pt x="3027390" y="288387"/>
                  <a:pt x="2989300" y="299294"/>
                  <a:pt x="2987054" y="333846"/>
                </a:cubicBezTo>
                <a:cubicBezTo>
                  <a:pt x="2967855" y="300591"/>
                  <a:pt x="2970407" y="343457"/>
                  <a:pt x="2960807" y="326829"/>
                </a:cubicBezTo>
                <a:cubicBezTo>
                  <a:pt x="2959532" y="305396"/>
                  <a:pt x="2933284" y="298379"/>
                  <a:pt x="2915361" y="286556"/>
                </a:cubicBezTo>
                <a:cubicBezTo>
                  <a:pt x="2883038" y="249791"/>
                  <a:pt x="2875025" y="332015"/>
                  <a:pt x="2842700" y="295251"/>
                </a:cubicBezTo>
                <a:cubicBezTo>
                  <a:pt x="2807825" y="215621"/>
                  <a:pt x="2902239" y="283048"/>
                  <a:pt x="2908006" y="235376"/>
                </a:cubicBezTo>
                <a:cubicBezTo>
                  <a:pt x="2849438" y="191595"/>
                  <a:pt x="2753086" y="236137"/>
                  <a:pt x="2719486" y="177941"/>
                </a:cubicBezTo>
                <a:cubicBezTo>
                  <a:pt x="2657702" y="224696"/>
                  <a:pt x="2652594" y="138963"/>
                  <a:pt x="2577688" y="182210"/>
                </a:cubicBezTo>
                <a:cubicBezTo>
                  <a:pt x="2490625" y="165965"/>
                  <a:pt x="2371550" y="190371"/>
                  <a:pt x="2292812" y="169320"/>
                </a:cubicBezTo>
                <a:cubicBezTo>
                  <a:pt x="2292812" y="169320"/>
                  <a:pt x="2292812" y="169320"/>
                  <a:pt x="2274890" y="157499"/>
                </a:cubicBezTo>
                <a:cubicBezTo>
                  <a:pt x="2247674" y="206467"/>
                  <a:pt x="2186860" y="197236"/>
                  <a:pt x="2143968" y="199831"/>
                </a:cubicBezTo>
                <a:cubicBezTo>
                  <a:pt x="1905818" y="248645"/>
                  <a:pt x="1651020" y="307071"/>
                  <a:pt x="1442948" y="427201"/>
                </a:cubicBezTo>
                <a:cubicBezTo>
                  <a:pt x="1452549" y="443829"/>
                  <a:pt x="1427579" y="458246"/>
                  <a:pt x="1414455" y="454736"/>
                </a:cubicBezTo>
                <a:cubicBezTo>
                  <a:pt x="1370287" y="435896"/>
                  <a:pt x="1343072" y="484865"/>
                  <a:pt x="1322903" y="507593"/>
                </a:cubicBezTo>
                <a:cubicBezTo>
                  <a:pt x="1294411" y="535130"/>
                  <a:pt x="1342104" y="540850"/>
                  <a:pt x="1305288" y="573190"/>
                </a:cubicBezTo>
                <a:cubicBezTo>
                  <a:pt x="1271997" y="592410"/>
                  <a:pt x="1259843" y="532917"/>
                  <a:pt x="1227828" y="573572"/>
                </a:cubicBezTo>
                <a:cubicBezTo>
                  <a:pt x="1229104" y="595004"/>
                  <a:pt x="1248305" y="628260"/>
                  <a:pt x="1273275" y="613844"/>
                </a:cubicBezTo>
                <a:cubicBezTo>
                  <a:pt x="1248305" y="628260"/>
                  <a:pt x="1226859" y="629556"/>
                  <a:pt x="1220781" y="599809"/>
                </a:cubicBezTo>
                <a:cubicBezTo>
                  <a:pt x="1183969" y="632150"/>
                  <a:pt x="1169876" y="684626"/>
                  <a:pt x="1123460" y="700339"/>
                </a:cubicBezTo>
                <a:cubicBezTo>
                  <a:pt x="1123460" y="700339"/>
                  <a:pt x="1123460" y="700339"/>
                  <a:pt x="1133059" y="716966"/>
                </a:cubicBezTo>
                <a:cubicBezTo>
                  <a:pt x="1117692" y="748010"/>
                  <a:pt x="1054323" y="695913"/>
                  <a:pt x="1066476" y="755408"/>
                </a:cubicBezTo>
                <a:cubicBezTo>
                  <a:pt x="1022308" y="736568"/>
                  <a:pt x="1052386" y="807885"/>
                  <a:pt x="1032217" y="830614"/>
                </a:cubicBezTo>
                <a:cubicBezTo>
                  <a:pt x="1017817" y="805672"/>
                  <a:pt x="992847" y="820089"/>
                  <a:pt x="967879" y="834504"/>
                </a:cubicBezTo>
                <a:cubicBezTo>
                  <a:pt x="926264" y="858531"/>
                  <a:pt x="930095" y="922829"/>
                  <a:pt x="865757" y="926720"/>
                </a:cubicBezTo>
                <a:cubicBezTo>
                  <a:pt x="863512" y="961271"/>
                  <a:pt x="873112" y="977899"/>
                  <a:pt x="839819" y="997121"/>
                </a:cubicBezTo>
                <a:cubicBezTo>
                  <a:pt x="801729" y="1008029"/>
                  <a:pt x="771958" y="1014130"/>
                  <a:pt x="779313" y="1065310"/>
                </a:cubicBezTo>
                <a:cubicBezTo>
                  <a:pt x="744745" y="1063097"/>
                  <a:pt x="773545" y="1112980"/>
                  <a:pt x="722330" y="1120381"/>
                </a:cubicBezTo>
                <a:cubicBezTo>
                  <a:pt x="749852" y="1148830"/>
                  <a:pt x="709516" y="1194289"/>
                  <a:pt x="702471" y="1220528"/>
                </a:cubicBezTo>
                <a:cubicBezTo>
                  <a:pt x="685824" y="1230139"/>
                  <a:pt x="657333" y="1257673"/>
                  <a:pt x="663410" y="1287419"/>
                </a:cubicBezTo>
                <a:cubicBezTo>
                  <a:pt x="668210" y="1295733"/>
                  <a:pt x="694455" y="1302751"/>
                  <a:pt x="706301" y="1284828"/>
                </a:cubicBezTo>
                <a:cubicBezTo>
                  <a:pt x="706301" y="1284828"/>
                  <a:pt x="706301" y="1284828"/>
                  <a:pt x="709823" y="1271707"/>
                </a:cubicBezTo>
                <a:cubicBezTo>
                  <a:pt x="722947" y="1275217"/>
                  <a:pt x="736071" y="1278724"/>
                  <a:pt x="745671" y="1295353"/>
                </a:cubicBezTo>
                <a:cubicBezTo>
                  <a:pt x="725501" y="1318082"/>
                  <a:pt x="683887" y="1342108"/>
                  <a:pt x="703088" y="1375364"/>
                </a:cubicBezTo>
                <a:cubicBezTo>
                  <a:pt x="738933" y="1399009"/>
                  <a:pt x="725501" y="1318082"/>
                  <a:pt x="769672" y="1336922"/>
                </a:cubicBezTo>
                <a:cubicBezTo>
                  <a:pt x="757824" y="1354847"/>
                  <a:pt x="784072" y="1361864"/>
                  <a:pt x="793672" y="1378492"/>
                </a:cubicBezTo>
                <a:cubicBezTo>
                  <a:pt x="804239" y="1339133"/>
                  <a:pt x="843608" y="1349662"/>
                  <a:pt x="858976" y="1318618"/>
                </a:cubicBezTo>
                <a:cubicBezTo>
                  <a:pt x="957575" y="1239521"/>
                  <a:pt x="988004" y="1100015"/>
                  <a:pt x="1104525" y="1032741"/>
                </a:cubicBezTo>
                <a:cubicBezTo>
                  <a:pt x="1098448" y="1002995"/>
                  <a:pt x="1133019" y="1005207"/>
                  <a:pt x="1162786" y="999104"/>
                </a:cubicBezTo>
                <a:cubicBezTo>
                  <a:pt x="1179432" y="989494"/>
                  <a:pt x="1182955" y="976376"/>
                  <a:pt x="1173354" y="959747"/>
                </a:cubicBezTo>
                <a:cubicBezTo>
                  <a:pt x="1173354" y="959747"/>
                  <a:pt x="1173354" y="959747"/>
                  <a:pt x="1182955" y="976376"/>
                </a:cubicBezTo>
                <a:cubicBezTo>
                  <a:pt x="1182955" y="976376"/>
                  <a:pt x="1182955" y="976376"/>
                  <a:pt x="1246015" y="951052"/>
                </a:cubicBezTo>
                <a:cubicBezTo>
                  <a:pt x="1246015" y="951052"/>
                  <a:pt x="1246015" y="951052"/>
                  <a:pt x="1254338" y="946247"/>
                </a:cubicBezTo>
                <a:cubicBezTo>
                  <a:pt x="1284106" y="940145"/>
                  <a:pt x="1262661" y="941442"/>
                  <a:pt x="1266184" y="928324"/>
                </a:cubicBezTo>
                <a:cubicBezTo>
                  <a:pt x="1273231" y="902084"/>
                  <a:pt x="1323169" y="873252"/>
                  <a:pt x="1295645" y="844803"/>
                </a:cubicBezTo>
                <a:cubicBezTo>
                  <a:pt x="1321890" y="851820"/>
                  <a:pt x="1286353" y="905592"/>
                  <a:pt x="1337569" y="898193"/>
                </a:cubicBezTo>
                <a:cubicBezTo>
                  <a:pt x="1354213" y="888584"/>
                  <a:pt x="1382706" y="861050"/>
                  <a:pt x="1386228" y="847930"/>
                </a:cubicBezTo>
                <a:cubicBezTo>
                  <a:pt x="1373105" y="844421"/>
                  <a:pt x="1373105" y="844421"/>
                  <a:pt x="1364783" y="849226"/>
                </a:cubicBezTo>
                <a:cubicBezTo>
                  <a:pt x="1364783" y="849226"/>
                  <a:pt x="1364783" y="849226"/>
                  <a:pt x="1359983" y="840913"/>
                </a:cubicBezTo>
                <a:cubicBezTo>
                  <a:pt x="1368306" y="836108"/>
                  <a:pt x="1393276" y="821691"/>
                  <a:pt x="1407676" y="846633"/>
                </a:cubicBezTo>
                <a:cubicBezTo>
                  <a:pt x="1520673" y="792478"/>
                  <a:pt x="1584702" y="711171"/>
                  <a:pt x="1695455" y="691568"/>
                </a:cubicBezTo>
                <a:cubicBezTo>
                  <a:pt x="1695455" y="691568"/>
                  <a:pt x="1695455" y="691568"/>
                  <a:pt x="1684578" y="653508"/>
                </a:cubicBezTo>
                <a:cubicBezTo>
                  <a:pt x="1684578" y="653508"/>
                  <a:pt x="1684578" y="653508"/>
                  <a:pt x="1735791" y="646109"/>
                </a:cubicBezTo>
                <a:cubicBezTo>
                  <a:pt x="1735791" y="646109"/>
                  <a:pt x="1735791" y="646109"/>
                  <a:pt x="1720424" y="677152"/>
                </a:cubicBezTo>
                <a:cubicBezTo>
                  <a:pt x="1779962" y="664949"/>
                  <a:pt x="1815498" y="611177"/>
                  <a:pt x="1876313" y="620405"/>
                </a:cubicBezTo>
                <a:cubicBezTo>
                  <a:pt x="1972665" y="575861"/>
                  <a:pt x="2100065" y="546648"/>
                  <a:pt x="2203771" y="553284"/>
                </a:cubicBezTo>
                <a:cubicBezTo>
                  <a:pt x="2228739" y="538869"/>
                  <a:pt x="2239617" y="576931"/>
                  <a:pt x="2256263" y="567320"/>
                </a:cubicBezTo>
                <a:cubicBezTo>
                  <a:pt x="2256263" y="567320"/>
                  <a:pt x="2256263" y="567320"/>
                  <a:pt x="2246662" y="550692"/>
                </a:cubicBezTo>
                <a:cubicBezTo>
                  <a:pt x="2376616" y="564345"/>
                  <a:pt x="2554920" y="450317"/>
                  <a:pt x="2611553" y="606068"/>
                </a:cubicBezTo>
                <a:cubicBezTo>
                  <a:pt x="2611553" y="606068"/>
                  <a:pt x="2611553" y="606068"/>
                  <a:pt x="2592662" y="650230"/>
                </a:cubicBezTo>
                <a:cubicBezTo>
                  <a:pt x="2635553" y="647638"/>
                  <a:pt x="2676199" y="679598"/>
                  <a:pt x="2728692" y="693631"/>
                </a:cubicBezTo>
                <a:cubicBezTo>
                  <a:pt x="2728692" y="693631"/>
                  <a:pt x="2728692" y="693631"/>
                  <a:pt x="2723892" y="685318"/>
                </a:cubicBezTo>
                <a:cubicBezTo>
                  <a:pt x="2761982" y="674411"/>
                  <a:pt x="2782460" y="729099"/>
                  <a:pt x="2819276" y="696759"/>
                </a:cubicBezTo>
                <a:cubicBezTo>
                  <a:pt x="2817028" y="731312"/>
                  <a:pt x="2864721" y="737032"/>
                  <a:pt x="2884891" y="714302"/>
                </a:cubicBezTo>
                <a:cubicBezTo>
                  <a:pt x="2986350" y="755491"/>
                  <a:pt x="3085257" y="753814"/>
                  <a:pt x="3166550" y="817730"/>
                </a:cubicBezTo>
                <a:cubicBezTo>
                  <a:pt x="3232164" y="835274"/>
                  <a:pt x="3312180" y="877759"/>
                  <a:pt x="3377794" y="895303"/>
                </a:cubicBezTo>
                <a:cubicBezTo>
                  <a:pt x="3508055" y="986374"/>
                  <a:pt x="3640562" y="1042895"/>
                  <a:pt x="3738810" y="1174620"/>
                </a:cubicBezTo>
                <a:cubicBezTo>
                  <a:pt x="3760563" y="1250743"/>
                  <a:pt x="3878669" y="1282320"/>
                  <a:pt x="3878979" y="1359739"/>
                </a:cubicBezTo>
                <a:cubicBezTo>
                  <a:pt x="3924427" y="1400011"/>
                  <a:pt x="3944902" y="1454700"/>
                  <a:pt x="4011795" y="1493675"/>
                </a:cubicBezTo>
                <a:cubicBezTo>
                  <a:pt x="4021395" y="1510303"/>
                  <a:pt x="4002502" y="1554466"/>
                  <a:pt x="4040596" y="1543560"/>
                </a:cubicBezTo>
                <a:cubicBezTo>
                  <a:pt x="4040596" y="1543560"/>
                  <a:pt x="4048918" y="1538755"/>
                  <a:pt x="4035795" y="1535245"/>
                </a:cubicBezTo>
                <a:cubicBezTo>
                  <a:pt x="4035795" y="1535245"/>
                  <a:pt x="4035795" y="1535245"/>
                  <a:pt x="4052440" y="1525635"/>
                </a:cubicBezTo>
                <a:cubicBezTo>
                  <a:pt x="4028748" y="1561484"/>
                  <a:pt x="4085070" y="1639817"/>
                  <a:pt x="4079303" y="1687489"/>
                </a:cubicBezTo>
                <a:cubicBezTo>
                  <a:pt x="4201241" y="1783365"/>
                  <a:pt x="4132720" y="1933779"/>
                  <a:pt x="4224891" y="2035757"/>
                </a:cubicBezTo>
                <a:cubicBezTo>
                  <a:pt x="4228722" y="2100059"/>
                  <a:pt x="4250476" y="2176178"/>
                  <a:pt x="4288876" y="2242690"/>
                </a:cubicBezTo>
                <a:cubicBezTo>
                  <a:pt x="4302967" y="2190215"/>
                  <a:pt x="4220399" y="2104864"/>
                  <a:pt x="4306182" y="2099676"/>
                </a:cubicBezTo>
                <a:cubicBezTo>
                  <a:pt x="4340751" y="2101889"/>
                  <a:pt x="4333705" y="2128126"/>
                  <a:pt x="4351630" y="2139948"/>
                </a:cubicBezTo>
                <a:cubicBezTo>
                  <a:pt x="4367966" y="2052921"/>
                  <a:pt x="4344934" y="1955366"/>
                  <a:pt x="4310058" y="1875735"/>
                </a:cubicBezTo>
                <a:cubicBezTo>
                  <a:pt x="4341102" y="1891067"/>
                  <a:pt x="4359026" y="1902888"/>
                  <a:pt x="4365102" y="1932637"/>
                </a:cubicBezTo>
                <a:cubicBezTo>
                  <a:pt x="4365102" y="1932637"/>
                  <a:pt x="4365102" y="1932637"/>
                  <a:pt x="4356782" y="1937441"/>
                </a:cubicBezTo>
                <a:cubicBezTo>
                  <a:pt x="4378535" y="2013564"/>
                  <a:pt x="4375320" y="2104099"/>
                  <a:pt x="4410199" y="2183731"/>
                </a:cubicBezTo>
                <a:cubicBezTo>
                  <a:pt x="4410199" y="2183731"/>
                  <a:pt x="4410199" y="2183731"/>
                  <a:pt x="4391306" y="2227894"/>
                </a:cubicBezTo>
                <a:cubicBezTo>
                  <a:pt x="4391306" y="2227894"/>
                  <a:pt x="4391306" y="2227894"/>
                  <a:pt x="4365060" y="2220876"/>
                </a:cubicBezTo>
                <a:cubicBezTo>
                  <a:pt x="4363123" y="2332848"/>
                  <a:pt x="4356385" y="2436505"/>
                  <a:pt x="4396062" y="2524447"/>
                </a:cubicBezTo>
                <a:cubicBezTo>
                  <a:pt x="4411739" y="2570822"/>
                  <a:pt x="4527293" y="2559534"/>
                  <a:pt x="4502632" y="2651367"/>
                </a:cubicBezTo>
                <a:cubicBezTo>
                  <a:pt x="4494309" y="2656172"/>
                  <a:pt x="4504878" y="2616815"/>
                  <a:pt x="4475110" y="2622917"/>
                </a:cubicBezTo>
                <a:cubicBezTo>
                  <a:pt x="4468063" y="2649157"/>
                  <a:pt x="4482463" y="2674099"/>
                  <a:pt x="4505186" y="2694235"/>
                </a:cubicBezTo>
                <a:cubicBezTo>
                  <a:pt x="4457495" y="2688514"/>
                  <a:pt x="4520863" y="2740610"/>
                  <a:pt x="4482772" y="2751515"/>
                </a:cubicBezTo>
                <a:cubicBezTo>
                  <a:pt x="4490125" y="2802697"/>
                  <a:pt x="4510602" y="2857385"/>
                  <a:pt x="4547726" y="2902465"/>
                </a:cubicBezTo>
                <a:cubicBezTo>
                  <a:pt x="4563096" y="2871420"/>
                  <a:pt x="4527249" y="2847774"/>
                  <a:pt x="4565341" y="2836868"/>
                </a:cubicBezTo>
                <a:cubicBezTo>
                  <a:pt x="4592863" y="2865318"/>
                  <a:pt x="4547726" y="2902465"/>
                  <a:pt x="4537158" y="2941822"/>
                </a:cubicBezTo>
                <a:cubicBezTo>
                  <a:pt x="4521790" y="2972866"/>
                  <a:pt x="4526590" y="2981179"/>
                  <a:pt x="4548035" y="2979882"/>
                </a:cubicBezTo>
                <a:cubicBezTo>
                  <a:pt x="4501620" y="2995595"/>
                  <a:pt x="4538744" y="3040672"/>
                  <a:pt x="4549620" y="3078735"/>
                </a:cubicBezTo>
                <a:cubicBezTo>
                  <a:pt x="4504792" y="3193299"/>
                  <a:pt x="4466040" y="3337609"/>
                  <a:pt x="4439134" y="3463994"/>
                </a:cubicBezTo>
                <a:cubicBezTo>
                  <a:pt x="4457057" y="3475818"/>
                  <a:pt x="4467625" y="3436461"/>
                  <a:pt x="4473704" y="3466206"/>
                </a:cubicBezTo>
                <a:cubicBezTo>
                  <a:pt x="4452257" y="3467504"/>
                  <a:pt x="4433366" y="3511667"/>
                  <a:pt x="4429841" y="3524786"/>
                </a:cubicBezTo>
                <a:cubicBezTo>
                  <a:pt x="4441203" y="3534853"/>
                  <a:pt x="4451608" y="3528845"/>
                  <a:pt x="4461252" y="3519121"/>
                </a:cubicBezTo>
                <a:lnTo>
                  <a:pt x="4471040" y="3507991"/>
                </a:lnTo>
                <a:lnTo>
                  <a:pt x="4469140" y="3540895"/>
                </a:lnTo>
                <a:cubicBezTo>
                  <a:pt x="4457161" y="3576909"/>
                  <a:pt x="4421508" y="3601650"/>
                  <a:pt x="4409983" y="3624933"/>
                </a:cubicBezTo>
                <a:cubicBezTo>
                  <a:pt x="4400382" y="3608305"/>
                  <a:pt x="4400382" y="3608305"/>
                  <a:pt x="4378935" y="3609603"/>
                </a:cubicBezTo>
                <a:cubicBezTo>
                  <a:pt x="4344367" y="3607390"/>
                  <a:pt x="4371889" y="3635840"/>
                  <a:pt x="4368367" y="3648960"/>
                </a:cubicBezTo>
                <a:cubicBezTo>
                  <a:pt x="4303368" y="3786254"/>
                  <a:pt x="4203802" y="3921333"/>
                  <a:pt x="4134004" y="4050313"/>
                </a:cubicBezTo>
                <a:cubicBezTo>
                  <a:pt x="4040206" y="4137726"/>
                  <a:pt x="4021624" y="4259305"/>
                  <a:pt x="3912148" y="4300342"/>
                </a:cubicBezTo>
                <a:cubicBezTo>
                  <a:pt x="3902854" y="4361131"/>
                  <a:pt x="3831473" y="4391259"/>
                  <a:pt x="3786334" y="4428404"/>
                </a:cubicBezTo>
                <a:cubicBezTo>
                  <a:pt x="3691259" y="4494383"/>
                  <a:pt x="3623707" y="4588810"/>
                  <a:pt x="3491508" y="4609709"/>
                </a:cubicBezTo>
                <a:cubicBezTo>
                  <a:pt x="3487424" y="4631465"/>
                  <a:pt x="3478619" y="4646249"/>
                  <a:pt x="3466948" y="4656969"/>
                </a:cubicBezTo>
                <a:cubicBezTo>
                  <a:pt x="3458197" y="4665011"/>
                  <a:pt x="3447834" y="4670766"/>
                  <a:pt x="3436640" y="4675468"/>
                </a:cubicBezTo>
                <a:cubicBezTo>
                  <a:pt x="3403061" y="4689569"/>
                  <a:pt x="3362022" y="4694167"/>
                  <a:pt x="3334650" y="4722442"/>
                </a:cubicBezTo>
                <a:cubicBezTo>
                  <a:pt x="3325050" y="4705814"/>
                  <a:pt x="3320249" y="4697499"/>
                  <a:pt x="3323772" y="4684380"/>
                </a:cubicBezTo>
                <a:cubicBezTo>
                  <a:pt x="3310650" y="4680872"/>
                  <a:pt x="3267756" y="4683466"/>
                  <a:pt x="3273836" y="4713211"/>
                </a:cubicBezTo>
                <a:cubicBezTo>
                  <a:pt x="3273836" y="4713211"/>
                  <a:pt x="3273836" y="4713211"/>
                  <a:pt x="3278635" y="4721524"/>
                </a:cubicBezTo>
                <a:cubicBezTo>
                  <a:pt x="3257188" y="4722823"/>
                  <a:pt x="3246313" y="4684761"/>
                  <a:pt x="3217820" y="4712296"/>
                </a:cubicBezTo>
                <a:cubicBezTo>
                  <a:pt x="3233498" y="4758671"/>
                  <a:pt x="3196375" y="4713593"/>
                  <a:pt x="3189327" y="4739831"/>
                </a:cubicBezTo>
                <a:cubicBezTo>
                  <a:pt x="3132036" y="4717482"/>
                  <a:pt x="3078576" y="4759434"/>
                  <a:pt x="3009437" y="4755009"/>
                </a:cubicBezTo>
                <a:cubicBezTo>
                  <a:pt x="2976146" y="4774229"/>
                  <a:pt x="2980946" y="4782545"/>
                  <a:pt x="2958224" y="4762408"/>
                </a:cubicBezTo>
                <a:cubicBezTo>
                  <a:pt x="2958224" y="4762408"/>
                  <a:pt x="2958224" y="4762408"/>
                  <a:pt x="2931976" y="4755391"/>
                </a:cubicBezTo>
                <a:cubicBezTo>
                  <a:pt x="2931976" y="4755391"/>
                  <a:pt x="2931976" y="4755391"/>
                  <a:pt x="2934530" y="4798256"/>
                </a:cubicBezTo>
                <a:cubicBezTo>
                  <a:pt x="2895162" y="4787730"/>
                  <a:pt x="2865084" y="4716413"/>
                  <a:pt x="2797223" y="4733422"/>
                </a:cubicBezTo>
                <a:cubicBezTo>
                  <a:pt x="2797223" y="4733422"/>
                  <a:pt x="2797223" y="4733422"/>
                  <a:pt x="2735440" y="4780179"/>
                </a:cubicBezTo>
                <a:cubicBezTo>
                  <a:pt x="2749840" y="4805121"/>
                  <a:pt x="2817701" y="4788112"/>
                  <a:pt x="2847469" y="4782010"/>
                </a:cubicBezTo>
                <a:cubicBezTo>
                  <a:pt x="2870192" y="4802147"/>
                  <a:pt x="2773532" y="4769271"/>
                  <a:pt x="2797533" y="4810841"/>
                </a:cubicBezTo>
                <a:cubicBezTo>
                  <a:pt x="2746317" y="4818239"/>
                  <a:pt x="2688056" y="4851876"/>
                  <a:pt x="2639088" y="4824722"/>
                </a:cubicBezTo>
                <a:cubicBezTo>
                  <a:pt x="2566427" y="4833417"/>
                  <a:pt x="2484166" y="4825486"/>
                  <a:pt x="2403183" y="4838986"/>
                </a:cubicBezTo>
                <a:cubicBezTo>
                  <a:pt x="2293398" y="4802602"/>
                  <a:pt x="2214002" y="4914955"/>
                  <a:pt x="2099417" y="4870257"/>
                </a:cubicBezTo>
                <a:cubicBezTo>
                  <a:pt x="1983865" y="4881545"/>
                  <a:pt x="1860957" y="4841655"/>
                  <a:pt x="1758527" y="4856451"/>
                </a:cubicBezTo>
                <a:cubicBezTo>
                  <a:pt x="1719159" y="4845924"/>
                  <a:pt x="1688114" y="4830593"/>
                  <a:pt x="1663144" y="4845010"/>
                </a:cubicBezTo>
                <a:cubicBezTo>
                  <a:pt x="1643943" y="4811753"/>
                  <a:pt x="1615453" y="4839288"/>
                  <a:pt x="1589205" y="4832271"/>
                </a:cubicBezTo>
                <a:cubicBezTo>
                  <a:pt x="1589205" y="4832271"/>
                  <a:pt x="1589205" y="4832271"/>
                  <a:pt x="1584406" y="4823958"/>
                </a:cubicBezTo>
                <a:cubicBezTo>
                  <a:pt x="1484223" y="4804201"/>
                  <a:pt x="1397162" y="4787955"/>
                  <a:pt x="1320669" y="4732352"/>
                </a:cubicBezTo>
                <a:cubicBezTo>
                  <a:pt x="1248009" y="4741044"/>
                  <a:pt x="1135671" y="4661796"/>
                  <a:pt x="1034209" y="4620607"/>
                </a:cubicBezTo>
                <a:cubicBezTo>
                  <a:pt x="948116" y="4548375"/>
                  <a:pt x="823932" y="4487051"/>
                  <a:pt x="746164" y="4410013"/>
                </a:cubicBezTo>
                <a:cubicBezTo>
                  <a:pt x="746164" y="4410013"/>
                  <a:pt x="746164" y="4410013"/>
                  <a:pt x="737841" y="4414819"/>
                </a:cubicBezTo>
                <a:cubicBezTo>
                  <a:pt x="712564" y="4351817"/>
                  <a:pt x="656550" y="4350901"/>
                  <a:pt x="649194" y="4299722"/>
                </a:cubicBezTo>
                <a:cubicBezTo>
                  <a:pt x="596702" y="4285686"/>
                  <a:pt x="584549" y="4226192"/>
                  <a:pt x="543902" y="4194233"/>
                </a:cubicBezTo>
                <a:cubicBezTo>
                  <a:pt x="505501" y="4127721"/>
                  <a:pt x="458778" y="4066015"/>
                  <a:pt x="412055" y="4004309"/>
                </a:cubicBezTo>
                <a:cubicBezTo>
                  <a:pt x="346440" y="3986768"/>
                  <a:pt x="380701" y="3911561"/>
                  <a:pt x="323409" y="3889211"/>
                </a:cubicBezTo>
                <a:cubicBezTo>
                  <a:pt x="312531" y="3851150"/>
                  <a:pt x="294609" y="3839328"/>
                  <a:pt x="275408" y="3806071"/>
                </a:cubicBezTo>
                <a:cubicBezTo>
                  <a:pt x="275408" y="3806071"/>
                  <a:pt x="275408" y="3806071"/>
                  <a:pt x="194777" y="3608752"/>
                </a:cubicBezTo>
                <a:cubicBezTo>
                  <a:pt x="149330" y="3568477"/>
                  <a:pt x="141976" y="3517299"/>
                  <a:pt x="121499" y="3462610"/>
                </a:cubicBezTo>
                <a:cubicBezTo>
                  <a:pt x="81821" y="3374666"/>
                  <a:pt x="98159" y="3287635"/>
                  <a:pt x="50159" y="3204497"/>
                </a:cubicBezTo>
                <a:cubicBezTo>
                  <a:pt x="71604" y="3203200"/>
                  <a:pt x="35758" y="3179554"/>
                  <a:pt x="39281" y="3166436"/>
                </a:cubicBezTo>
                <a:cubicBezTo>
                  <a:pt x="74819" y="3112662"/>
                  <a:pt x="28096" y="3050956"/>
                  <a:pt x="20741" y="2999776"/>
                </a:cubicBezTo>
                <a:cubicBezTo>
                  <a:pt x="34832" y="2947300"/>
                  <a:pt x="-3568" y="2880789"/>
                  <a:pt x="33246" y="2848447"/>
                </a:cubicBezTo>
                <a:cubicBezTo>
                  <a:pt x="10215" y="2750894"/>
                  <a:pt x="31353" y="2672179"/>
                  <a:pt x="0" y="2579428"/>
                </a:cubicBezTo>
                <a:cubicBezTo>
                  <a:pt x="16645" y="2569818"/>
                  <a:pt x="29767" y="2573326"/>
                  <a:pt x="38090" y="2568521"/>
                </a:cubicBezTo>
                <a:cubicBezTo>
                  <a:pt x="-13433" y="2498501"/>
                  <a:pt x="94764" y="2436033"/>
                  <a:pt x="9951" y="2385234"/>
                </a:cubicBezTo>
                <a:cubicBezTo>
                  <a:pt x="39412" y="2301714"/>
                  <a:pt x="60550" y="2222999"/>
                  <a:pt x="58962" y="2124147"/>
                </a:cubicBezTo>
                <a:cubicBezTo>
                  <a:pt x="130698" y="1883198"/>
                  <a:pt x="202434" y="1642246"/>
                  <a:pt x="321860" y="1407018"/>
                </a:cubicBezTo>
                <a:cubicBezTo>
                  <a:pt x="364750" y="1404424"/>
                  <a:pt x="339475" y="1341422"/>
                  <a:pt x="354843" y="1310378"/>
                </a:cubicBezTo>
                <a:cubicBezTo>
                  <a:pt x="382058" y="1261409"/>
                  <a:pt x="430719" y="1211144"/>
                  <a:pt x="448333" y="1145551"/>
                </a:cubicBezTo>
                <a:cubicBezTo>
                  <a:pt x="460178" y="1127625"/>
                  <a:pt x="478101" y="1139449"/>
                  <a:pt x="498272" y="1116719"/>
                </a:cubicBezTo>
                <a:cubicBezTo>
                  <a:pt x="485148" y="1113209"/>
                  <a:pt x="485148" y="1113209"/>
                  <a:pt x="480348" y="1104896"/>
                </a:cubicBezTo>
                <a:cubicBezTo>
                  <a:pt x="532532" y="1041512"/>
                  <a:pt x="534778" y="1006960"/>
                  <a:pt x="586961" y="943577"/>
                </a:cubicBezTo>
                <a:cubicBezTo>
                  <a:pt x="586961" y="943577"/>
                  <a:pt x="586961" y="943577"/>
                  <a:pt x="613206" y="950593"/>
                </a:cubicBezTo>
                <a:cubicBezTo>
                  <a:pt x="609684" y="963713"/>
                  <a:pt x="597838" y="981636"/>
                  <a:pt x="602638" y="989950"/>
                </a:cubicBezTo>
                <a:cubicBezTo>
                  <a:pt x="655129" y="1003986"/>
                  <a:pt x="638174" y="936177"/>
                  <a:pt x="663144" y="921761"/>
                </a:cubicBezTo>
                <a:cubicBezTo>
                  <a:pt x="663144" y="921761"/>
                  <a:pt x="663144" y="921761"/>
                  <a:pt x="653545" y="905135"/>
                </a:cubicBezTo>
                <a:cubicBezTo>
                  <a:pt x="653545" y="905135"/>
                  <a:pt x="653545" y="905135"/>
                  <a:pt x="705728" y="841751"/>
                </a:cubicBezTo>
                <a:cubicBezTo>
                  <a:pt x="705728" y="841751"/>
                  <a:pt x="705728" y="841751"/>
                  <a:pt x="674990" y="903837"/>
                </a:cubicBezTo>
                <a:cubicBezTo>
                  <a:pt x="722681" y="909558"/>
                  <a:pt x="731973" y="848767"/>
                  <a:pt x="770067" y="837861"/>
                </a:cubicBezTo>
                <a:cubicBezTo>
                  <a:pt x="768789" y="816427"/>
                  <a:pt x="802080" y="797206"/>
                  <a:pt x="792480" y="780578"/>
                </a:cubicBezTo>
                <a:cubicBezTo>
                  <a:pt x="842418" y="751747"/>
                  <a:pt x="884031" y="727721"/>
                  <a:pt x="901646" y="662124"/>
                </a:cubicBezTo>
                <a:cubicBezTo>
                  <a:pt x="901646" y="662124"/>
                  <a:pt x="901646" y="662124"/>
                  <a:pt x="893324" y="666929"/>
                </a:cubicBezTo>
                <a:cubicBezTo>
                  <a:pt x="917017" y="631081"/>
                  <a:pt x="900062" y="563273"/>
                  <a:pt x="964398" y="559383"/>
                </a:cubicBezTo>
                <a:cubicBezTo>
                  <a:pt x="964398" y="559383"/>
                  <a:pt x="964398" y="559383"/>
                  <a:pt x="976246" y="541459"/>
                </a:cubicBezTo>
                <a:cubicBezTo>
                  <a:pt x="1178242" y="391581"/>
                  <a:pt x="1409038" y="291586"/>
                  <a:pt x="1613589" y="184573"/>
                </a:cubicBezTo>
                <a:cubicBezTo>
                  <a:pt x="1613589" y="184573"/>
                  <a:pt x="1613589" y="184573"/>
                  <a:pt x="1605266" y="189378"/>
                </a:cubicBezTo>
                <a:cubicBezTo>
                  <a:pt x="1663527" y="155741"/>
                  <a:pt x="1720819" y="178091"/>
                  <a:pt x="1764679" y="119512"/>
                </a:cubicBezTo>
                <a:cubicBezTo>
                  <a:pt x="1808847" y="138351"/>
                  <a:pt x="1851431" y="58341"/>
                  <a:pt x="1893356" y="111731"/>
                </a:cubicBezTo>
                <a:cubicBezTo>
                  <a:pt x="1912247" y="67569"/>
                  <a:pt x="1977861" y="85113"/>
                  <a:pt x="2009876" y="44459"/>
                </a:cubicBezTo>
                <a:cubicBezTo>
                  <a:pt x="2065891" y="45373"/>
                  <a:pt x="2108782" y="42781"/>
                  <a:pt x="2151674" y="40189"/>
                </a:cubicBezTo>
                <a:cubicBezTo>
                  <a:pt x="2184967" y="20968"/>
                  <a:pt x="2249305" y="17077"/>
                  <a:pt x="2296996" y="22798"/>
                </a:cubicBezTo>
                <a:cubicBezTo>
                  <a:pt x="2326765" y="16695"/>
                  <a:pt x="2299550" y="65663"/>
                  <a:pt x="2332843" y="46442"/>
                </a:cubicBezTo>
                <a:cubicBezTo>
                  <a:pt x="2332843" y="46442"/>
                  <a:pt x="2332843" y="46442"/>
                  <a:pt x="2330288" y="3577"/>
                </a:cubicBezTo>
                <a:cubicBezTo>
                  <a:pt x="2330288" y="3577"/>
                  <a:pt x="2330288" y="3577"/>
                  <a:pt x="2366134" y="27221"/>
                </a:cubicBezTo>
                <a:cubicBezTo>
                  <a:pt x="2366134" y="27221"/>
                  <a:pt x="2366134" y="27221"/>
                  <a:pt x="2369657" y="14103"/>
                </a:cubicBezTo>
                <a:cubicBezTo>
                  <a:pt x="2401187" y="1441"/>
                  <a:pt x="2440798" y="-2030"/>
                  <a:pt x="2478648" y="1059"/>
                </a:cubicBezTo>
                <a:close/>
              </a:path>
            </a:pathLst>
          </a:custGeom>
        </p:spPr>
        <p:txBody>
          <a:bodyPr wrap="square">
            <a:noAutofit/>
          </a:bodyPr>
          <a:lstStyle/>
          <a:p>
            <a:pPr lvl="0"/>
            <a:endParaRPr lang="en-US"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Picture Placeholder 3"/>
          <p:cNvSpPr>
            <a:spLocks noGrp="1"/>
          </p:cNvSpPr>
          <p:nvPr>
            <p:ph type="pic" sz="quarter" idx="12"/>
          </p:nvPr>
        </p:nvSpPr>
        <p:spPr>
          <a:xfrm>
            <a:off x="6444343" y="0"/>
            <a:ext cx="5138057" cy="6872288"/>
          </a:xfrm>
          <a:prstGeom prst="rect">
            <a:avLst/>
          </a:prstGeom>
        </p:spPr>
        <p:txBody>
          <a:bodyPr/>
          <a:lstStyle/>
          <a:p>
            <a:pPr lvl="0"/>
            <a:endParaRPr lang="en-US" noProof="0"/>
          </a:p>
        </p:txBody>
      </p:sp>
      <p:sp>
        <p:nvSpPr>
          <p:cNvPr id="5" name="Slide Number Placeholder 2"/>
          <p:cNvSpPr>
            <a:spLocks noGrp="1"/>
          </p:cNvSpPr>
          <p:nvPr>
            <p:ph type="sldNum" sz="quarter" idx="13"/>
          </p:nvPr>
        </p:nvSpPr>
        <p:spPr>
          <a:xfrm>
            <a:off x="9917113" y="6507163"/>
            <a:ext cx="1665287" cy="365125"/>
          </a:xfrm>
        </p:spPr>
        <p:txBody>
          <a:bodyPr/>
          <a:lstStyle>
            <a:lvl1pPr>
              <a:defRPr/>
            </a:lvl1pPr>
          </a:lstStyle>
          <a:p>
            <a:pPr>
              <a:defRPr/>
            </a:pPr>
            <a:fld id="{BB9D1E32-5714-4882-9B71-9B813AB29CE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E2000049-0D7E-48FA-942E-92A308255A0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8A5B966-6559-45ED-A15A-97B6B400F89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1878235" y="3834082"/>
            <a:ext cx="1196530" cy="1196531"/>
          </a:xfrm>
          <a:prstGeom prst="ellipse">
            <a:avLst/>
          </a:prstGeom>
        </p:spPr>
      </p:sp>
      <p:sp>
        <p:nvSpPr>
          <p:cNvPr id="9" name="Picture Placeholder 2"/>
          <p:cNvSpPr>
            <a:spLocks noGrp="1"/>
          </p:cNvSpPr>
          <p:nvPr>
            <p:ph type="pic" sz="quarter" idx="14"/>
          </p:nvPr>
        </p:nvSpPr>
        <p:spPr>
          <a:xfrm>
            <a:off x="5497735" y="3834082"/>
            <a:ext cx="1196530" cy="1196531"/>
          </a:xfrm>
          <a:prstGeom prst="ellipse">
            <a:avLst/>
          </a:prstGeom>
        </p:spPr>
      </p:sp>
      <p:sp>
        <p:nvSpPr>
          <p:cNvPr id="12" name="Picture Placeholder 2"/>
          <p:cNvSpPr>
            <a:spLocks noGrp="1"/>
          </p:cNvSpPr>
          <p:nvPr>
            <p:ph type="pic" sz="quarter" idx="15"/>
          </p:nvPr>
        </p:nvSpPr>
        <p:spPr>
          <a:xfrm>
            <a:off x="8942976" y="3834082"/>
            <a:ext cx="1196530" cy="1196531"/>
          </a:xfrm>
          <a:prstGeom prst="ellipse">
            <a:avLst/>
          </a:prstGeom>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B0D227A-B2E6-4F61-9624-69618633BAC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0" y="-1"/>
            <a:ext cx="12192000" cy="5138443"/>
          </a:xfrm>
          <a:prstGeom prst="rect">
            <a:avLst/>
          </a:prstGeo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at we off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A3878C-47AA-4AC6-A7F6-CEA3C0C8CBEC}"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1588" y="1623060"/>
            <a:ext cx="12190412" cy="3280410"/>
          </a:xfrm>
          <a:prstGeom prst="rect">
            <a:avLst/>
          </a:prstGeom>
        </p:spPr>
        <p:txBody>
          <a:bodyPr/>
          <a:lstStyle/>
          <a:p>
            <a:pPr lvl="0"/>
            <a:endParaRPr lang="en-US" noProof="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DF34BF7-E09C-4910-B64D-AE823C19CE3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13" name="Picture Placeholder 4"/>
          <p:cNvSpPr>
            <a:spLocks noGrp="1"/>
          </p:cNvSpPr>
          <p:nvPr>
            <p:ph type="pic" sz="quarter" idx="12"/>
          </p:nvPr>
        </p:nvSpPr>
        <p:spPr>
          <a:xfrm>
            <a:off x="1158252" y="1954403"/>
            <a:ext cx="3020937" cy="3026801"/>
          </a:xfrm>
          <a:prstGeom prst="rect">
            <a:avLst/>
          </a:prstGeom>
          <a:effectLst/>
        </p:spPr>
        <p:txBody>
          <a:bodyPr/>
          <a:lstStyle/>
          <a:p>
            <a:pPr lvl="0"/>
            <a:endParaRPr lang="en-US" noProof="0" dirty="0"/>
          </a:p>
        </p:txBody>
      </p:sp>
      <p:sp>
        <p:nvSpPr>
          <p:cNvPr id="14" name="Picture Placeholder 4"/>
          <p:cNvSpPr>
            <a:spLocks noGrp="1"/>
          </p:cNvSpPr>
          <p:nvPr>
            <p:ph type="pic" sz="quarter" idx="13"/>
          </p:nvPr>
        </p:nvSpPr>
        <p:spPr>
          <a:xfrm>
            <a:off x="4585532" y="1954403"/>
            <a:ext cx="3020937" cy="3026801"/>
          </a:xfrm>
          <a:prstGeom prst="rect">
            <a:avLst/>
          </a:prstGeom>
          <a:effectLst/>
        </p:spPr>
        <p:txBody>
          <a:bodyPr/>
          <a:lstStyle/>
          <a:p>
            <a:pPr lvl="0"/>
            <a:endParaRPr lang="en-US" noProof="0" dirty="0"/>
          </a:p>
        </p:txBody>
      </p:sp>
      <p:sp>
        <p:nvSpPr>
          <p:cNvPr id="17" name="Picture Placeholder 4"/>
          <p:cNvSpPr>
            <a:spLocks noGrp="1"/>
          </p:cNvSpPr>
          <p:nvPr>
            <p:ph type="pic" sz="quarter" idx="14"/>
          </p:nvPr>
        </p:nvSpPr>
        <p:spPr>
          <a:xfrm>
            <a:off x="8002660" y="1954403"/>
            <a:ext cx="3020937" cy="3026801"/>
          </a:xfrm>
          <a:prstGeom prst="rect">
            <a:avLst/>
          </a:prstGeom>
          <a:effectLst/>
        </p:spPr>
        <p:txBody>
          <a:bodyPr/>
          <a:lstStyle/>
          <a:p>
            <a:pPr lvl="0"/>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0019DA-B016-449D-B946-168D921EF97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10"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08AA1634-111E-496E-85AD-6257F8529F9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4"/>
          <p:cNvSpPr>
            <a:spLocks noGrp="1"/>
          </p:cNvSpPr>
          <p:nvPr>
            <p:ph type="pic" sz="quarter" idx="4294967295"/>
          </p:nvPr>
        </p:nvSpPr>
        <p:spPr>
          <a:xfrm>
            <a:off x="4397789" y="1945431"/>
            <a:ext cx="3396422" cy="2144293"/>
          </a:xfrm>
          <a:prstGeom prst="rect">
            <a:avLst/>
          </a:prstGeom>
        </p:spPr>
      </p:sp>
      <p:sp>
        <p:nvSpPr>
          <p:cNvPr id="7" name="Picture Placeholder 1"/>
          <p:cNvSpPr>
            <a:spLocks noGrp="1"/>
          </p:cNvSpPr>
          <p:nvPr>
            <p:ph type="pic" sz="quarter" idx="9"/>
          </p:nvPr>
        </p:nvSpPr>
        <p:spPr>
          <a:xfrm>
            <a:off x="929428" y="1944687"/>
            <a:ext cx="3376620" cy="2144713"/>
          </a:xfrm>
          <a:prstGeom prst="rect">
            <a:avLst/>
          </a:prstGeom>
        </p:spPr>
      </p:sp>
      <p:sp>
        <p:nvSpPr>
          <p:cNvPr id="9" name="Picture Placeholder 5"/>
          <p:cNvSpPr>
            <a:spLocks noGrp="1"/>
          </p:cNvSpPr>
          <p:nvPr>
            <p:ph type="pic" sz="quarter" idx="12"/>
          </p:nvPr>
        </p:nvSpPr>
        <p:spPr>
          <a:xfrm>
            <a:off x="7862267" y="1945431"/>
            <a:ext cx="3396421" cy="2144293"/>
          </a:xfrm>
          <a:prstGeom prst="rect">
            <a:avLst/>
          </a:prstGeom>
        </p:spPr>
      </p:sp>
      <p:sp>
        <p:nvSpPr>
          <p:cNvPr id="16" name="Picture Placeholder 8"/>
          <p:cNvSpPr>
            <a:spLocks noGrp="1"/>
          </p:cNvSpPr>
          <p:nvPr>
            <p:ph type="pic" sz="quarter" idx="13"/>
          </p:nvPr>
        </p:nvSpPr>
        <p:spPr>
          <a:xfrm>
            <a:off x="929428" y="4159887"/>
            <a:ext cx="10329260" cy="2033669"/>
          </a:xfrm>
          <a:prstGeom prst="rect">
            <a:avLst/>
          </a:prstGeom>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413E968-70A1-4182-B37B-EACA3AF979D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6B5A99-B478-4664-BBED-41E1AFD96E7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2"/>
          </p:nvPr>
        </p:nvSpPr>
        <p:spPr>
          <a:xfrm>
            <a:off x="92942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8" name="Picture Placeholder 2"/>
          <p:cNvSpPr>
            <a:spLocks noGrp="1"/>
          </p:cNvSpPr>
          <p:nvPr>
            <p:ph type="pic" sz="quarter" idx="13"/>
          </p:nvPr>
        </p:nvSpPr>
        <p:spPr>
          <a:xfrm>
            <a:off x="439778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9" name="Picture Placeholder 2"/>
          <p:cNvSpPr>
            <a:spLocks noGrp="1"/>
          </p:cNvSpPr>
          <p:nvPr>
            <p:ph type="pic" sz="quarter" idx="14"/>
          </p:nvPr>
        </p:nvSpPr>
        <p:spPr>
          <a:xfrm>
            <a:off x="7886700"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ear tile image + text righ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84BB130-2B57-47EE-89D2-38CD567180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1"/>
            <a:ext cx="3059289" cy="68692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3" name="Picture Placeholder 2"/>
          <p:cNvSpPr>
            <a:spLocks noGrp="1"/>
          </p:cNvSpPr>
          <p:nvPr>
            <p:ph type="pic" sz="quarter" idx="12"/>
          </p:nvPr>
        </p:nvSpPr>
        <p:spPr>
          <a:xfrm>
            <a:off x="3149601" y="1"/>
            <a:ext cx="3059289" cy="337537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4" name="Picture Placeholder 2"/>
          <p:cNvSpPr>
            <a:spLocks noGrp="1"/>
          </p:cNvSpPr>
          <p:nvPr>
            <p:ph type="pic" sz="quarter" idx="13"/>
          </p:nvPr>
        </p:nvSpPr>
        <p:spPr>
          <a:xfrm>
            <a:off x="3149601" y="3465690"/>
            <a:ext cx="3059289" cy="34148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lear tile image + text righ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70F2449-4FE0-4191-9B29-AF38D3618DA5}"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
          <p:cNvSpPr>
            <a:spLocks noGrp="1"/>
          </p:cNvSpPr>
          <p:nvPr>
            <p:ph type="pic" sz="quarter" idx="11"/>
          </p:nvPr>
        </p:nvSpPr>
        <p:spPr>
          <a:xfrm>
            <a:off x="1628232" y="1857829"/>
            <a:ext cx="2641600" cy="3087955"/>
          </a:xfrm>
          <a:prstGeom prst="roundRect">
            <a:avLst/>
          </a:prstGeom>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
        <p:nvSpPr>
          <p:cNvPr id="3" name="Picture Placeholder 8"/>
          <p:cNvSpPr>
            <a:spLocks noGrp="1"/>
          </p:cNvSpPr>
          <p:nvPr>
            <p:ph type="pic" sz="quarter" idx="11"/>
          </p:nvPr>
        </p:nvSpPr>
        <p:spPr>
          <a:xfrm>
            <a:off x="6663348" y="1394661"/>
            <a:ext cx="6446541" cy="3628170"/>
          </a:xfrm>
          <a:prstGeom prst="rect">
            <a:avLst/>
          </a:prstGeom>
        </p:spPr>
        <p:txBody>
          <a:bodyPr/>
          <a:lstStyle/>
          <a:p>
            <a:pPr lvl="0"/>
            <a:endParaRPr lang="en-US"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6231AF0-2621-4EF1-BCAE-60192AD0A8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4995135" y="2607479"/>
            <a:ext cx="4188794" cy="2533102"/>
          </a:xfrm>
          <a:prstGeom prst="rect">
            <a:avLst/>
          </a:prstGeom>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1E58B37-E763-4F50-A98E-9E008CE20F7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2272848" y="2552005"/>
            <a:ext cx="4635028" cy="2892829"/>
          </a:xfrm>
          <a:prstGeom prst="rect">
            <a:avLst/>
          </a:prstGeom>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B14E8C3-4D76-4230-9884-3243D23FB0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rot="332982">
            <a:off x="3886122" y="3466492"/>
            <a:ext cx="846898" cy="1209617"/>
          </a:xfrm>
          <a:prstGeom prst="roundRect">
            <a:avLst/>
          </a:prstGeom>
          <a:noFill/>
        </p:spPr>
        <p:txBody>
          <a:bodyPr/>
          <a:lstStyle/>
          <a:p>
            <a:pPr lvl="0"/>
            <a:endParaRPr lang="en-US" noProof="0" dirty="0"/>
          </a:p>
        </p:txBody>
      </p:sp>
      <p:sp>
        <p:nvSpPr>
          <p:cNvPr id="62" name="Picture Placeholder 6"/>
          <p:cNvSpPr>
            <a:spLocks noGrp="1"/>
          </p:cNvSpPr>
          <p:nvPr>
            <p:ph type="pic" sz="quarter" idx="11"/>
          </p:nvPr>
        </p:nvSpPr>
        <p:spPr>
          <a:xfrm rot="21267018" flipH="1">
            <a:off x="7461027" y="3466493"/>
            <a:ext cx="846898" cy="1209617"/>
          </a:xfrm>
          <a:prstGeom prst="roundRect">
            <a:avLst/>
          </a:prstGeom>
          <a:noFill/>
        </p:spPr>
        <p:txBody>
          <a:bodyPr/>
          <a:lstStyle/>
          <a:p>
            <a:pPr lvl="0"/>
            <a:endParaRPr lang="en-US" noProof="0" dirty="0"/>
          </a:p>
        </p:txBody>
      </p:sp>
      <p:sp>
        <p:nvSpPr>
          <p:cNvPr id="63" name="Picture Placeholder 6"/>
          <p:cNvSpPr>
            <a:spLocks noGrp="1"/>
          </p:cNvSpPr>
          <p:nvPr>
            <p:ph type="pic" sz="quarter" idx="12"/>
          </p:nvPr>
        </p:nvSpPr>
        <p:spPr>
          <a:xfrm>
            <a:off x="5394823" y="3320654"/>
            <a:ext cx="1323526" cy="1584826"/>
          </a:xfrm>
          <a:prstGeom prst="roundRect">
            <a:avLst>
              <a:gd name="adj" fmla="val 13124"/>
            </a:avLst>
          </a:prstGeom>
          <a:noFill/>
        </p:spPr>
        <p:txBody>
          <a:bodyPr/>
          <a:lstStyle/>
          <a:p>
            <a:pPr lvl="0"/>
            <a:endParaRPr lang="en-US"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E7EC1D3-7C64-4E43-AF90-90A4BECAE528}"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0" y="1"/>
            <a:ext cx="12192000" cy="3429000"/>
          </a:xfrm>
          <a:prstGeom prst="rect">
            <a:avLst/>
          </a:prstGeom>
        </p:spPr>
        <p:txBody>
          <a:bodyPr/>
          <a:lstStyle/>
          <a:p>
            <a:pPr lvl="0"/>
            <a:endParaRPr lang="en-US" noProof="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F746BB4-558B-428E-AC99-9554A2B5B87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1" y="2057400"/>
            <a:ext cx="8991600" cy="2364079"/>
          </a:xfrm>
          <a:prstGeom prst="rect">
            <a:avLst/>
          </a:prstGeom>
        </p:spPr>
        <p:txBody>
          <a:bodyPr/>
          <a:lstStyle/>
          <a:p>
            <a:pPr lvl="0"/>
            <a:endParaRPr lang="en-US" noProof="0"/>
          </a:p>
        </p:txBody>
      </p:sp>
      <p:sp>
        <p:nvSpPr>
          <p:cNvPr id="4" name="Picture Placeholder 6"/>
          <p:cNvSpPr>
            <a:spLocks noGrp="1"/>
          </p:cNvSpPr>
          <p:nvPr>
            <p:ph type="pic" sz="quarter" idx="11"/>
          </p:nvPr>
        </p:nvSpPr>
        <p:spPr>
          <a:xfrm>
            <a:off x="8782992" y="1212574"/>
            <a:ext cx="2448225" cy="4313582"/>
          </a:xfrm>
          <a:prstGeom prst="rect">
            <a:avLst/>
          </a:prstGeom>
        </p:spPr>
        <p:txBody>
          <a:bodyPr/>
          <a:lstStyle/>
          <a:p>
            <a:pPr lvl="0"/>
            <a:endParaRPr lang="en-US" noProof="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CFA4AC4-4139-4969-9877-703E598464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7"/>
          <p:cNvSpPr>
            <a:spLocks noGrp="1"/>
          </p:cNvSpPr>
          <p:nvPr>
            <p:ph type="pic" sz="quarter" idx="10"/>
          </p:nvPr>
        </p:nvSpPr>
        <p:spPr>
          <a:xfrm>
            <a:off x="1" y="0"/>
            <a:ext cx="6096000" cy="6858000"/>
          </a:xfrm>
          <a:prstGeom prst="rect">
            <a:avLst/>
          </a:prstGeom>
        </p:spPr>
        <p:txBody>
          <a:body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7999EB9-2BBC-4AB4-8EB0-8EE11DE59FD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laceholder_">
    <p:spTree>
      <p:nvGrpSpPr>
        <p:cNvPr id="1" name=""/>
        <p:cNvGrpSpPr/>
        <p:nvPr/>
      </p:nvGrpSpPr>
      <p:grpSpPr>
        <a:xfrm>
          <a:off x="0" y="0"/>
          <a:ext cx="0" cy="0"/>
          <a:chOff x="0" y="0"/>
          <a:chExt cx="0" cy="0"/>
        </a:xfrm>
      </p:grpSpPr>
      <p:sp>
        <p:nvSpPr>
          <p:cNvPr id="11" name="Picture Placeholder 4"/>
          <p:cNvSpPr>
            <a:spLocks noGrp="1"/>
          </p:cNvSpPr>
          <p:nvPr>
            <p:ph type="pic" sz="quarter" idx="16"/>
          </p:nvPr>
        </p:nvSpPr>
        <p:spPr>
          <a:xfrm>
            <a:off x="9147047" y="1"/>
            <a:ext cx="3041659" cy="6858000"/>
          </a:xfrm>
          <a:prstGeom prst="rect">
            <a:avLst/>
          </a:prstGeom>
        </p:spPr>
      </p:sp>
      <p:sp>
        <p:nvSpPr>
          <p:cNvPr id="15" name="Picture Placeholder 4"/>
          <p:cNvSpPr>
            <a:spLocks noGrp="1"/>
          </p:cNvSpPr>
          <p:nvPr>
            <p:ph type="pic" sz="quarter" idx="17"/>
          </p:nvPr>
        </p:nvSpPr>
        <p:spPr>
          <a:xfrm>
            <a:off x="6105387" y="0"/>
            <a:ext cx="3041659" cy="6858000"/>
          </a:xfrm>
          <a:prstGeom prst="rect">
            <a:avLst/>
          </a:prstGeom>
        </p:spPr>
      </p:sp>
      <p:sp>
        <p:nvSpPr>
          <p:cNvPr id="16" name="Picture Placeholder 4"/>
          <p:cNvSpPr>
            <a:spLocks noGrp="1"/>
          </p:cNvSpPr>
          <p:nvPr>
            <p:ph type="pic" sz="quarter" idx="18"/>
          </p:nvPr>
        </p:nvSpPr>
        <p:spPr>
          <a:xfrm>
            <a:off x="3062848" y="1"/>
            <a:ext cx="3041659" cy="6858000"/>
          </a:xfrm>
          <a:prstGeom prst="rect">
            <a:avLst/>
          </a:prstGeom>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mage left side">
    <p:spTree>
      <p:nvGrpSpPr>
        <p:cNvPr id="1" name=""/>
        <p:cNvGrpSpPr/>
        <p:nvPr/>
      </p:nvGrpSpPr>
      <p:grpSpPr>
        <a:xfrm>
          <a:off x="0" y="0"/>
          <a:ext cx="0" cy="0"/>
          <a:chOff x="0" y="0"/>
          <a:chExt cx="0" cy="0"/>
        </a:xfrm>
      </p:grpSpPr>
      <p:sp>
        <p:nvSpPr>
          <p:cNvPr id="4" name="Rectangle 4"/>
          <p:cNvSpPr/>
          <p:nvPr userDrawn="1"/>
        </p:nvSpPr>
        <p:spPr>
          <a:xfrm>
            <a:off x="11622088" y="6467475"/>
            <a:ext cx="411162"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 name="Picture Placeholder 2"/>
          <p:cNvSpPr>
            <a:spLocks noGrp="1"/>
          </p:cNvSpPr>
          <p:nvPr>
            <p:ph type="pic" sz="quarter" idx="10"/>
          </p:nvPr>
        </p:nvSpPr>
        <p:spPr>
          <a:xfrm>
            <a:off x="7681016" y="0"/>
            <a:ext cx="4510983" cy="6858000"/>
          </a:xfrm>
          <a:prstGeom prst="rect">
            <a:avLst/>
          </a:prstGeom>
        </p:spPr>
        <p:txBody>
          <a:bodyPr/>
          <a:lstStyle/>
          <a:p>
            <a:pPr lvl="0"/>
            <a:endParaRPr lang="en-US" noProof="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Simple Title lef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B9BC6BA-5359-46C5-82D9-8AED064045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0" name="Picture Placeholder 3"/>
          <p:cNvSpPr>
            <a:spLocks noGrp="1"/>
          </p:cNvSpPr>
          <p:nvPr>
            <p:ph type="pic" sz="quarter" idx="14"/>
          </p:nvPr>
        </p:nvSpPr>
        <p:spPr>
          <a:xfrm>
            <a:off x="1023959" y="2448258"/>
            <a:ext cx="2364132" cy="3738053"/>
          </a:xfrm>
          <a:prstGeom prst="roundRect">
            <a:avLst>
              <a:gd name="adj" fmla="val 0"/>
            </a:avLst>
          </a:prstGeom>
        </p:spPr>
      </p:sp>
      <p:sp>
        <p:nvSpPr>
          <p:cNvPr id="23" name="Picture Placeholder 3"/>
          <p:cNvSpPr>
            <a:spLocks noGrp="1"/>
          </p:cNvSpPr>
          <p:nvPr>
            <p:ph type="pic" sz="quarter" idx="13"/>
          </p:nvPr>
        </p:nvSpPr>
        <p:spPr>
          <a:xfrm>
            <a:off x="3388090" y="2278924"/>
            <a:ext cx="5415821" cy="4026528"/>
          </a:xfrm>
          <a:prstGeom prst="roundRect">
            <a:avLst>
              <a:gd name="adj" fmla="val 0"/>
            </a:avLst>
          </a:prstGeom>
        </p:spPr>
      </p:sp>
      <p:sp>
        <p:nvSpPr>
          <p:cNvPr id="17" name="Picture Placeholder 3"/>
          <p:cNvSpPr>
            <a:spLocks noGrp="1"/>
          </p:cNvSpPr>
          <p:nvPr>
            <p:ph type="pic" sz="quarter" idx="15"/>
          </p:nvPr>
        </p:nvSpPr>
        <p:spPr>
          <a:xfrm>
            <a:off x="8803910" y="2448258"/>
            <a:ext cx="2364132" cy="3738053"/>
          </a:xfrm>
          <a:prstGeom prst="roundRect">
            <a:avLst>
              <a:gd name="adj" fmla="val 0"/>
            </a:avLst>
          </a:prstGeom>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1E5DA32-BCA2-4AD4-95CF-9710A0D0C722}"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5"/>
          </p:nvPr>
        </p:nvSpPr>
        <p:spPr>
          <a:xfrm>
            <a:off x="5074344" y="3253650"/>
            <a:ext cx="2043315" cy="2043315"/>
          </a:xfrm>
          <a:prstGeom prst="ellipse">
            <a:avLst/>
          </a:prstGeom>
        </p:spPr>
        <p:txBody>
          <a:bodyPr/>
          <a:lstStyle/>
          <a:p>
            <a:pPr lvl="0"/>
            <a:endParaRPr lang="en-US" noProof="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834483"/>
            <a:ext cx="12192000" cy="4023517"/>
          </a:xfrm>
          <a:prstGeom prst="rect">
            <a:avLst/>
          </a:prstGeom>
        </p:spPr>
        <p:txBody>
          <a:bodyPr/>
          <a:lstStyle/>
          <a:p>
            <a:pPr lvl="0"/>
            <a:endParaRPr lang="en-US" noProof="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latin typeface="Lato Light" pitchFamily="34" charset="0"/>
                <a:ea typeface="Lato Light" pitchFamily="34" charset="0"/>
                <a:cs typeface="Lato Light" pitchFamily="34" charset="0"/>
              </a:defRPr>
            </a:lvl1pPr>
          </a:lstStyle>
          <a:p>
            <a:pPr lvl="0"/>
            <a:endParaRPr lang="en-US" noProof="0"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Image Background with titl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Simple title with background 2">
    <p:spTree>
      <p:nvGrpSpPr>
        <p:cNvPr id="1" name=""/>
        <p:cNvGrpSpPr/>
        <p:nvPr/>
      </p:nvGrpSpPr>
      <p:grpSpPr>
        <a:xfrm>
          <a:off x="0" y="0"/>
          <a:ext cx="0" cy="0"/>
          <a:chOff x="0" y="0"/>
          <a:chExt cx="0" cy="0"/>
        </a:xfrm>
      </p:grpSpPr>
      <p:sp>
        <p:nvSpPr>
          <p:cNvPr id="11" name="Marcador de imagen 24"/>
          <p:cNvSpPr>
            <a:spLocks noGrp="1"/>
          </p:cNvSpPr>
          <p:nvPr>
            <p:ph type="pic" sz="quarter" idx="19"/>
          </p:nvPr>
        </p:nvSpPr>
        <p:spPr>
          <a:xfrm>
            <a:off x="-10932" y="0"/>
            <a:ext cx="12202931" cy="6858000"/>
          </a:xfrm>
          <a:prstGeom prst="rect">
            <a:avLst/>
          </a:prstGeom>
        </p:spPr>
        <p:txBody>
          <a:bodyPr anchor="ctr"/>
          <a:lstStyle>
            <a:lvl1pPr>
              <a:defRPr sz="1200"/>
            </a:lvl1pPr>
          </a:lstStyle>
          <a:p>
            <a:pPr lvl="0"/>
            <a:endParaRPr lang="es-ES_tradnl" noProof="0"/>
          </a:p>
        </p:txBody>
      </p:sp>
      <p:sp>
        <p:nvSpPr>
          <p:cNvPr id="38" name="Picture Placeholder 1"/>
          <p:cNvSpPr>
            <a:spLocks noGrp="1"/>
          </p:cNvSpPr>
          <p:nvPr>
            <p:ph type="pic" sz="quarter" idx="16"/>
          </p:nvPr>
        </p:nvSpPr>
        <p:spPr>
          <a:xfrm>
            <a:off x="7075946" y="1976870"/>
            <a:ext cx="6323632" cy="3960288"/>
          </a:xfrm>
          <a:prstGeom prst="rect">
            <a:avLst/>
          </a:prstGeom>
        </p:spPr>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Subtitle Only 2">
    <p:spTree>
      <p:nvGrpSpPr>
        <p:cNvPr id="1" name=""/>
        <p:cNvGrpSpPr/>
        <p:nvPr/>
      </p:nvGrpSpPr>
      <p:grpSpPr>
        <a:xfrm>
          <a:off x="0" y="0"/>
          <a:ext cx="0" cy="0"/>
          <a:chOff x="0" y="0"/>
          <a:chExt cx="0" cy="0"/>
        </a:xfrm>
      </p:grpSpPr>
      <p:grpSp>
        <p:nvGrpSpPr>
          <p:cNvPr id="4" name="Group 1"/>
          <p:cNvGrpSpPr/>
          <p:nvPr/>
        </p:nvGrpSpPr>
        <p:grpSpPr bwMode="auto">
          <a:xfrm>
            <a:off x="11520488" y="244475"/>
            <a:ext cx="385762" cy="411163"/>
            <a:chOff x="1055688" y="2171419"/>
            <a:chExt cx="500731" cy="497425"/>
          </a:xfrm>
        </p:grpSpPr>
        <p:sp>
          <p:nvSpPr>
            <p:cNvPr id="5" name="Freeform 8"/>
            <p:cNvSpPr/>
            <p:nvPr/>
          </p:nvSpPr>
          <p:spPr>
            <a:xfrm>
              <a:off x="1055688" y="2171419"/>
              <a:ext cx="500731" cy="36491"/>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9"/>
            <p:cNvSpPr/>
            <p:nvPr/>
          </p:nvSpPr>
          <p:spPr>
            <a:xfrm>
              <a:off x="1055688" y="2207910"/>
              <a:ext cx="500731" cy="460934"/>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TextBox 10"/>
          <p:cNvSpPr txBox="1">
            <a:spLocks noChangeArrowheads="1"/>
          </p:cNvSpPr>
          <p:nvPr/>
        </p:nvSpPr>
        <p:spPr bwMode="auto">
          <a:xfrm>
            <a:off x="11415713" y="303213"/>
            <a:ext cx="577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2EAB0FC-1E89-4CEA-BA4E-B6A5BB03E4F3}" type="slidenum">
              <a:rPr lang="en-US" altLang="zh-CN" sz="1100" b="1" smtClean="0">
                <a:solidFill>
                  <a:schemeClr val="bg1"/>
                </a:solidFill>
                <a:ea typeface="宋体" panose="02010600030101010101" pitchFamily="2" charset="-122"/>
              </a:rPr>
            </a:fld>
            <a:endParaRPr lang="en-US" altLang="zh-CN" sz="1100" b="1">
              <a:solidFill>
                <a:schemeClr val="bg1"/>
              </a:solidFill>
              <a:ea typeface="宋体" panose="02010600030101010101" pitchFamily="2" charset="-122"/>
            </a:endParaRPr>
          </a:p>
        </p:txBody>
      </p:sp>
      <p:sp>
        <p:nvSpPr>
          <p:cNvPr id="10" name="TextBox 11"/>
          <p:cNvSpPr txBox="1">
            <a:spLocks noChangeArrowheads="1"/>
          </p:cNvSpPr>
          <p:nvPr/>
        </p:nvSpPr>
        <p:spPr bwMode="auto">
          <a:xfrm>
            <a:off x="8915400" y="6588125"/>
            <a:ext cx="2581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r" eaLnBrk="1" hangingPunct="1">
              <a:defRPr/>
            </a:pPr>
            <a:r>
              <a:rPr lang="en-US" altLang="zh-CN" sz="600">
                <a:solidFill>
                  <a:srgbClr val="6C8B8B"/>
                </a:solidFill>
                <a:latin typeface="Ubuntu"/>
                <a:ea typeface="宋体" panose="02010600030101010101" pitchFamily="2" charset="-122"/>
              </a:rPr>
              <a:t>©2015 </a:t>
            </a:r>
            <a:r>
              <a:rPr lang="en-US" altLang="zh-CN" sz="600" b="1">
                <a:solidFill>
                  <a:srgbClr val="6C8B8B"/>
                </a:solidFill>
                <a:latin typeface="Ubuntu"/>
                <a:ea typeface="宋体" panose="02010600030101010101" pitchFamily="2" charset="-122"/>
              </a:rPr>
              <a:t>ARWENN </a:t>
            </a:r>
            <a:r>
              <a:rPr lang="en-US" altLang="zh-CN" sz="600">
                <a:solidFill>
                  <a:srgbClr val="6C8B8B"/>
                </a:solidFill>
                <a:latin typeface="Ubuntu"/>
                <a:ea typeface="宋体" panose="02010600030101010101" pitchFamily="2" charset="-122"/>
              </a:rPr>
              <a:t>Multipurpose Presentation Template. All Right Reserved</a:t>
            </a:r>
            <a:endParaRPr lang="en-US" altLang="zh-CN" sz="600">
              <a:solidFill>
                <a:srgbClr val="6C8B8B"/>
              </a:solidFill>
              <a:latin typeface="Ubuntu"/>
              <a:ea typeface="宋体" panose="02010600030101010101" pitchFamily="2" charset="-122"/>
            </a:endParaRPr>
          </a:p>
          <a:p>
            <a:pPr algn="r" eaLnBrk="1" hangingPunct="1">
              <a:defRPr/>
            </a:pPr>
            <a:r>
              <a:rPr lang="en-US" altLang="zh-CN" sz="600">
                <a:solidFill>
                  <a:srgbClr val="6C8B8B"/>
                </a:solidFill>
                <a:latin typeface="Ubuntu"/>
                <a:ea typeface="宋体" panose="02010600030101010101" pitchFamily="2" charset="-122"/>
              </a:rPr>
              <a:t>www.CompanyName.com</a:t>
            </a:r>
            <a:endParaRPr lang="en-US" altLang="zh-CN" sz="600">
              <a:solidFill>
                <a:srgbClr val="6C8B8B"/>
              </a:solidFill>
              <a:ea typeface="宋体" panose="02010600030101010101" pitchFamily="2" charset="-122"/>
            </a:endParaRPr>
          </a:p>
        </p:txBody>
      </p:sp>
      <p:grpSp>
        <p:nvGrpSpPr>
          <p:cNvPr id="11" name="Group 12"/>
          <p:cNvGrpSpPr>
            <a:grpSpLocks noChangeAspect="1"/>
          </p:cNvGrpSpPr>
          <p:nvPr/>
        </p:nvGrpSpPr>
        <p:grpSpPr bwMode="auto">
          <a:xfrm>
            <a:off x="11034713" y="6473825"/>
            <a:ext cx="457200" cy="92075"/>
            <a:chOff x="2007" y="1442"/>
            <a:chExt cx="1555" cy="314"/>
          </a:xfrm>
        </p:grpSpPr>
        <p:sp>
          <p:nvSpPr>
            <p:cNvPr id="12" name="Freeform 5"/>
            <p:cNvSpPr>
              <a:spLocks noEditPoints="1"/>
            </p:cNvSpPr>
            <p:nvPr/>
          </p:nvSpPr>
          <p:spPr bwMode="auto">
            <a:xfrm>
              <a:off x="2007" y="1442"/>
              <a:ext cx="1110" cy="314"/>
            </a:xfrm>
            <a:custGeom>
              <a:avLst/>
              <a:gdLst>
                <a:gd name="T0" fmla="*/ 0 w 468"/>
                <a:gd name="T1" fmla="*/ 1831 h 130"/>
                <a:gd name="T2" fmla="*/ 479 w 468"/>
                <a:gd name="T3" fmla="*/ 1394 h 130"/>
                <a:gd name="T4" fmla="*/ 944 w 468"/>
                <a:gd name="T5" fmla="*/ 1831 h 130"/>
                <a:gd name="T6" fmla="*/ 934 w 468"/>
                <a:gd name="T7" fmla="*/ 0 h 130"/>
                <a:gd name="T8" fmla="*/ 389 w 468"/>
                <a:gd name="T9" fmla="*/ 1072 h 130"/>
                <a:gd name="T10" fmla="*/ 546 w 468"/>
                <a:gd name="T11" fmla="*/ 998 h 130"/>
                <a:gd name="T12" fmla="*/ 693 w 468"/>
                <a:gd name="T13" fmla="*/ 449 h 130"/>
                <a:gd name="T14" fmla="*/ 389 w 468"/>
                <a:gd name="T15" fmla="*/ 1072 h 130"/>
                <a:gd name="T16" fmla="*/ 4725 w 468"/>
                <a:gd name="T17" fmla="*/ 12 h 130"/>
                <a:gd name="T18" fmla="*/ 4027 w 468"/>
                <a:gd name="T19" fmla="*/ 1831 h 130"/>
                <a:gd name="T20" fmla="*/ 3482 w 468"/>
                <a:gd name="T21" fmla="*/ 1831 h 130"/>
                <a:gd name="T22" fmla="*/ 2773 w 468"/>
                <a:gd name="T23" fmla="*/ 12 h 130"/>
                <a:gd name="T24" fmla="*/ 3309 w 468"/>
                <a:gd name="T25" fmla="*/ 928 h 130"/>
                <a:gd name="T26" fmla="*/ 3297 w 468"/>
                <a:gd name="T27" fmla="*/ 1196 h 130"/>
                <a:gd name="T28" fmla="*/ 3909 w 468"/>
                <a:gd name="T29" fmla="*/ 12 h 130"/>
                <a:gd name="T30" fmla="*/ 4125 w 468"/>
                <a:gd name="T31" fmla="*/ 1142 h 130"/>
                <a:gd name="T32" fmla="*/ 4338 w 468"/>
                <a:gd name="T33" fmla="*/ 12 h 130"/>
                <a:gd name="T34" fmla="*/ 2132 w 468"/>
                <a:gd name="T35" fmla="*/ 12 h 130"/>
                <a:gd name="T36" fmla="*/ 1508 w 468"/>
                <a:gd name="T37" fmla="*/ 1831 h 130"/>
                <a:gd name="T38" fmla="*/ 1895 w 468"/>
                <a:gd name="T39" fmla="*/ 1155 h 130"/>
                <a:gd name="T40" fmla="*/ 2267 w 468"/>
                <a:gd name="T41" fmla="*/ 1831 h 130"/>
                <a:gd name="T42" fmla="*/ 2324 w 468"/>
                <a:gd name="T43" fmla="*/ 1043 h 130"/>
                <a:gd name="T44" fmla="*/ 2002 w 468"/>
                <a:gd name="T45" fmla="*/ 833 h 130"/>
                <a:gd name="T46" fmla="*/ 1710 w 468"/>
                <a:gd name="T47" fmla="*/ 804 h 130"/>
                <a:gd name="T48" fmla="*/ 1895 w 468"/>
                <a:gd name="T49" fmla="*/ 309 h 130"/>
                <a:gd name="T50" fmla="*/ 2161 w 468"/>
                <a:gd name="T51" fmla="*/ 367 h 130"/>
                <a:gd name="T52" fmla="*/ 2002 w 468"/>
                <a:gd name="T53" fmla="*/ 833 h 130"/>
                <a:gd name="T54" fmla="*/ 5619 w 468"/>
                <a:gd name="T55" fmla="*/ 1056 h 130"/>
                <a:gd name="T56" fmla="*/ 5282 w 468"/>
                <a:gd name="T57" fmla="*/ 1522 h 130"/>
                <a:gd name="T58" fmla="*/ 5884 w 468"/>
                <a:gd name="T59" fmla="*/ 1831 h 130"/>
                <a:gd name="T60" fmla="*/ 4884 w 468"/>
                <a:gd name="T61" fmla="*/ 12 h 130"/>
                <a:gd name="T62" fmla="*/ 5884 w 468"/>
                <a:gd name="T63" fmla="*/ 326 h 130"/>
                <a:gd name="T64" fmla="*/ 5282 w 468"/>
                <a:gd name="T65" fmla="*/ 664 h 130"/>
                <a:gd name="T66" fmla="*/ 5097 w 468"/>
                <a:gd name="T67" fmla="*/ 746 h 130"/>
                <a:gd name="T68" fmla="*/ 5467 w 468"/>
                <a:gd name="T69" fmla="*/ 606 h 130"/>
                <a:gd name="T70" fmla="*/ 6245 w 468"/>
                <a:gd name="T71" fmla="*/ 903 h 130"/>
                <a:gd name="T72" fmla="*/ 5467 w 468"/>
                <a:gd name="T73" fmla="*/ 1196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130">
                  <a:moveTo>
                    <a:pt x="33" y="3"/>
                  </a:moveTo>
                  <a:cubicBezTo>
                    <a:pt x="0" y="130"/>
                    <a:pt x="0" y="130"/>
                    <a:pt x="0" y="130"/>
                  </a:cubicBezTo>
                  <a:cubicBezTo>
                    <a:pt x="29" y="130"/>
                    <a:pt x="29" y="130"/>
                    <a:pt x="29" y="130"/>
                  </a:cubicBezTo>
                  <a:cubicBezTo>
                    <a:pt x="36" y="99"/>
                    <a:pt x="36" y="99"/>
                    <a:pt x="36" y="99"/>
                  </a:cubicBezTo>
                  <a:cubicBezTo>
                    <a:pt x="63" y="99"/>
                    <a:pt x="63" y="99"/>
                    <a:pt x="63" y="99"/>
                  </a:cubicBezTo>
                  <a:cubicBezTo>
                    <a:pt x="71" y="130"/>
                    <a:pt x="71" y="130"/>
                    <a:pt x="71" y="130"/>
                  </a:cubicBezTo>
                  <a:cubicBezTo>
                    <a:pt x="100" y="130"/>
                    <a:pt x="100" y="130"/>
                    <a:pt x="100" y="130"/>
                  </a:cubicBezTo>
                  <a:cubicBezTo>
                    <a:pt x="70" y="0"/>
                    <a:pt x="70" y="0"/>
                    <a:pt x="70" y="0"/>
                  </a:cubicBezTo>
                  <a:cubicBezTo>
                    <a:pt x="33" y="3"/>
                    <a:pt x="33" y="3"/>
                    <a:pt x="33" y="3"/>
                  </a:cubicBezTo>
                  <a:close/>
                  <a:moveTo>
                    <a:pt x="29" y="76"/>
                  </a:moveTo>
                  <a:cubicBezTo>
                    <a:pt x="28" y="75"/>
                    <a:pt x="28" y="75"/>
                    <a:pt x="28" y="75"/>
                  </a:cubicBezTo>
                  <a:cubicBezTo>
                    <a:pt x="41" y="71"/>
                    <a:pt x="41" y="71"/>
                    <a:pt x="41" y="71"/>
                  </a:cubicBezTo>
                  <a:cubicBezTo>
                    <a:pt x="50" y="32"/>
                    <a:pt x="50" y="32"/>
                    <a:pt x="50" y="32"/>
                  </a:cubicBezTo>
                  <a:cubicBezTo>
                    <a:pt x="52" y="32"/>
                    <a:pt x="52" y="32"/>
                    <a:pt x="52" y="32"/>
                  </a:cubicBezTo>
                  <a:cubicBezTo>
                    <a:pt x="60" y="76"/>
                    <a:pt x="60" y="76"/>
                    <a:pt x="60" y="76"/>
                  </a:cubicBezTo>
                  <a:lnTo>
                    <a:pt x="29" y="76"/>
                  </a:lnTo>
                  <a:close/>
                  <a:moveTo>
                    <a:pt x="325" y="1"/>
                  </a:moveTo>
                  <a:cubicBezTo>
                    <a:pt x="354" y="1"/>
                    <a:pt x="354" y="1"/>
                    <a:pt x="354" y="1"/>
                  </a:cubicBezTo>
                  <a:cubicBezTo>
                    <a:pt x="334" y="130"/>
                    <a:pt x="334" y="130"/>
                    <a:pt x="334" y="130"/>
                  </a:cubicBezTo>
                  <a:cubicBezTo>
                    <a:pt x="302" y="130"/>
                    <a:pt x="302" y="130"/>
                    <a:pt x="302" y="130"/>
                  </a:cubicBezTo>
                  <a:cubicBezTo>
                    <a:pt x="281" y="48"/>
                    <a:pt x="281" y="48"/>
                    <a:pt x="281" y="48"/>
                  </a:cubicBezTo>
                  <a:cubicBezTo>
                    <a:pt x="261" y="130"/>
                    <a:pt x="261" y="130"/>
                    <a:pt x="261" y="130"/>
                  </a:cubicBezTo>
                  <a:cubicBezTo>
                    <a:pt x="228" y="130"/>
                    <a:pt x="228" y="130"/>
                    <a:pt x="228" y="130"/>
                  </a:cubicBezTo>
                  <a:cubicBezTo>
                    <a:pt x="208" y="1"/>
                    <a:pt x="208" y="1"/>
                    <a:pt x="208" y="1"/>
                  </a:cubicBezTo>
                  <a:cubicBezTo>
                    <a:pt x="237" y="1"/>
                    <a:pt x="237" y="1"/>
                    <a:pt x="237" y="1"/>
                  </a:cubicBezTo>
                  <a:cubicBezTo>
                    <a:pt x="248" y="66"/>
                    <a:pt x="248" y="66"/>
                    <a:pt x="248" y="66"/>
                  </a:cubicBezTo>
                  <a:cubicBezTo>
                    <a:pt x="245" y="83"/>
                    <a:pt x="245" y="83"/>
                    <a:pt x="245" y="83"/>
                  </a:cubicBezTo>
                  <a:cubicBezTo>
                    <a:pt x="247" y="85"/>
                    <a:pt x="247" y="85"/>
                    <a:pt x="247" y="85"/>
                  </a:cubicBezTo>
                  <a:cubicBezTo>
                    <a:pt x="269" y="1"/>
                    <a:pt x="269" y="1"/>
                    <a:pt x="269" y="1"/>
                  </a:cubicBezTo>
                  <a:cubicBezTo>
                    <a:pt x="293" y="1"/>
                    <a:pt x="293" y="1"/>
                    <a:pt x="293" y="1"/>
                  </a:cubicBezTo>
                  <a:cubicBezTo>
                    <a:pt x="302" y="38"/>
                    <a:pt x="310" y="67"/>
                    <a:pt x="310" y="67"/>
                  </a:cubicBezTo>
                  <a:cubicBezTo>
                    <a:pt x="309" y="81"/>
                    <a:pt x="309" y="81"/>
                    <a:pt x="309" y="81"/>
                  </a:cubicBezTo>
                  <a:cubicBezTo>
                    <a:pt x="310" y="83"/>
                    <a:pt x="310" y="83"/>
                    <a:pt x="310" y="83"/>
                  </a:cubicBezTo>
                  <a:lnTo>
                    <a:pt x="325" y="1"/>
                  </a:lnTo>
                  <a:close/>
                  <a:moveTo>
                    <a:pt x="197" y="37"/>
                  </a:moveTo>
                  <a:cubicBezTo>
                    <a:pt x="197" y="13"/>
                    <a:pt x="185" y="1"/>
                    <a:pt x="160" y="1"/>
                  </a:cubicBezTo>
                  <a:cubicBezTo>
                    <a:pt x="113" y="1"/>
                    <a:pt x="113" y="1"/>
                    <a:pt x="113" y="1"/>
                  </a:cubicBezTo>
                  <a:cubicBezTo>
                    <a:pt x="113" y="130"/>
                    <a:pt x="113" y="130"/>
                    <a:pt x="113" y="130"/>
                  </a:cubicBezTo>
                  <a:cubicBezTo>
                    <a:pt x="142" y="130"/>
                    <a:pt x="142" y="130"/>
                    <a:pt x="142" y="130"/>
                  </a:cubicBezTo>
                  <a:cubicBezTo>
                    <a:pt x="142" y="82"/>
                    <a:pt x="142" y="82"/>
                    <a:pt x="142" y="82"/>
                  </a:cubicBezTo>
                  <a:cubicBezTo>
                    <a:pt x="150" y="82"/>
                    <a:pt x="150" y="82"/>
                    <a:pt x="150" y="82"/>
                  </a:cubicBezTo>
                  <a:cubicBezTo>
                    <a:pt x="170" y="130"/>
                    <a:pt x="170" y="130"/>
                    <a:pt x="170" y="130"/>
                  </a:cubicBezTo>
                  <a:cubicBezTo>
                    <a:pt x="202" y="130"/>
                    <a:pt x="202" y="130"/>
                    <a:pt x="202" y="130"/>
                  </a:cubicBezTo>
                  <a:cubicBezTo>
                    <a:pt x="174" y="74"/>
                    <a:pt x="174" y="74"/>
                    <a:pt x="174" y="74"/>
                  </a:cubicBezTo>
                  <a:cubicBezTo>
                    <a:pt x="190" y="68"/>
                    <a:pt x="197" y="55"/>
                    <a:pt x="197" y="37"/>
                  </a:cubicBezTo>
                  <a:close/>
                  <a:moveTo>
                    <a:pt x="150" y="59"/>
                  </a:moveTo>
                  <a:cubicBezTo>
                    <a:pt x="149" y="59"/>
                    <a:pt x="129" y="59"/>
                    <a:pt x="129" y="59"/>
                  </a:cubicBezTo>
                  <a:cubicBezTo>
                    <a:pt x="128" y="57"/>
                    <a:pt x="128" y="57"/>
                    <a:pt x="128" y="57"/>
                  </a:cubicBezTo>
                  <a:cubicBezTo>
                    <a:pt x="142" y="53"/>
                    <a:pt x="142" y="53"/>
                    <a:pt x="142" y="53"/>
                  </a:cubicBezTo>
                  <a:cubicBezTo>
                    <a:pt x="142" y="22"/>
                    <a:pt x="142" y="22"/>
                    <a:pt x="142" y="22"/>
                  </a:cubicBezTo>
                  <a:cubicBezTo>
                    <a:pt x="150" y="22"/>
                    <a:pt x="150" y="22"/>
                    <a:pt x="150" y="22"/>
                  </a:cubicBezTo>
                  <a:cubicBezTo>
                    <a:pt x="156" y="22"/>
                    <a:pt x="160" y="24"/>
                    <a:pt x="162" y="26"/>
                  </a:cubicBezTo>
                  <a:cubicBezTo>
                    <a:pt x="165" y="30"/>
                    <a:pt x="166" y="34"/>
                    <a:pt x="166" y="39"/>
                  </a:cubicBezTo>
                  <a:cubicBezTo>
                    <a:pt x="166" y="53"/>
                    <a:pt x="161" y="59"/>
                    <a:pt x="150" y="59"/>
                  </a:cubicBezTo>
                  <a:close/>
                  <a:moveTo>
                    <a:pt x="410" y="85"/>
                  </a:moveTo>
                  <a:cubicBezTo>
                    <a:pt x="421" y="75"/>
                    <a:pt x="421" y="75"/>
                    <a:pt x="421" y="75"/>
                  </a:cubicBezTo>
                  <a:cubicBezTo>
                    <a:pt x="396" y="75"/>
                    <a:pt x="396" y="75"/>
                    <a:pt x="396" y="75"/>
                  </a:cubicBezTo>
                  <a:cubicBezTo>
                    <a:pt x="396" y="108"/>
                    <a:pt x="396" y="108"/>
                    <a:pt x="396" y="108"/>
                  </a:cubicBezTo>
                  <a:cubicBezTo>
                    <a:pt x="444" y="108"/>
                    <a:pt x="444" y="108"/>
                    <a:pt x="444" y="108"/>
                  </a:cubicBezTo>
                  <a:cubicBezTo>
                    <a:pt x="441" y="130"/>
                    <a:pt x="441" y="130"/>
                    <a:pt x="441" y="130"/>
                  </a:cubicBezTo>
                  <a:cubicBezTo>
                    <a:pt x="366" y="130"/>
                    <a:pt x="366" y="130"/>
                    <a:pt x="366" y="130"/>
                  </a:cubicBezTo>
                  <a:cubicBezTo>
                    <a:pt x="366" y="1"/>
                    <a:pt x="366" y="1"/>
                    <a:pt x="366" y="1"/>
                  </a:cubicBezTo>
                  <a:cubicBezTo>
                    <a:pt x="443" y="1"/>
                    <a:pt x="443" y="1"/>
                    <a:pt x="443" y="1"/>
                  </a:cubicBezTo>
                  <a:cubicBezTo>
                    <a:pt x="441" y="23"/>
                    <a:pt x="441" y="23"/>
                    <a:pt x="441" y="23"/>
                  </a:cubicBezTo>
                  <a:cubicBezTo>
                    <a:pt x="396" y="23"/>
                    <a:pt x="396" y="23"/>
                    <a:pt x="396" y="23"/>
                  </a:cubicBezTo>
                  <a:cubicBezTo>
                    <a:pt x="396" y="35"/>
                    <a:pt x="396" y="47"/>
                    <a:pt x="396" y="47"/>
                  </a:cubicBezTo>
                  <a:cubicBezTo>
                    <a:pt x="381" y="51"/>
                    <a:pt x="381" y="51"/>
                    <a:pt x="381" y="51"/>
                  </a:cubicBezTo>
                  <a:cubicBezTo>
                    <a:pt x="382" y="53"/>
                    <a:pt x="382" y="53"/>
                    <a:pt x="382" y="53"/>
                  </a:cubicBezTo>
                  <a:cubicBezTo>
                    <a:pt x="420" y="53"/>
                    <a:pt x="420" y="53"/>
                    <a:pt x="420" y="53"/>
                  </a:cubicBezTo>
                  <a:cubicBezTo>
                    <a:pt x="410" y="43"/>
                    <a:pt x="410" y="43"/>
                    <a:pt x="410" y="43"/>
                  </a:cubicBezTo>
                  <a:cubicBezTo>
                    <a:pt x="447" y="43"/>
                    <a:pt x="447" y="43"/>
                    <a:pt x="447" y="43"/>
                  </a:cubicBezTo>
                  <a:cubicBezTo>
                    <a:pt x="468" y="64"/>
                    <a:pt x="468" y="64"/>
                    <a:pt x="468" y="64"/>
                  </a:cubicBezTo>
                  <a:cubicBezTo>
                    <a:pt x="447" y="85"/>
                    <a:pt x="447" y="85"/>
                    <a:pt x="447" y="85"/>
                  </a:cubicBezTo>
                  <a:lnTo>
                    <a:pt x="410" y="85"/>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a:spLocks noEditPoints="1"/>
            </p:cNvSpPr>
            <p:nvPr/>
          </p:nvSpPr>
          <p:spPr bwMode="auto">
            <a:xfrm>
              <a:off x="3102" y="1444"/>
              <a:ext cx="460" cy="312"/>
            </a:xfrm>
            <a:custGeom>
              <a:avLst/>
              <a:gdLst>
                <a:gd name="T0" fmla="*/ 145 w 460"/>
                <a:gd name="T1" fmla="*/ 0 h 312"/>
                <a:gd name="T2" fmla="*/ 211 w 460"/>
                <a:gd name="T3" fmla="*/ 0 h 312"/>
                <a:gd name="T4" fmla="*/ 211 w 460"/>
                <a:gd name="T5" fmla="*/ 312 h 312"/>
                <a:gd name="T6" fmla="*/ 143 w 460"/>
                <a:gd name="T7" fmla="*/ 312 h 312"/>
                <a:gd name="T8" fmla="*/ 143 w 460"/>
                <a:gd name="T9" fmla="*/ 179 h 312"/>
                <a:gd name="T10" fmla="*/ 152 w 460"/>
                <a:gd name="T11" fmla="*/ 126 h 312"/>
                <a:gd name="T12" fmla="*/ 150 w 460"/>
                <a:gd name="T13" fmla="*/ 123 h 312"/>
                <a:gd name="T14" fmla="*/ 133 w 460"/>
                <a:gd name="T15" fmla="*/ 172 h 312"/>
                <a:gd name="T16" fmla="*/ 67 w 460"/>
                <a:gd name="T17" fmla="*/ 312 h 312"/>
                <a:gd name="T18" fmla="*/ 0 w 460"/>
                <a:gd name="T19" fmla="*/ 312 h 312"/>
                <a:gd name="T20" fmla="*/ 0 w 460"/>
                <a:gd name="T21" fmla="*/ 198 h 312"/>
                <a:gd name="T22" fmla="*/ 45 w 460"/>
                <a:gd name="T23" fmla="*/ 152 h 312"/>
                <a:gd name="T24" fmla="*/ 0 w 460"/>
                <a:gd name="T25" fmla="*/ 109 h 312"/>
                <a:gd name="T26" fmla="*/ 0 w 460"/>
                <a:gd name="T27" fmla="*/ 0 h 312"/>
                <a:gd name="T28" fmla="*/ 71 w 460"/>
                <a:gd name="T29" fmla="*/ 0 h 312"/>
                <a:gd name="T30" fmla="*/ 71 w 460"/>
                <a:gd name="T31" fmla="*/ 174 h 312"/>
                <a:gd name="T32" fmla="*/ 145 w 460"/>
                <a:gd name="T33" fmla="*/ 0 h 312"/>
                <a:gd name="T34" fmla="*/ 392 w 460"/>
                <a:gd name="T35" fmla="*/ 0 h 312"/>
                <a:gd name="T36" fmla="*/ 392 w 460"/>
                <a:gd name="T37" fmla="*/ 176 h 312"/>
                <a:gd name="T38" fmla="*/ 316 w 460"/>
                <a:gd name="T39" fmla="*/ 0 h 312"/>
                <a:gd name="T40" fmla="*/ 249 w 460"/>
                <a:gd name="T41" fmla="*/ 0 h 312"/>
                <a:gd name="T42" fmla="*/ 249 w 460"/>
                <a:gd name="T43" fmla="*/ 312 h 312"/>
                <a:gd name="T44" fmla="*/ 318 w 460"/>
                <a:gd name="T45" fmla="*/ 312 h 312"/>
                <a:gd name="T46" fmla="*/ 318 w 460"/>
                <a:gd name="T47" fmla="*/ 179 h 312"/>
                <a:gd name="T48" fmla="*/ 309 w 460"/>
                <a:gd name="T49" fmla="*/ 126 h 312"/>
                <a:gd name="T50" fmla="*/ 313 w 460"/>
                <a:gd name="T51" fmla="*/ 123 h 312"/>
                <a:gd name="T52" fmla="*/ 330 w 460"/>
                <a:gd name="T53" fmla="*/ 172 h 312"/>
                <a:gd name="T54" fmla="*/ 394 w 460"/>
                <a:gd name="T55" fmla="*/ 312 h 312"/>
                <a:gd name="T56" fmla="*/ 460 w 460"/>
                <a:gd name="T57" fmla="*/ 312 h 312"/>
                <a:gd name="T58" fmla="*/ 460 w 460"/>
                <a:gd name="T59" fmla="*/ 0 h 312"/>
                <a:gd name="T60" fmla="*/ 392 w 460"/>
                <a:gd name="T61" fmla="*/ 0 h 3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312">
                  <a:moveTo>
                    <a:pt x="145" y="0"/>
                  </a:moveTo>
                  <a:lnTo>
                    <a:pt x="211" y="0"/>
                  </a:lnTo>
                  <a:lnTo>
                    <a:pt x="211" y="312"/>
                  </a:lnTo>
                  <a:lnTo>
                    <a:pt x="143" y="312"/>
                  </a:lnTo>
                  <a:lnTo>
                    <a:pt x="143" y="179"/>
                  </a:lnTo>
                  <a:lnTo>
                    <a:pt x="152" y="126"/>
                  </a:lnTo>
                  <a:lnTo>
                    <a:pt x="150" y="123"/>
                  </a:lnTo>
                  <a:lnTo>
                    <a:pt x="133" y="172"/>
                  </a:lnTo>
                  <a:lnTo>
                    <a:pt x="67" y="312"/>
                  </a:lnTo>
                  <a:lnTo>
                    <a:pt x="0" y="312"/>
                  </a:lnTo>
                  <a:lnTo>
                    <a:pt x="0" y="198"/>
                  </a:lnTo>
                  <a:lnTo>
                    <a:pt x="45" y="152"/>
                  </a:lnTo>
                  <a:lnTo>
                    <a:pt x="0" y="109"/>
                  </a:lnTo>
                  <a:lnTo>
                    <a:pt x="0" y="0"/>
                  </a:lnTo>
                  <a:lnTo>
                    <a:pt x="71" y="0"/>
                  </a:lnTo>
                  <a:lnTo>
                    <a:pt x="71" y="174"/>
                  </a:lnTo>
                  <a:lnTo>
                    <a:pt x="145" y="0"/>
                  </a:lnTo>
                  <a:close/>
                  <a:moveTo>
                    <a:pt x="392" y="0"/>
                  </a:moveTo>
                  <a:lnTo>
                    <a:pt x="392" y="176"/>
                  </a:lnTo>
                  <a:lnTo>
                    <a:pt x="316" y="0"/>
                  </a:lnTo>
                  <a:lnTo>
                    <a:pt x="249" y="0"/>
                  </a:lnTo>
                  <a:lnTo>
                    <a:pt x="249" y="312"/>
                  </a:lnTo>
                  <a:lnTo>
                    <a:pt x="318" y="312"/>
                  </a:lnTo>
                  <a:lnTo>
                    <a:pt x="318" y="179"/>
                  </a:lnTo>
                  <a:lnTo>
                    <a:pt x="309" y="126"/>
                  </a:lnTo>
                  <a:lnTo>
                    <a:pt x="313" y="123"/>
                  </a:lnTo>
                  <a:lnTo>
                    <a:pt x="330" y="172"/>
                  </a:lnTo>
                  <a:lnTo>
                    <a:pt x="394" y="312"/>
                  </a:lnTo>
                  <a:lnTo>
                    <a:pt x="460" y="312"/>
                  </a:lnTo>
                  <a:lnTo>
                    <a:pt x="460" y="0"/>
                  </a:lnTo>
                  <a:lnTo>
                    <a:pt x="392" y="0"/>
                  </a:lnTo>
                  <a:close/>
                </a:path>
              </a:pathLst>
            </a:custGeom>
            <a:solidFill>
              <a:srgbClr val="3BC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
          <p:cNvGrpSpPr>
            <a:grpSpLocks noChangeAspect="1"/>
          </p:cNvGrpSpPr>
          <p:nvPr/>
        </p:nvGrpSpPr>
        <p:grpSpPr bwMode="auto">
          <a:xfrm>
            <a:off x="11580813" y="6442075"/>
            <a:ext cx="239712" cy="300038"/>
            <a:chOff x="4" y="1"/>
            <a:chExt cx="664" cy="831"/>
          </a:xfrm>
        </p:grpSpPr>
        <p:sp>
          <p:nvSpPr>
            <p:cNvPr id="15" name="Freeform 10"/>
            <p:cNvSpPr/>
            <p:nvPr/>
          </p:nvSpPr>
          <p:spPr bwMode="auto">
            <a:xfrm>
              <a:off x="4" y="280"/>
              <a:ext cx="332" cy="552"/>
            </a:xfrm>
            <a:custGeom>
              <a:avLst/>
              <a:gdLst>
                <a:gd name="T0" fmla="*/ 0 w 332"/>
                <a:gd name="T1" fmla="*/ 0 h 552"/>
                <a:gd name="T2" fmla="*/ 0 w 332"/>
                <a:gd name="T3" fmla="*/ 552 h 552"/>
                <a:gd name="T4" fmla="*/ 332 w 332"/>
                <a:gd name="T5" fmla="*/ 276 h 552"/>
                <a:gd name="T6" fmla="*/ 0 w 332"/>
                <a:gd name="T7" fmla="*/ 0 h 552"/>
                <a:gd name="T8" fmla="*/ 0 w 332"/>
                <a:gd name="T9" fmla="*/ 0 h 552"/>
                <a:gd name="T10" fmla="*/ 0 w 332"/>
                <a:gd name="T11" fmla="*/ 0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552">
                  <a:moveTo>
                    <a:pt x="0" y="0"/>
                  </a:moveTo>
                  <a:lnTo>
                    <a:pt x="0" y="552"/>
                  </a:lnTo>
                  <a:lnTo>
                    <a:pt x="332" y="276"/>
                  </a:lnTo>
                  <a:lnTo>
                    <a:pt x="0" y="0"/>
                  </a:lnTo>
                  <a:close/>
                </a:path>
              </a:pathLst>
            </a:custGeom>
            <a:solidFill>
              <a:srgbClr val="0064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1"/>
            <p:cNvSpPr/>
            <p:nvPr/>
          </p:nvSpPr>
          <p:spPr bwMode="auto">
            <a:xfrm>
              <a:off x="4" y="1"/>
              <a:ext cx="664" cy="831"/>
            </a:xfrm>
            <a:custGeom>
              <a:avLst/>
              <a:gdLst>
                <a:gd name="T0" fmla="*/ 664 w 664"/>
                <a:gd name="T1" fmla="*/ 831 h 831"/>
                <a:gd name="T2" fmla="*/ 0 w 664"/>
                <a:gd name="T3" fmla="*/ 279 h 831"/>
                <a:gd name="T4" fmla="*/ 332 w 664"/>
                <a:gd name="T5" fmla="*/ 0 h 831"/>
                <a:gd name="T6" fmla="*/ 664 w 664"/>
                <a:gd name="T7" fmla="*/ 279 h 831"/>
                <a:gd name="T8" fmla="*/ 664 w 664"/>
                <a:gd name="T9" fmla="*/ 831 h 831"/>
                <a:gd name="T10" fmla="*/ 664 w 664"/>
                <a:gd name="T11" fmla="*/ 831 h 831"/>
                <a:gd name="T12" fmla="*/ 664 w 664"/>
                <a:gd name="T13" fmla="*/ 831 h 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831">
                  <a:moveTo>
                    <a:pt x="664" y="831"/>
                  </a:moveTo>
                  <a:lnTo>
                    <a:pt x="0" y="279"/>
                  </a:lnTo>
                  <a:lnTo>
                    <a:pt x="332" y="0"/>
                  </a:lnTo>
                  <a:lnTo>
                    <a:pt x="664" y="279"/>
                  </a:lnTo>
                  <a:lnTo>
                    <a:pt x="664" y="831"/>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2"/>
            <p:cNvSpPr/>
            <p:nvPr/>
          </p:nvSpPr>
          <p:spPr bwMode="auto">
            <a:xfrm>
              <a:off x="140" y="165"/>
              <a:ext cx="392" cy="386"/>
            </a:xfrm>
            <a:custGeom>
              <a:avLst/>
              <a:gdLst>
                <a:gd name="T0" fmla="*/ 196 w 392"/>
                <a:gd name="T1" fmla="*/ 0 h 386"/>
                <a:gd name="T2" fmla="*/ 199 w 392"/>
                <a:gd name="T3" fmla="*/ 0 h 386"/>
                <a:gd name="T4" fmla="*/ 199 w 392"/>
                <a:gd name="T5" fmla="*/ 0 h 386"/>
                <a:gd name="T6" fmla="*/ 392 w 392"/>
                <a:gd name="T7" fmla="*/ 172 h 386"/>
                <a:gd name="T8" fmla="*/ 392 w 392"/>
                <a:gd name="T9" fmla="*/ 386 h 386"/>
                <a:gd name="T10" fmla="*/ 199 w 392"/>
                <a:gd name="T11" fmla="*/ 217 h 386"/>
                <a:gd name="T12" fmla="*/ 199 w 392"/>
                <a:gd name="T13" fmla="*/ 217 h 386"/>
                <a:gd name="T14" fmla="*/ 196 w 392"/>
                <a:gd name="T15" fmla="*/ 215 h 386"/>
                <a:gd name="T16" fmla="*/ 0 w 392"/>
                <a:gd name="T17" fmla="*/ 386 h 386"/>
                <a:gd name="T18" fmla="*/ 0 w 392"/>
                <a:gd name="T19" fmla="*/ 172 h 386"/>
                <a:gd name="T20" fmla="*/ 196 w 392"/>
                <a:gd name="T21" fmla="*/ 0 h 386"/>
                <a:gd name="T22" fmla="*/ 196 w 392"/>
                <a:gd name="T23" fmla="*/ 0 h 3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2" h="386">
                  <a:moveTo>
                    <a:pt x="196" y="0"/>
                  </a:moveTo>
                  <a:lnTo>
                    <a:pt x="199" y="0"/>
                  </a:lnTo>
                  <a:lnTo>
                    <a:pt x="392" y="172"/>
                  </a:lnTo>
                  <a:lnTo>
                    <a:pt x="392" y="386"/>
                  </a:lnTo>
                  <a:lnTo>
                    <a:pt x="199" y="217"/>
                  </a:lnTo>
                  <a:lnTo>
                    <a:pt x="196" y="215"/>
                  </a:lnTo>
                  <a:lnTo>
                    <a:pt x="0" y="386"/>
                  </a:lnTo>
                  <a:lnTo>
                    <a:pt x="0" y="172"/>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 name="Title 1"/>
          <p:cNvSpPr>
            <a:spLocks noGrp="1"/>
          </p:cNvSpPr>
          <p:nvPr>
            <p:ph type="title"/>
          </p:nvPr>
        </p:nvSpPr>
        <p:spPr/>
        <p:txBody>
          <a:bodyPr/>
          <a:lstStyle/>
          <a:p>
            <a:r>
              <a:rPr lang="en-US"/>
              <a:t>Click to edit Master title style</a:t>
            </a:r>
            <a:endParaRPr lang="en-US" dirty="0"/>
          </a:p>
        </p:txBody>
      </p:sp>
      <p:sp>
        <p:nvSpPr>
          <p:cNvPr id="9" name="Subtitle 2"/>
          <p:cNvSpPr>
            <a:spLocks noGrp="1"/>
          </p:cNvSpPr>
          <p:nvPr>
            <p:ph type="body" sz="quarter" idx="13"/>
          </p:nvPr>
        </p:nvSpPr>
        <p:spPr>
          <a:xfrm>
            <a:off x="1055688" y="1233294"/>
            <a:ext cx="10080625" cy="257369"/>
          </a:xfrm>
        </p:spPr>
        <p:txBody>
          <a:bodyPr lIns="72000" tIns="36000" rIns="72000" bIns="36000" anchor="t">
            <a:spAutoFit/>
          </a:bodyPr>
          <a:lstStyle>
            <a:lvl1pPr marL="0" indent="0" algn="ctr">
              <a:lnSpc>
                <a:spcPct val="100000"/>
              </a:lnSpc>
              <a:spcBef>
                <a:spcPts val="0"/>
              </a:spcBef>
              <a:buNone/>
              <a:defRPr sz="1200" b="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8" name="Date Placeholder 2"/>
          <p:cNvSpPr>
            <a:spLocks noGrp="1"/>
          </p:cNvSpPr>
          <p:nvPr>
            <p:ph type="dt" sz="half" idx="14"/>
          </p:nvPr>
        </p:nvSpPr>
        <p:spPr/>
        <p:txBody>
          <a:bodyPr/>
          <a:lstStyle>
            <a:lvl1pPr>
              <a:defRPr/>
            </a:lvl1pPr>
          </a:lstStyle>
          <a:p>
            <a:pPr>
              <a:defRPr/>
            </a:pPr>
            <a:fld id="{01614A95-ECE9-4230-9EC6-A59928AE33ED}" type="datetime1">
              <a:rPr lang="id-ID"/>
            </a:fld>
            <a:endParaRPr lang="id-ID" dirty="0"/>
          </a:p>
        </p:txBody>
      </p:sp>
      <p:sp>
        <p:nvSpPr>
          <p:cNvPr id="19" name="Footer Placeholder 3"/>
          <p:cNvSpPr>
            <a:spLocks noGrp="1"/>
          </p:cNvSpPr>
          <p:nvPr>
            <p:ph type="ftr" sz="quarter" idx="15"/>
          </p:nvPr>
        </p:nvSpPr>
        <p:spPr/>
        <p:txBody>
          <a:bodyPr/>
          <a:lstStyle>
            <a:lvl1pPr>
              <a:defRPr/>
            </a:lvl1pPr>
          </a:lstStyle>
          <a:p>
            <a:pPr>
              <a:defRPr/>
            </a:pPr>
            <a:endParaRPr lang="id-ID"/>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5440100" y="0"/>
            <a:ext cx="6751899" cy="6858000"/>
          </a:xfrm>
          <a:prstGeom prst="rect">
            <a:avLst/>
          </a:prstGeom>
        </p:spPr>
        <p:txBody>
          <a:bodyPr/>
          <a:lstStyle/>
          <a:p>
            <a:pPr lvl="0"/>
            <a:endParaRPr lang="id-ID" noProof="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71351" y="80948"/>
            <a:ext cx="10973117" cy="776143"/>
          </a:xfrm>
        </p:spPr>
        <p:txBody>
          <a:bodyPr/>
          <a:lstStyle/>
          <a:p>
            <a:r>
              <a:rPr lang="zh-CN" altLang="en-US" noProof="1"/>
              <a:t>单击此处编辑母版标题样式</a:t>
            </a:r>
            <a:endParaRPr lang="zh-CN" altLang="en-US" noProof="1"/>
          </a:p>
        </p:txBody>
      </p:sp>
      <p:sp>
        <p:nvSpPr>
          <p:cNvPr id="3" name="灯片编号占位符 5"/>
          <p:cNvSpPr>
            <a:spLocks noGrp="1" noChangeArrowheads="1"/>
          </p:cNvSpPr>
          <p:nvPr>
            <p:ph type="sldNum" sz="quarter" idx="10"/>
          </p:nvPr>
        </p:nvSpPr>
        <p:spPr/>
        <p:txBody>
          <a:bodyPr/>
          <a:lstStyle>
            <a:lvl1pPr>
              <a:defRPr/>
            </a:lvl1pPr>
          </a:lstStyle>
          <a:p>
            <a:pPr>
              <a:defRPr/>
            </a:pPr>
            <a:fld id="{4113BE31-0E8C-4A64-9207-A968A3349D5F}" type="slidenum">
              <a:rPr lang="zh-CN" altLang="en-US"/>
            </a:fld>
            <a:r>
              <a:rPr lang="zh-CN" altLang="en-US"/>
              <a:t>/24</a:t>
            </a:r>
            <a:endParaRPr lang="zh-CN" altLang="en-US" sz="2000">
              <a:solidFill>
                <a:schemeClr val="tx1"/>
              </a:solidFill>
              <a:latin typeface="Arial" panose="020B0604020202020204" pitchFamily="34" charset="0"/>
              <a:sym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4"/>
          </a:xfrm>
          <a:prstGeom prst="rect">
            <a:avLst/>
          </a:prstGeom>
        </p:spPr>
        <p:txBody>
          <a:bodyPr lIns="124048" tIns="62024" rIns="124048" bIns="62024"/>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1" cy="1752600"/>
          </a:xfrm>
          <a:prstGeom prst="rect">
            <a:avLst/>
          </a:prstGeom>
        </p:spPr>
        <p:txBody>
          <a:bodyPr lIns="124048" tIns="62024" rIns="124048" bIns="62024"/>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6812">
        <p14:pan dir="u"/>
      </p:transition>
    </mc:Choice>
    <mc:Fallback>
      <p:transition spd="slow" advTm="6812">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9866630" y="104140"/>
            <a:ext cx="2211070" cy="215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A5F987B-FC29-4894-8926-6E8C9B60C06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9C9A331-1258-4313-9754-B435FF4EF0C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5167086" y="1113298"/>
            <a:ext cx="1857829" cy="1857829"/>
          </a:xfrm>
          <a:prstGeom prst="ellipse">
            <a:avLst/>
          </a:prstGeom>
        </p:spPr>
        <p:txBody>
          <a:bodyPr/>
          <a:lstStyle>
            <a:lvl4pPr marL="1371600" indent="0" algn="ctr">
              <a:buNone/>
              <a:defRPr sz="400">
                <a:latin typeface="+mj-lt"/>
              </a:defRPr>
            </a:lvl4pPr>
          </a:lstStyle>
          <a:p>
            <a:pPr lvl="3"/>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4529721-7ABC-44A2-8080-80310A08D6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3271838" y="925472"/>
            <a:ext cx="5648325" cy="3177183"/>
          </a:xfrm>
          <a:prstGeom prst="rect">
            <a:avLst/>
          </a:prstGeom>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D18662-E9F0-403D-A260-6CCE36593B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3"/>
          <p:cNvSpPr>
            <a:spLocks noGrp="1"/>
          </p:cNvSpPr>
          <p:nvPr>
            <p:ph type="pic" sz="quarter" idx="11"/>
          </p:nvPr>
        </p:nvSpPr>
        <p:spPr>
          <a:xfrm>
            <a:off x="0" y="1913629"/>
            <a:ext cx="12192000" cy="3030742"/>
          </a:xfrm>
          <a:prstGeom prst="rect">
            <a:avLst/>
          </a:prstGeom>
        </p:spPr>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7" Type="http://schemas.openxmlformats.org/officeDocument/2006/relationships/theme" Target="../theme/theme1.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3C03BB2-D549-4E20-B397-A8EAFEAB2F44}" type="slidenum">
              <a:rPr lang="en-US"/>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E2BF260-838E-41C6-9C31-5F2AD3112922}" type="datetimeFigureOut">
              <a:rPr lang="en-US"/>
            </a:fld>
            <a:endParaRPr lang="en-US"/>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file:///D:\BaiduNetdiskDownload\PPTghv42ws&#32463;&#20856;&#32972;&#26223;&#38899;&#20048;&#24211;\36&#39318;&#38596;&#20255;&#22823;&#27668;&#30340;&#26354;&#23376;\05%20-%20Darkness.mp3" TargetMode="External"/><Relationship Id="rId3" Type="http://schemas.openxmlformats.org/officeDocument/2006/relationships/audio" Target="file:///D:\BaiduNetdiskDownload\PPTghv42ws&#32463;&#20856;&#32972;&#26223;&#38899;&#20048;&#24211;\36&#39318;&#38596;&#20255;&#22823;&#27668;&#30340;&#26354;&#23376;\05%20-%20Darkness.mp3" TargetMode="Externa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3.jpe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7" Type="http://schemas.openxmlformats.org/officeDocument/2006/relationships/slideLayout" Target="../slideLayouts/slideLayout53.xml"/><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rcRect b="10138"/>
          <a:stretch>
            <a:fillRect/>
          </a:stretch>
        </p:blipFill>
        <p:spPr bwMode="auto">
          <a:xfrm>
            <a:off x="-12700" y="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63" b="9688"/>
          <a:stretch>
            <a:fillRect/>
          </a:stretch>
        </p:blipFill>
        <p:spPr bwMode="auto">
          <a:xfrm>
            <a:off x="-12700" y="0"/>
            <a:ext cx="1221105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5 - Darkness.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1174679" y="458313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9382760" y="246380"/>
            <a:ext cx="2621280" cy="368300"/>
          </a:xfrm>
          <a:prstGeom prst="rect">
            <a:avLst/>
          </a:prstGeom>
          <a:noFill/>
        </p:spPr>
        <p:txBody>
          <a:bodyPr wrap="none" rtlCol="0">
            <a:spAutoFit/>
          </a:bodyPr>
          <a:lstStyle/>
          <a:p>
            <a:pPr algn="l"/>
            <a:r>
              <a:rPr lang="zh-CN" altLang="en-US" dirty="0">
                <a:solidFill>
                  <a:schemeClr val="bg1">
                    <a:lumMod val="25000"/>
                  </a:schemeClr>
                </a:solidFill>
                <a:latin typeface="+mn-lt"/>
                <a:ea typeface="+mn-ea"/>
                <a:cs typeface="+mn-ea"/>
                <a:sym typeface="+mn-lt"/>
              </a:rPr>
              <a:t>以下简称</a:t>
            </a:r>
            <a:r>
              <a:rPr lang="en-US" altLang="zh-CN" dirty="0">
                <a:solidFill>
                  <a:schemeClr val="bg1">
                    <a:lumMod val="25000"/>
                  </a:schemeClr>
                </a:solidFill>
                <a:latin typeface="+mn-lt"/>
                <a:ea typeface="+mn-ea"/>
                <a:cs typeface="+mn-ea"/>
                <a:sym typeface="+mn-lt"/>
              </a:rPr>
              <a:t>“</a:t>
            </a:r>
            <a:r>
              <a:rPr lang="zh-CN" altLang="en-US" dirty="0">
                <a:solidFill>
                  <a:schemeClr val="bg1">
                    <a:lumMod val="25000"/>
                  </a:schemeClr>
                </a:solidFill>
                <a:latin typeface="+mn-lt"/>
                <a:ea typeface="+mn-ea"/>
                <a:cs typeface="+mn-ea"/>
                <a:sym typeface="+mn-lt"/>
              </a:rPr>
              <a:t>蓝源产融集团</a:t>
            </a:r>
            <a:r>
              <a:rPr lang="en-US" altLang="zh-CN" dirty="0">
                <a:solidFill>
                  <a:schemeClr val="bg1">
                    <a:lumMod val="25000"/>
                  </a:schemeClr>
                </a:solidFill>
                <a:latin typeface="+mn-lt"/>
                <a:ea typeface="+mn-ea"/>
                <a:cs typeface="+mn-ea"/>
                <a:sym typeface="+mn-lt"/>
              </a:rPr>
              <a:t>”</a:t>
            </a:r>
            <a:endParaRPr lang="en-US" altLang="zh-CN" dirty="0">
              <a:solidFill>
                <a:schemeClr val="bg1">
                  <a:lumMod val="25000"/>
                </a:schemeClr>
              </a:solidFill>
              <a:latin typeface="+mn-lt"/>
              <a:ea typeface="+mn-ea"/>
              <a:cs typeface="+mn-ea"/>
              <a:sym typeface="+mn-lt"/>
            </a:endParaRPr>
          </a:p>
        </p:txBody>
      </p:sp>
      <p:grpSp>
        <p:nvGrpSpPr>
          <p:cNvPr id="6" name="组合 5"/>
          <p:cNvGrpSpPr/>
          <p:nvPr/>
        </p:nvGrpSpPr>
        <p:grpSpPr>
          <a:xfrm>
            <a:off x="5061857" y="2504771"/>
            <a:ext cx="7868918" cy="1848457"/>
            <a:chOff x="5194593" y="1605266"/>
            <a:chExt cx="7868918" cy="1848457"/>
          </a:xfrm>
        </p:grpSpPr>
        <p:sp>
          <p:nvSpPr>
            <p:cNvPr id="7" name="TextBox 6"/>
            <p:cNvSpPr txBox="1"/>
            <p:nvPr/>
          </p:nvSpPr>
          <p:spPr bwMode="auto">
            <a:xfrm>
              <a:off x="5194593" y="1605266"/>
              <a:ext cx="7868918" cy="1213158"/>
            </a:xfrm>
            <a:prstGeom prst="rect">
              <a:avLst/>
            </a:prstGeom>
            <a:noFill/>
          </p:spPr>
          <p:txBody>
            <a:bodyPr wrap="square">
              <a:spAutoFit/>
            </a:bodyPr>
            <a:lstStyle/>
            <a:p>
              <a:pPr eaLnBrk="1" fontAlgn="auto" hangingPunct="1">
                <a:spcBef>
                  <a:spcPts val="0"/>
                </a:spcBef>
                <a:spcAft>
                  <a:spcPts val="0"/>
                </a:spcAft>
                <a:defRPr/>
              </a:pPr>
              <a:r>
                <a:rPr lang="zh-CN" altLang="en-US" sz="4200" b="1" dirty="0">
                  <a:solidFill>
                    <a:schemeClr val="accent1"/>
                  </a:solidFill>
                  <a:latin typeface="+mn-lt"/>
                  <a:ea typeface="+mn-ea"/>
                  <a:cs typeface="+mn-ea"/>
                  <a:sym typeface="+mn-lt"/>
                </a:rPr>
                <a:t>宁波蓝源产融集团有限公司</a:t>
              </a:r>
              <a:endParaRPr lang="zh-CN" altLang="en-US" sz="4200" b="1" dirty="0">
                <a:solidFill>
                  <a:schemeClr val="accent1"/>
                </a:solidFill>
                <a:latin typeface="+mn-lt"/>
                <a:ea typeface="+mn-ea"/>
                <a:cs typeface="+mn-ea"/>
                <a:sym typeface="+mn-lt"/>
              </a:endParaRPr>
            </a:p>
            <a:p>
              <a:pPr eaLnBrk="1" fontAlgn="auto" hangingPunct="1">
                <a:lnSpc>
                  <a:spcPts val="3700"/>
                </a:lnSpc>
                <a:spcBef>
                  <a:spcPts val="0"/>
                </a:spcBef>
                <a:spcAft>
                  <a:spcPts val="0"/>
                </a:spcAft>
                <a:defRPr/>
              </a:pPr>
              <a:endParaRPr lang="zh-CN" altLang="en-US" sz="4000" dirty="0">
                <a:solidFill>
                  <a:schemeClr val="bg1">
                    <a:lumMod val="25000"/>
                  </a:schemeClr>
                </a:solidFill>
                <a:latin typeface="+mn-lt"/>
                <a:ea typeface="+mn-ea"/>
                <a:cs typeface="+mn-ea"/>
                <a:sym typeface="+mn-lt"/>
              </a:endParaRPr>
            </a:p>
          </p:txBody>
        </p:sp>
        <p:sp>
          <p:nvSpPr>
            <p:cNvPr id="11" name="TextBox 10"/>
            <p:cNvSpPr txBox="1"/>
            <p:nvPr/>
          </p:nvSpPr>
          <p:spPr bwMode="auto">
            <a:xfrm>
              <a:off x="6171549" y="2884465"/>
              <a:ext cx="6891962" cy="569258"/>
            </a:xfrm>
            <a:prstGeom prst="rect">
              <a:avLst/>
            </a:prstGeom>
            <a:noFill/>
          </p:spPr>
          <p:txBody>
            <a:bodyPr wrap="square">
              <a:spAutoFit/>
            </a:bodyPr>
            <a:lstStyle/>
            <a:p>
              <a:pPr eaLnBrk="1" fontAlgn="auto" hangingPunct="1">
                <a:lnSpc>
                  <a:spcPts val="3700"/>
                </a:lnSpc>
                <a:spcBef>
                  <a:spcPts val="0"/>
                </a:spcBef>
                <a:spcAft>
                  <a:spcPts val="0"/>
                </a:spcAft>
                <a:defRPr/>
              </a:pPr>
              <a:r>
                <a:rPr lang="zh-CN" altLang="en-US" sz="3600" dirty="0">
                  <a:solidFill>
                    <a:schemeClr val="bg1">
                      <a:lumMod val="25000"/>
                    </a:schemeClr>
                  </a:solidFill>
                  <a:latin typeface="+mn-lt"/>
                  <a:ea typeface="+mn-ea"/>
                  <a:cs typeface="+mn-ea"/>
                  <a:sym typeface="+mn-lt"/>
                </a:rPr>
                <a:t>中国产业投资领军平台</a:t>
              </a:r>
              <a:endParaRPr lang="zh-CN" altLang="en-US" sz="3600" dirty="0">
                <a:solidFill>
                  <a:schemeClr val="bg1">
                    <a:lumMod val="25000"/>
                  </a:schemeClr>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4"/>
          <p:cNvSpPr>
            <a:spLocks noChangeArrowheads="1"/>
          </p:cNvSpPr>
          <p:nvPr/>
        </p:nvSpPr>
        <p:spPr bwMode="auto">
          <a:xfrm>
            <a:off x="446765" y="159350"/>
            <a:ext cx="9047982" cy="107075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蓝源资本港    </a:t>
            </a:r>
            <a:r>
              <a:rPr lang="zh-CN" altLang="en-US"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a:t>
            </a:r>
            <a:r>
              <a:rPr lang="zh-CN" altLang="en-US" b="1" dirty="0">
                <a:solidFill>
                  <a:schemeClr val="accent1"/>
                </a:solidFill>
                <a:latin typeface="+mn-lt"/>
                <a:ea typeface="+mn-ea"/>
                <a:cs typeface="+mn-ea"/>
                <a:sym typeface="黑体" panose="02010609060101010101" charset="-122"/>
              </a:rPr>
              <a:t>创新服务体系</a:t>
            </a:r>
            <a:endParaRPr lang="zh-CN" altLang="en-US" b="1" dirty="0">
              <a:solidFill>
                <a:schemeClr val="accent1"/>
              </a:solidFill>
              <a:latin typeface="+mn-lt"/>
              <a:ea typeface="+mn-ea"/>
              <a:cs typeface="+mn-ea"/>
              <a:sym typeface="黑体" panose="02010609060101010101" charset="-122"/>
            </a:endParaRPr>
          </a:p>
        </p:txBody>
      </p:sp>
      <p:sp>
        <p:nvSpPr>
          <p:cNvPr id="24579" name="Rectangle 2"/>
          <p:cNvSpPr>
            <a:spLocks noChangeArrowheads="1"/>
          </p:cNvSpPr>
          <p:nvPr/>
        </p:nvSpPr>
        <p:spPr bwMode="auto">
          <a:xfrm>
            <a:off x="496526" y="1350505"/>
            <a:ext cx="10078001" cy="738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spAutoFit/>
          </a:bodyPr>
          <a:lstStyle/>
          <a:p>
            <a:pPr eaLnBrk="1" hangingPunct="1">
              <a:lnSpc>
                <a:spcPct val="150000"/>
              </a:lnSpc>
            </a:pPr>
            <a:r>
              <a:rPr lang="zh-CN" altLang="en-US" sz="1400" dirty="0">
                <a:solidFill>
                  <a:schemeClr val="tx2"/>
                </a:solidFill>
                <a:latin typeface="+mn-ea"/>
                <a:ea typeface="+mn-ea"/>
                <a:cs typeface="+mn-ea"/>
                <a:sym typeface="微软雅黑" panose="020B0503020204020204" pitchFamily="34" charset="-122"/>
              </a:rPr>
              <a:t>　  蓝源资本港通过整合各种金融业态与专业机构，实现资源共享、业务协同，通过系统集成式的一站式服务，打造了“科技</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人才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金融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智库</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产业”的创新服务模式，以人才服务和人才资本化为核心路径的类金融万达创新服务平台。</a:t>
            </a:r>
            <a:endParaRPr lang="zh-CN" altLang="en-US" sz="1400" dirty="0">
              <a:solidFill>
                <a:schemeClr val="tx2"/>
              </a:solidFill>
              <a:latin typeface="+mn-ea"/>
              <a:ea typeface="+mn-ea"/>
              <a:cs typeface="+mn-ea"/>
              <a:sym typeface="微软雅黑" panose="020B0503020204020204" pitchFamily="34" charset="-122"/>
            </a:endParaRPr>
          </a:p>
        </p:txBody>
      </p:sp>
      <p:sp>
        <p:nvSpPr>
          <p:cNvPr id="24580" name="内容占位符 5"/>
          <p:cNvSpPr>
            <a:spLocks noChangeArrowheads="1"/>
          </p:cNvSpPr>
          <p:nvPr/>
        </p:nvSpPr>
        <p:spPr bwMode="auto">
          <a:xfrm>
            <a:off x="6527688" y="3740609"/>
            <a:ext cx="4164515" cy="230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12" tIns="53456" rIns="106912" bIns="53456"/>
          <a:lstStyle/>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一站式高端化创新金融资本解决方案提供者</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金融虚拟交易平台实战与培训的完美结合</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金融资本投资设计及筛选专家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企业客户金融产业信息专家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a:t>
            </a:r>
            <a:r>
              <a:rPr lang="en-US" altLang="zh-CN" sz="1400" dirty="0">
                <a:solidFill>
                  <a:srgbClr val="000000"/>
                </a:solidFill>
                <a:latin typeface="微软雅黑" panose="020B0503020204020204" pitchFamily="34" charset="-122"/>
                <a:sym typeface="微软雅黑" panose="020B0503020204020204" pitchFamily="34" charset="-122"/>
              </a:rPr>
              <a:t>IPO</a:t>
            </a:r>
            <a:r>
              <a:rPr lang="zh-CN" altLang="en-US" sz="1400" dirty="0">
                <a:solidFill>
                  <a:srgbClr val="000000"/>
                </a:solidFill>
                <a:latin typeface="微软雅黑" panose="020B0503020204020204" pitchFamily="34" charset="-122"/>
                <a:sym typeface="微软雅黑" panose="020B0503020204020204" pitchFamily="34" charset="-122"/>
              </a:rPr>
              <a:t>上市服务专家</a:t>
            </a:r>
            <a:endParaRPr lang="zh-CN" altLang="en-US" sz="1600" dirty="0">
              <a:solidFill>
                <a:srgbClr val="000000"/>
              </a:solidFill>
              <a:latin typeface="微软雅黑" panose="020B0503020204020204" pitchFamily="34" charset="-122"/>
              <a:sym typeface="微软雅黑" panose="020B0503020204020204" pitchFamily="34" charset="-122"/>
            </a:endParaRPr>
          </a:p>
        </p:txBody>
      </p:sp>
      <p:sp>
        <p:nvSpPr>
          <p:cNvPr id="24581" name="矩形 4"/>
          <p:cNvSpPr>
            <a:spLocks noChangeArrowheads="1"/>
          </p:cNvSpPr>
          <p:nvPr/>
        </p:nvSpPr>
        <p:spPr bwMode="auto">
          <a:xfrm>
            <a:off x="6527688" y="3308920"/>
            <a:ext cx="3467555" cy="3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4" rIns="91410" bIns="45704">
            <a:spAutoFit/>
          </a:bodyPr>
          <a:lstStyle/>
          <a:p>
            <a:pPr algn="just">
              <a:lnSpc>
                <a:spcPct val="120000"/>
              </a:lnSpc>
              <a:spcBef>
                <a:spcPct val="70000"/>
              </a:spcBef>
            </a:pPr>
            <a:r>
              <a:rPr lang="zh-CN" altLang="en-US" sz="1600" b="1">
                <a:solidFill>
                  <a:srgbClr val="0172EF"/>
                </a:solidFill>
                <a:latin typeface="微软雅黑" panose="020B0503020204020204" pitchFamily="34" charset="-122"/>
                <a:sym typeface="微软雅黑" panose="020B0503020204020204" pitchFamily="34" charset="-122"/>
              </a:rPr>
              <a:t>科技金融人才创新服务平台角色定位</a:t>
            </a:r>
            <a:endParaRPr lang="zh-CN" altLang="en-US" sz="1400">
              <a:solidFill>
                <a:srgbClr val="000000"/>
              </a:solidFill>
              <a:latin typeface="微软雅黑" panose="020B0503020204020204" pitchFamily="34" charset="-122"/>
              <a:sym typeface="微软雅黑" panose="020B0503020204020204" pitchFamily="34" charset="-122"/>
            </a:endParaRPr>
          </a:p>
        </p:txBody>
      </p:sp>
      <p:grpSp>
        <p:nvGrpSpPr>
          <p:cNvPr id="24582" name="Group 8"/>
          <p:cNvGrpSpPr/>
          <p:nvPr/>
        </p:nvGrpSpPr>
        <p:grpSpPr bwMode="auto">
          <a:xfrm>
            <a:off x="908447" y="2772722"/>
            <a:ext cx="4965994" cy="3383766"/>
            <a:chOff x="0" y="0"/>
            <a:chExt cx="4968552" cy="3384360"/>
          </a:xfrm>
        </p:grpSpPr>
        <p:grpSp>
          <p:nvGrpSpPr>
            <p:cNvPr id="24584" name="Group 9"/>
            <p:cNvGrpSpPr/>
            <p:nvPr/>
          </p:nvGrpSpPr>
          <p:grpSpPr bwMode="auto">
            <a:xfrm>
              <a:off x="216024" y="360040"/>
              <a:ext cx="4185672" cy="748574"/>
              <a:chOff x="0" y="0"/>
              <a:chExt cx="4727" cy="845"/>
            </a:xfrm>
          </p:grpSpPr>
          <p:pic>
            <p:nvPicPr>
              <p:cNvPr id="24602" name="下弧形箭头 2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727"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7"/>
              <p:cNvSpPr>
                <a:spLocks noChangeArrowheads="1"/>
              </p:cNvSpPr>
              <p:nvPr/>
            </p:nvSpPr>
            <p:spPr bwMode="auto">
              <a:xfrm rot="10800000">
                <a:off x="-52" y="11"/>
                <a:ext cx="47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grpSp>
          <p:nvGrpSpPr>
            <p:cNvPr id="24585" name="Group 12"/>
            <p:cNvGrpSpPr/>
            <p:nvPr/>
          </p:nvGrpSpPr>
          <p:grpSpPr bwMode="auto">
            <a:xfrm>
              <a:off x="574143" y="162272"/>
              <a:ext cx="4090313" cy="2922066"/>
              <a:chOff x="0" y="0"/>
              <a:chExt cx="4090313" cy="2922066"/>
            </a:xfrm>
          </p:grpSpPr>
          <p:sp>
            <p:nvSpPr>
              <p:cNvPr id="37" name="AutoShape 13"/>
              <p:cNvSpPr>
                <a:spLocks noChangeArrowheads="1"/>
              </p:cNvSpPr>
              <p:nvPr/>
            </p:nvSpPr>
            <p:spPr bwMode="auto">
              <a:xfrm>
                <a:off x="1315463" y="-356"/>
                <a:ext cx="1459283" cy="1460418"/>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8" name="Rectangle 14"/>
              <p:cNvSpPr>
                <a:spLocks noChangeArrowheads="1"/>
              </p:cNvSpPr>
              <p:nvPr/>
            </p:nvSpPr>
            <p:spPr bwMode="auto">
              <a:xfrm>
                <a:off x="1680681" y="729853"/>
                <a:ext cx="728847"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高端金融资本聚集平台</a:t>
                </a:r>
                <a:endParaRPr lang="en-US" altLang="zh-CN" sz="1400" kern="0">
                  <a:solidFill>
                    <a:srgbClr val="000000"/>
                  </a:solidFill>
                  <a:latin typeface="微软雅黑" panose="020B0503020204020204" pitchFamily="34" charset="-122"/>
                  <a:sym typeface="微软雅黑" panose="020B0503020204020204" pitchFamily="34" charset="-122"/>
                </a:endParaRPr>
              </a:p>
            </p:txBody>
          </p:sp>
          <p:sp>
            <p:nvSpPr>
              <p:cNvPr id="39" name="AutoShape 15"/>
              <p:cNvSpPr>
                <a:spLocks noChangeArrowheads="1"/>
              </p:cNvSpPr>
              <p:nvPr/>
            </p:nvSpPr>
            <p:spPr bwMode="auto">
              <a:xfrm>
                <a:off x="585027" y="1460062"/>
                <a:ext cx="1459283" cy="1462005"/>
              </a:xfrm>
              <a:prstGeom prst="triangle">
                <a:avLst>
                  <a:gd name="adj" fmla="val 50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0" name="Rectangle 16"/>
              <p:cNvSpPr>
                <a:spLocks noChangeArrowheads="1"/>
              </p:cNvSpPr>
              <p:nvPr/>
            </p:nvSpPr>
            <p:spPr bwMode="auto">
              <a:xfrm>
                <a:off x="950245"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全国顶级优秀的金融机构</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1" name="AutoShape 17"/>
              <p:cNvSpPr>
                <a:spLocks noChangeArrowheads="1"/>
              </p:cNvSpPr>
              <p:nvPr/>
            </p:nvSpPr>
            <p:spPr bwMode="auto">
              <a:xfrm rot="10800000">
                <a:off x="1315463" y="1460062"/>
                <a:ext cx="1459283" cy="1462005"/>
              </a:xfrm>
              <a:prstGeom prst="triangle">
                <a:avLst>
                  <a:gd name="adj" fmla="val 50000"/>
                </a:avLst>
              </a:prstGeom>
              <a:solidFill>
                <a:srgbClr val="3EC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2" name="Rectangle 18"/>
              <p:cNvSpPr>
                <a:spLocks noChangeArrowheads="1"/>
              </p:cNvSpPr>
              <p:nvPr/>
            </p:nvSpPr>
            <p:spPr bwMode="auto">
              <a:xfrm>
                <a:off x="1680681" y="1460062"/>
                <a:ext cx="728847" cy="7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个性化、高端化、专业化的资本投融资服务</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3" name="AutoShape 19"/>
              <p:cNvSpPr>
                <a:spLocks noChangeArrowheads="1"/>
              </p:cNvSpPr>
              <p:nvPr/>
            </p:nvSpPr>
            <p:spPr bwMode="auto">
              <a:xfrm>
                <a:off x="2044310" y="1460062"/>
                <a:ext cx="1460872" cy="1462005"/>
              </a:xfrm>
              <a:prstGeom prst="triangle">
                <a:avLst>
                  <a:gd name="adj" fmla="val 5000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4" name="Rectangle 20"/>
              <p:cNvSpPr>
                <a:spLocks noChangeArrowheads="1"/>
              </p:cNvSpPr>
              <p:nvPr/>
            </p:nvSpPr>
            <p:spPr bwMode="auto">
              <a:xfrm>
                <a:off x="2409528"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地方政府、金融机构的支持</a:t>
                </a:r>
                <a:endParaRPr lang="zh-CN" altLang="en-US" sz="1400" kern="0">
                  <a:solidFill>
                    <a:srgbClr val="000000"/>
                  </a:solidFill>
                  <a:latin typeface="微软雅黑" panose="020B0503020204020204" pitchFamily="34" charset="-122"/>
                  <a:sym typeface="微软雅黑" panose="020B0503020204020204" pitchFamily="34" charset="-122"/>
                </a:endParaRPr>
              </a:p>
            </p:txBody>
          </p:sp>
        </p:grpSp>
        <p:grpSp>
          <p:nvGrpSpPr>
            <p:cNvPr id="24586" name="Group 21"/>
            <p:cNvGrpSpPr/>
            <p:nvPr/>
          </p:nvGrpSpPr>
          <p:grpSpPr bwMode="auto">
            <a:xfrm>
              <a:off x="0" y="0"/>
              <a:ext cx="1440646" cy="1335018"/>
              <a:chOff x="0" y="0"/>
              <a:chExt cx="1800000" cy="1668258"/>
            </a:xfrm>
          </p:grpSpPr>
          <p:sp>
            <p:nvSpPr>
              <p:cNvPr id="35" name="等腰三角形 15"/>
              <p:cNvSpPr>
                <a:spLocks noChangeArrowheads="1"/>
              </p:cNvSpPr>
              <p:nvPr/>
            </p:nvSpPr>
            <p:spPr bwMode="auto">
              <a:xfrm>
                <a:off x="0" y="0"/>
                <a:ext cx="1799479" cy="1547248"/>
              </a:xfrm>
              <a:prstGeom prst="triangle">
                <a:avLst>
                  <a:gd name="adj" fmla="val 50000"/>
                </a:avLst>
              </a:prstGeom>
              <a:solidFill>
                <a:srgbClr val="D96709"/>
              </a:solidFill>
              <a:ln w="9525">
                <a:solidFill>
                  <a:srgbClr val="BC5908"/>
                </a:solidFill>
                <a:miter lim="800000"/>
              </a:ln>
            </p:spPr>
            <p:txBody>
              <a:bodyPr lIns="106948" tIns="53474" rIns="106948" bIns="53474" anchor="ctr"/>
              <a:lstStyle/>
              <a:p>
                <a:pPr algn="ctr" fontAlgn="auto">
                  <a:spcBef>
                    <a:spcPts val="0"/>
                  </a:spcBef>
                  <a:spcAft>
                    <a:spcPts val="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p:txBody>
          </p:sp>
          <p:sp>
            <p:nvSpPr>
              <p:cNvPr id="36" name="矩形 16"/>
              <p:cNvSpPr>
                <a:spLocks noChangeArrowheads="1"/>
              </p:cNvSpPr>
              <p:nvPr/>
            </p:nvSpPr>
            <p:spPr bwMode="auto">
              <a:xfrm>
                <a:off x="242047" y="753788"/>
                <a:ext cx="1343161" cy="9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r>
                  <a:rPr lang="zh-CN" altLang="en-US" sz="1000" b="1" kern="0" dirty="0">
                    <a:solidFill>
                      <a:srgbClr val="FFFFFF"/>
                    </a:solidFill>
                    <a:latin typeface="微软雅黑" panose="020B0503020204020204" pitchFamily="34" charset="-122"/>
                    <a:sym typeface="微软雅黑" panose="020B0503020204020204" pitchFamily="34" charset="-122"/>
                  </a:rPr>
                  <a:t>金融资本服务平台优势金字塔</a:t>
                </a:r>
                <a:endParaRPr lang="zh-CN" altLang="en-US" sz="1000" b="1" kern="0" dirty="0">
                  <a:solidFill>
                    <a:srgbClr val="FFFFFF"/>
                  </a:solidFill>
                  <a:latin typeface="微软雅黑" panose="020B0503020204020204" pitchFamily="34" charset="-122"/>
                  <a:sym typeface="微软雅黑" panose="020B0503020204020204" pitchFamily="34" charset="-122"/>
                </a:endParaRPr>
              </a:p>
              <a:p>
                <a:pPr algn="ctr" fontAlgn="auto">
                  <a:spcBef>
                    <a:spcPts val="0"/>
                  </a:spcBef>
                  <a:spcAft>
                    <a:spcPts val="0"/>
                  </a:spcAft>
                  <a:defRPr/>
                </a:pPr>
                <a:endParaRPr lang="zh-CN" altLang="en-US" sz="1000" b="1" kern="0" dirty="0">
                  <a:solidFill>
                    <a:srgbClr val="262626"/>
                  </a:solidFill>
                  <a:latin typeface="微软雅黑" panose="020B0503020204020204" pitchFamily="34" charset="-122"/>
                  <a:sym typeface="微软雅黑" panose="020B0503020204020204" pitchFamily="34" charset="-122"/>
                </a:endParaRPr>
              </a:p>
            </p:txBody>
          </p:sp>
        </p:grpSp>
        <p:sp>
          <p:nvSpPr>
            <p:cNvPr id="30" name="矩形 3"/>
            <p:cNvSpPr>
              <a:spLocks noChangeArrowheads="1"/>
            </p:cNvSpPr>
            <p:nvPr/>
          </p:nvSpPr>
          <p:spPr bwMode="auto">
            <a:xfrm>
              <a:off x="3337775" y="863552"/>
              <a:ext cx="982912"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商界精英</a:t>
              </a:r>
              <a:endParaRPr lang="zh-CN" altLang="en-US" sz="1000" b="1" kern="0">
                <a:solidFill>
                  <a:srgbClr val="000000"/>
                </a:solidFill>
                <a:latin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投资名家</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1" name="矩形 18"/>
            <p:cNvSpPr>
              <a:spLocks noChangeArrowheads="1"/>
            </p:cNvSpPr>
            <p:nvPr/>
          </p:nvSpPr>
          <p:spPr bwMode="auto">
            <a:xfrm>
              <a:off x="3987227" y="2416039"/>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政府官员经济学人</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2" name="矩形 19"/>
            <p:cNvSpPr>
              <a:spLocks noChangeArrowheads="1"/>
            </p:cNvSpPr>
            <p:nvPr/>
          </p:nvSpPr>
          <p:spPr bwMode="auto">
            <a:xfrm>
              <a:off x="303289" y="2217613"/>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金融资本银行证券</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3" name="矩形 4"/>
            <p:cNvSpPr>
              <a:spLocks noChangeArrowheads="1"/>
            </p:cNvSpPr>
            <p:nvPr/>
          </p:nvSpPr>
          <p:spPr bwMode="auto">
            <a:xfrm>
              <a:off x="925748" y="3070053"/>
              <a:ext cx="3421934" cy="3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lnSpc>
                  <a:spcPct val="120000"/>
                </a:lnSpc>
                <a:spcBef>
                  <a:spcPct val="70000"/>
                </a:spcBef>
                <a:spcAft>
                  <a:spcPts val="0"/>
                </a:spcAft>
                <a:defRPr/>
              </a:pPr>
              <a:r>
                <a:rPr lang="zh-CN" altLang="en-US" sz="1200" b="1" kern="0" dirty="0">
                  <a:solidFill>
                    <a:srgbClr val="0172EF"/>
                  </a:solidFill>
                  <a:latin typeface="微软雅黑" panose="020B0503020204020204" pitchFamily="34" charset="-122"/>
                  <a:sym typeface="微软雅黑" panose="020B0503020204020204" pitchFamily="34" charset="-122"/>
                </a:rPr>
                <a:t>金融资本创新服务平台提供的产品（服务）种类</a:t>
              </a:r>
              <a:endParaRPr lang="zh-CN" altLang="en-US" sz="1400" kern="0" dirty="0">
                <a:solidFill>
                  <a:srgbClr val="000000"/>
                </a:solidFill>
                <a:latin typeface="微软雅黑" panose="020B0503020204020204" pitchFamily="34" charset="-122"/>
                <a:sym typeface="微软雅黑" panose="020B0503020204020204" pitchFamily="34" charset="-122"/>
              </a:endParaRPr>
            </a:p>
          </p:txBody>
        </p:sp>
        <p:sp>
          <p:nvSpPr>
            <p:cNvPr id="34" name="下弧形箭头 13"/>
            <p:cNvSpPr>
              <a:spLocks noChangeArrowheads="1"/>
            </p:cNvSpPr>
            <p:nvPr/>
          </p:nvSpPr>
          <p:spPr bwMode="auto">
            <a:xfrm>
              <a:off x="360454" y="1200083"/>
              <a:ext cx="4080914" cy="603216"/>
            </a:xfrm>
            <a:prstGeom prst="curvedUpArrow">
              <a:avLst>
                <a:gd name="adj1" fmla="val 24995"/>
                <a:gd name="adj2" fmla="val 50022"/>
                <a:gd name="adj3" fmla="val 25000"/>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sp>
        <p:nvSpPr>
          <p:cNvPr id="24583" name="灯片编号占位符 2"/>
          <p:cNvSpPr>
            <a:spLocks noGrp="1" noChangeArrowheads="1"/>
          </p:cNvSpPr>
          <p:nvPr/>
        </p:nvSpPr>
        <p:spPr bwMode="auto">
          <a:xfrm>
            <a:off x="11574624" y="6458043"/>
            <a:ext cx="496758" cy="27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0165" tIns="100277" rIns="100277" bIns="50140"/>
          <a:lstStyle/>
          <a:p>
            <a:fld id="{BF04C0AA-A05F-4B66-AB55-2AB006C77F5D}" type="slidenum">
              <a:rPr lang="zh-CN" altLang="en-US" sz="1300">
                <a:solidFill>
                  <a:srgbClr val="0172EF"/>
                </a:solidFill>
                <a:latin typeface="Arial Black" panose="020B0A04020102020204" pitchFamily="34" charset="0"/>
                <a:sym typeface="Arial Black" panose="020B0A04020102020204" pitchFamily="34" charset="0"/>
              </a:rPr>
            </a:fld>
            <a:endParaRPr lang="en-US" altLang="zh-CN" sz="1300">
              <a:solidFill>
                <a:srgbClr val="0172EF"/>
              </a:solidFill>
              <a:latin typeface="Arial Black" panose="020B0A04020102020204" pitchFamily="34" charset="0"/>
              <a:sym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4"/>
          <p:cNvSpPr>
            <a:spLocks noChangeArrowheads="1"/>
          </p:cNvSpPr>
          <p:nvPr/>
        </p:nvSpPr>
        <p:spPr bwMode="auto">
          <a:xfrm>
            <a:off x="3984171" y="657079"/>
            <a:ext cx="3627892" cy="43365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00280" tIns="50141" rIns="100280" bIns="50141">
            <a:spAutoFit/>
          </a:bodyPr>
          <a:lstStyle/>
          <a:p>
            <a:pPr algn="ctr" eaLnBrk="1" hangingPunct="1">
              <a:lnSpc>
                <a:spcPct val="9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资本港</a:t>
            </a:r>
            <a:r>
              <a:rPr lang="zh-CN" altLang="en-US" sz="2400" b="1" dirty="0">
                <a:solidFill>
                  <a:schemeClr val="accent1"/>
                </a:solidFill>
                <a:latin typeface="+mn-lt"/>
                <a:ea typeface="+mn-ea"/>
                <a:cs typeface="+mn-ea"/>
                <a:sym typeface="黑体" panose="02010609060101010101" charset="-122"/>
              </a:rPr>
              <a:t>六大功能</a:t>
            </a:r>
            <a:endParaRPr lang="zh-CN" altLang="en-US" sz="2400" b="1" dirty="0">
              <a:solidFill>
                <a:schemeClr val="accent1"/>
              </a:solidFill>
              <a:latin typeface="+mn-lt"/>
              <a:ea typeface="+mn-ea"/>
              <a:cs typeface="+mn-ea"/>
              <a:sym typeface="黑体" panose="02010609060101010101" charset="-122"/>
            </a:endParaRPr>
          </a:p>
        </p:txBody>
      </p:sp>
      <p:grpSp>
        <p:nvGrpSpPr>
          <p:cNvPr id="3" name="组合 2"/>
          <p:cNvGrpSpPr/>
          <p:nvPr/>
        </p:nvGrpSpPr>
        <p:grpSpPr>
          <a:xfrm>
            <a:off x="1284287" y="1641011"/>
            <a:ext cx="8905875" cy="4126694"/>
            <a:chOff x="1657350" y="2187575"/>
            <a:chExt cx="8905875" cy="4126694"/>
          </a:xfrm>
        </p:grpSpPr>
        <p:sp>
          <p:nvSpPr>
            <p:cNvPr id="30" name="Freeform 5"/>
            <p:cNvSpPr/>
            <p:nvPr/>
          </p:nvSpPr>
          <p:spPr bwMode="auto">
            <a:xfrm>
              <a:off x="6143625" y="2187575"/>
              <a:ext cx="1520825" cy="1446213"/>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chemeClr val="accent2">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31" name="Freeform 6"/>
            <p:cNvSpPr/>
            <p:nvPr/>
          </p:nvSpPr>
          <p:spPr bwMode="auto">
            <a:xfrm>
              <a:off x="6946900" y="3114675"/>
              <a:ext cx="923925" cy="1784350"/>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D28E06"/>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0" name="Freeform 7"/>
            <p:cNvSpPr/>
            <p:nvPr/>
          </p:nvSpPr>
          <p:spPr bwMode="auto">
            <a:xfrm>
              <a:off x="5761038" y="4389438"/>
              <a:ext cx="1833562" cy="1214437"/>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chemeClr val="bg2">
                <a:lumMod val="6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1" name="Freeform 8"/>
            <p:cNvSpPr/>
            <p:nvPr/>
          </p:nvSpPr>
          <p:spPr bwMode="auto">
            <a:xfrm>
              <a:off x="4656138" y="2187575"/>
              <a:ext cx="1852612" cy="1277938"/>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chemeClr val="accent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2" name="Freeform 9"/>
            <p:cNvSpPr/>
            <p:nvPr/>
          </p:nvSpPr>
          <p:spPr bwMode="auto">
            <a:xfrm>
              <a:off x="4705350" y="4284663"/>
              <a:ext cx="1458913" cy="1316037"/>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chemeClr val="tx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3" name="Freeform 10"/>
            <p:cNvSpPr/>
            <p:nvPr/>
          </p:nvSpPr>
          <p:spPr bwMode="auto">
            <a:xfrm>
              <a:off x="4452938" y="2973388"/>
              <a:ext cx="941387" cy="1782762"/>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chemeClr val="tx1">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cxnSp>
          <p:nvCxnSpPr>
            <p:cNvPr id="64" name="Straight Connector 12"/>
            <p:cNvCxnSpPr/>
            <p:nvPr/>
          </p:nvCxnSpPr>
          <p:spPr>
            <a:xfrm flipH="1">
              <a:off x="3617913" y="3865563"/>
              <a:ext cx="835025" cy="0"/>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5" name="Straight Connector 22"/>
            <p:cNvCxnSpPr/>
            <p:nvPr/>
          </p:nvCxnSpPr>
          <p:spPr>
            <a:xfrm>
              <a:off x="7862888" y="3865563"/>
              <a:ext cx="835025"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24"/>
            <p:cNvCxnSpPr/>
            <p:nvPr/>
          </p:nvCxnSpPr>
          <p:spPr>
            <a:xfrm flipH="1">
              <a:off x="4452938" y="2446338"/>
              <a:ext cx="836612"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26"/>
            <p:cNvCxnSpPr/>
            <p:nvPr/>
          </p:nvCxnSpPr>
          <p:spPr>
            <a:xfrm flipH="1">
              <a:off x="4238625" y="5227638"/>
              <a:ext cx="836613" cy="0"/>
            </a:xfrm>
            <a:prstGeom prst="line">
              <a:avLst/>
            </a:prstGeom>
            <a:ln w="12700" cmpd="sng">
              <a:solidFill>
                <a:schemeClr val="accent6"/>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27"/>
            <p:cNvCxnSpPr/>
            <p:nvPr/>
          </p:nvCxnSpPr>
          <p:spPr>
            <a:xfrm>
              <a:off x="7065963" y="2446338"/>
              <a:ext cx="835025"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28"/>
            <p:cNvCxnSpPr/>
            <p:nvPr/>
          </p:nvCxnSpPr>
          <p:spPr>
            <a:xfrm>
              <a:off x="7208838" y="5227638"/>
              <a:ext cx="836612" cy="0"/>
            </a:xfrm>
            <a:prstGeom prst="line">
              <a:avLst/>
            </a:prstGeom>
            <a:ln w="12700" cmpd="sng">
              <a:solidFill>
                <a:schemeClr val="accent5"/>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70" name="TextBox 49"/>
            <p:cNvSpPr txBox="1"/>
            <p:nvPr/>
          </p:nvSpPr>
          <p:spPr>
            <a:xfrm>
              <a:off x="5408613" y="3694264"/>
              <a:ext cx="1657350" cy="364523"/>
            </a:xfrm>
            <a:prstGeom prst="rect">
              <a:avLst/>
            </a:prstGeom>
            <a:noFill/>
          </p:spPr>
          <p:txBody>
            <a:bodyPr wrap="square" lIns="68580" tIns="34290" rIns="68580" bIns="34290">
              <a:spAutoFit/>
            </a:bodyPr>
            <a:lstStyle/>
            <a:p>
              <a:pPr algn="ctr">
                <a:lnSpc>
                  <a:spcPct val="150000"/>
                </a:lnSpc>
                <a:defRPr/>
              </a:pPr>
              <a:r>
                <a:rPr lang="zh-CN" altLang="en-US" sz="1450" b="1" dirty="0">
                  <a:solidFill>
                    <a:schemeClr val="tx1">
                      <a:lumMod val="75000"/>
                      <a:lumOff val="25000"/>
                    </a:schemeClr>
                  </a:solidFill>
                  <a:latin typeface="微软雅黑" panose="020B0503020204020204" pitchFamily="34" charset="-122"/>
                </a:rPr>
                <a:t>提供一站式的服务</a:t>
              </a:r>
              <a:endParaRPr lang="en-US" altLang="zh-CN" sz="1450" b="1" dirty="0">
                <a:solidFill>
                  <a:schemeClr val="tx1">
                    <a:lumMod val="75000"/>
                    <a:lumOff val="25000"/>
                  </a:schemeClr>
                </a:solidFill>
                <a:latin typeface="微软雅黑" panose="020B0503020204020204" pitchFamily="34" charset="-122"/>
              </a:endParaRPr>
            </a:p>
          </p:txBody>
        </p:sp>
        <p:sp>
          <p:nvSpPr>
            <p:cNvPr id="77" name="Text Placeholder 5"/>
            <p:cNvSpPr txBox="1"/>
            <p:nvPr/>
          </p:nvSpPr>
          <p:spPr>
            <a:xfrm>
              <a:off x="2495550" y="2314575"/>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2"/>
                  </a:solidFill>
                  <a:latin typeface="+mn-lt"/>
                  <a:ea typeface="+mn-ea"/>
                  <a:cs typeface="+mn-ea"/>
                  <a:sym typeface="+mn-lt"/>
                </a:rPr>
                <a:t>01</a:t>
              </a:r>
              <a:endParaRPr lang="en-US" sz="1400" b="1" dirty="0">
                <a:solidFill>
                  <a:schemeClr val="accent2"/>
                </a:solidFill>
                <a:latin typeface="+mn-lt"/>
                <a:ea typeface="+mn-ea"/>
                <a:cs typeface="+mn-ea"/>
                <a:sym typeface="+mn-lt"/>
              </a:endParaRPr>
            </a:p>
          </p:txBody>
        </p:sp>
        <p:sp>
          <p:nvSpPr>
            <p:cNvPr id="79" name="Text Placeholder 5"/>
            <p:cNvSpPr txBox="1"/>
            <p:nvPr/>
          </p:nvSpPr>
          <p:spPr>
            <a:xfrm>
              <a:off x="8175625" y="2312988"/>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3"/>
                  </a:solidFill>
                  <a:latin typeface="+mn-lt"/>
                  <a:ea typeface="+mn-ea"/>
                  <a:cs typeface="+mn-ea"/>
                  <a:sym typeface="+mn-lt"/>
                </a:rPr>
                <a:t>02</a:t>
              </a:r>
              <a:endParaRPr lang="en-US" sz="1400" b="1" dirty="0">
                <a:solidFill>
                  <a:schemeClr val="accent3"/>
                </a:solidFill>
                <a:latin typeface="+mn-lt"/>
                <a:ea typeface="+mn-ea"/>
                <a:cs typeface="+mn-ea"/>
                <a:sym typeface="+mn-lt"/>
              </a:endParaRPr>
            </a:p>
          </p:txBody>
        </p:sp>
        <p:sp>
          <p:nvSpPr>
            <p:cNvPr id="81" name="Text Placeholder 5"/>
            <p:cNvSpPr txBox="1"/>
            <p:nvPr/>
          </p:nvSpPr>
          <p:spPr>
            <a:xfrm>
              <a:off x="2359025" y="507841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6"/>
                  </a:solidFill>
                  <a:latin typeface="+mn-lt"/>
                  <a:ea typeface="+mn-ea"/>
                  <a:cs typeface="+mn-ea"/>
                  <a:sym typeface="+mn-lt"/>
                </a:rPr>
                <a:t>05</a:t>
              </a:r>
              <a:endParaRPr lang="en-US" sz="1400" b="1" dirty="0">
                <a:solidFill>
                  <a:schemeClr val="accent6"/>
                </a:solidFill>
                <a:latin typeface="+mn-lt"/>
                <a:ea typeface="+mn-ea"/>
                <a:cs typeface="+mn-ea"/>
                <a:sym typeface="+mn-lt"/>
              </a:endParaRPr>
            </a:p>
          </p:txBody>
        </p:sp>
        <p:sp>
          <p:nvSpPr>
            <p:cNvPr id="82" name="Text Placeholder 5"/>
            <p:cNvSpPr txBox="1"/>
            <p:nvPr/>
          </p:nvSpPr>
          <p:spPr>
            <a:xfrm>
              <a:off x="2437946" y="5390939"/>
              <a:ext cx="2114550"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服务的精准化</a:t>
              </a:r>
              <a:r>
                <a:rPr lang="en-US" altLang="zh-CN" dirty="0"/>
                <a:t>——</a:t>
              </a:r>
              <a:r>
                <a:rPr lang="zh-CN" altLang="en-US" dirty="0"/>
                <a:t>基于企业自身发展的不同周期的需要，提供有效针对性的服务</a:t>
              </a:r>
              <a:endParaRPr lang="zh-CN" altLang="en-US" dirty="0"/>
            </a:p>
          </p:txBody>
        </p:sp>
        <p:sp>
          <p:nvSpPr>
            <p:cNvPr id="83" name="Text Placeholder 5"/>
            <p:cNvSpPr txBox="1"/>
            <p:nvPr/>
          </p:nvSpPr>
          <p:spPr>
            <a:xfrm>
              <a:off x="1657350" y="3681413"/>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1"/>
                  </a:solidFill>
                  <a:latin typeface="+mn-lt"/>
                  <a:ea typeface="+mn-ea"/>
                  <a:cs typeface="+mn-ea"/>
                  <a:sym typeface="+mn-lt"/>
                </a:rPr>
                <a:t>06</a:t>
              </a:r>
              <a:endParaRPr lang="en-US" sz="1400" b="1" dirty="0">
                <a:solidFill>
                  <a:schemeClr val="accent1"/>
                </a:solidFill>
                <a:latin typeface="+mn-lt"/>
                <a:ea typeface="+mn-ea"/>
                <a:cs typeface="+mn-ea"/>
                <a:sym typeface="+mn-lt"/>
              </a:endParaRPr>
            </a:p>
          </p:txBody>
        </p:sp>
        <p:sp>
          <p:nvSpPr>
            <p:cNvPr id="84" name="Text Placeholder 5"/>
            <p:cNvSpPr txBox="1"/>
            <p:nvPr/>
          </p:nvSpPr>
          <p:spPr>
            <a:xfrm>
              <a:off x="1999570" y="3938588"/>
              <a:ext cx="2061255"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服务的科学化</a:t>
              </a:r>
              <a:r>
                <a:rPr lang="en-US" altLang="zh-CN" dirty="0"/>
                <a:t>——</a:t>
              </a:r>
              <a:r>
                <a:rPr lang="zh-CN" altLang="en-US" dirty="0"/>
                <a:t>以智库为依托，体现政府企业决策的科学性</a:t>
              </a:r>
              <a:endParaRPr lang="zh-CN" altLang="en-US" dirty="0"/>
            </a:p>
          </p:txBody>
        </p:sp>
        <p:sp>
          <p:nvSpPr>
            <p:cNvPr id="85" name="Text Placeholder 5"/>
            <p:cNvSpPr txBox="1"/>
            <p:nvPr/>
          </p:nvSpPr>
          <p:spPr>
            <a:xfrm>
              <a:off x="8861425" y="372586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4"/>
                  </a:solidFill>
                  <a:latin typeface="+mn-lt"/>
                  <a:ea typeface="+mn-ea"/>
                  <a:cs typeface="+mn-ea"/>
                  <a:sym typeface="+mn-lt"/>
                </a:rPr>
                <a:t>03</a:t>
              </a:r>
              <a:endParaRPr lang="en-US" sz="1400" b="1" dirty="0">
                <a:solidFill>
                  <a:schemeClr val="accent4"/>
                </a:solidFill>
                <a:latin typeface="+mn-lt"/>
                <a:ea typeface="+mn-ea"/>
                <a:cs typeface="+mn-ea"/>
                <a:sym typeface="+mn-lt"/>
              </a:endParaRPr>
            </a:p>
          </p:txBody>
        </p:sp>
        <p:sp>
          <p:nvSpPr>
            <p:cNvPr id="86" name="Text Placeholder 5"/>
            <p:cNvSpPr txBox="1"/>
            <p:nvPr/>
          </p:nvSpPr>
          <p:spPr>
            <a:xfrm>
              <a:off x="8266566" y="4019351"/>
              <a:ext cx="2296659"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服务的共赢性</a:t>
              </a:r>
              <a:r>
                <a:rPr lang="en-US" altLang="zh-CN" dirty="0"/>
                <a:t>——</a:t>
              </a:r>
              <a:r>
                <a:rPr lang="zh-CN" altLang="en-US" dirty="0"/>
                <a:t>吸引其他优质服务机构入驻平台，为企业和资本港的成长实现共赢</a:t>
              </a:r>
              <a:endParaRPr lang="zh-CN" altLang="en-US" dirty="0"/>
            </a:p>
          </p:txBody>
        </p:sp>
        <p:sp>
          <p:nvSpPr>
            <p:cNvPr id="87" name="Text Placeholder 5"/>
            <p:cNvSpPr txBox="1"/>
            <p:nvPr/>
          </p:nvSpPr>
          <p:spPr>
            <a:xfrm>
              <a:off x="8308975" y="5100638"/>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5"/>
                  </a:solidFill>
                  <a:latin typeface="+mn-lt"/>
                  <a:ea typeface="+mn-ea"/>
                  <a:cs typeface="+mn-ea"/>
                  <a:sym typeface="+mn-lt"/>
                </a:rPr>
                <a:t>04</a:t>
              </a:r>
              <a:endParaRPr lang="en-US" sz="1400" b="1" dirty="0">
                <a:solidFill>
                  <a:schemeClr val="accent5"/>
                </a:solidFill>
                <a:latin typeface="+mn-lt"/>
                <a:ea typeface="+mn-ea"/>
                <a:cs typeface="+mn-ea"/>
                <a:sym typeface="+mn-lt"/>
              </a:endParaRPr>
            </a:p>
          </p:txBody>
        </p:sp>
        <p:sp>
          <p:nvSpPr>
            <p:cNvPr id="88" name="Text Placeholder 5"/>
            <p:cNvSpPr txBox="1"/>
            <p:nvPr/>
          </p:nvSpPr>
          <p:spPr>
            <a:xfrm>
              <a:off x="7900988" y="5313363"/>
              <a:ext cx="1995487"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服务的多元化</a:t>
              </a:r>
              <a:r>
                <a:rPr lang="en-US" altLang="zh-CN" dirty="0"/>
                <a:t>——</a:t>
              </a:r>
              <a:r>
                <a:rPr lang="zh-CN" altLang="en-US" dirty="0"/>
                <a:t>依据企业不同的需求，提供多样的服务</a:t>
              </a:r>
              <a:endParaRPr lang="zh-CN" altLang="en-US" dirty="0"/>
            </a:p>
          </p:txBody>
        </p:sp>
        <p:sp>
          <p:nvSpPr>
            <p:cNvPr id="113694" name="Freeform 5"/>
            <p:cNvSpPr>
              <a:spLocks noEditPoints="1"/>
            </p:cNvSpPr>
            <p:nvPr/>
          </p:nvSpPr>
          <p:spPr bwMode="auto">
            <a:xfrm>
              <a:off x="5522913" y="2492375"/>
              <a:ext cx="320675" cy="320675"/>
            </a:xfrm>
            <a:custGeom>
              <a:avLst/>
              <a:gdLst>
                <a:gd name="T0" fmla="*/ 318853 w 176"/>
                <a:gd name="T1" fmla="*/ 154871 h 176"/>
                <a:gd name="T2" fmla="*/ 262370 w 176"/>
                <a:gd name="T3" fmla="*/ 98389 h 176"/>
                <a:gd name="T4" fmla="*/ 262370 w 176"/>
                <a:gd name="T5" fmla="*/ 21864 h 176"/>
                <a:gd name="T6" fmla="*/ 255082 w 176"/>
                <a:gd name="T7" fmla="*/ 14576 h 176"/>
                <a:gd name="T8" fmla="*/ 211354 w 176"/>
                <a:gd name="T9" fmla="*/ 14576 h 176"/>
                <a:gd name="T10" fmla="*/ 204066 w 176"/>
                <a:gd name="T11" fmla="*/ 21864 h 176"/>
                <a:gd name="T12" fmla="*/ 204066 w 176"/>
                <a:gd name="T13" fmla="*/ 40084 h 176"/>
                <a:gd name="T14" fmla="*/ 165804 w 176"/>
                <a:gd name="T15" fmla="*/ 1822 h 176"/>
                <a:gd name="T16" fmla="*/ 160338 w 176"/>
                <a:gd name="T17" fmla="*/ 0 h 176"/>
                <a:gd name="T18" fmla="*/ 154871 w 176"/>
                <a:gd name="T19" fmla="*/ 1822 h 176"/>
                <a:gd name="T20" fmla="*/ 1822 w 176"/>
                <a:gd name="T21" fmla="*/ 154871 h 176"/>
                <a:gd name="T22" fmla="*/ 0 w 176"/>
                <a:gd name="T23" fmla="*/ 160338 h 176"/>
                <a:gd name="T24" fmla="*/ 7288 w 176"/>
                <a:gd name="T25" fmla="*/ 167626 h 176"/>
                <a:gd name="T26" fmla="*/ 12754 w 176"/>
                <a:gd name="T27" fmla="*/ 165804 h 176"/>
                <a:gd name="T28" fmla="*/ 43728 w 176"/>
                <a:gd name="T29" fmla="*/ 134829 h 176"/>
                <a:gd name="T30" fmla="*/ 43728 w 176"/>
                <a:gd name="T31" fmla="*/ 313387 h 176"/>
                <a:gd name="T32" fmla="*/ 51016 w 176"/>
                <a:gd name="T33" fmla="*/ 320675 h 176"/>
                <a:gd name="T34" fmla="*/ 269659 w 176"/>
                <a:gd name="T35" fmla="*/ 320675 h 176"/>
                <a:gd name="T36" fmla="*/ 276947 w 176"/>
                <a:gd name="T37" fmla="*/ 313387 h 176"/>
                <a:gd name="T38" fmla="*/ 276947 w 176"/>
                <a:gd name="T39" fmla="*/ 134829 h 176"/>
                <a:gd name="T40" fmla="*/ 307921 w 176"/>
                <a:gd name="T41" fmla="*/ 165804 h 176"/>
                <a:gd name="T42" fmla="*/ 313387 w 176"/>
                <a:gd name="T43" fmla="*/ 167626 h 176"/>
                <a:gd name="T44" fmla="*/ 320675 w 176"/>
                <a:gd name="T45" fmla="*/ 160338 h 176"/>
                <a:gd name="T46" fmla="*/ 318853 w 176"/>
                <a:gd name="T47" fmla="*/ 154871 h 176"/>
                <a:gd name="T48" fmla="*/ 218642 w 176"/>
                <a:gd name="T49" fmla="*/ 29152 h 176"/>
                <a:gd name="T50" fmla="*/ 247794 w 176"/>
                <a:gd name="T51" fmla="*/ 29152 h 176"/>
                <a:gd name="T52" fmla="*/ 247794 w 176"/>
                <a:gd name="T53" fmla="*/ 83813 h 176"/>
                <a:gd name="T54" fmla="*/ 218642 w 176"/>
                <a:gd name="T55" fmla="*/ 54661 h 176"/>
                <a:gd name="T56" fmla="*/ 218642 w 176"/>
                <a:gd name="T57" fmla="*/ 29152 h 176"/>
                <a:gd name="T58" fmla="*/ 116609 w 176"/>
                <a:gd name="T59" fmla="*/ 306099 h 176"/>
                <a:gd name="T60" fmla="*/ 58305 w 176"/>
                <a:gd name="T61" fmla="*/ 306099 h 176"/>
                <a:gd name="T62" fmla="*/ 58305 w 176"/>
                <a:gd name="T63" fmla="*/ 291523 h 176"/>
                <a:gd name="T64" fmla="*/ 116609 w 176"/>
                <a:gd name="T65" fmla="*/ 291523 h 176"/>
                <a:gd name="T66" fmla="*/ 116609 w 176"/>
                <a:gd name="T67" fmla="*/ 306099 h 176"/>
                <a:gd name="T68" fmla="*/ 189490 w 176"/>
                <a:gd name="T69" fmla="*/ 306099 h 176"/>
                <a:gd name="T70" fmla="*/ 131185 w 176"/>
                <a:gd name="T71" fmla="*/ 306099 h 176"/>
                <a:gd name="T72" fmla="*/ 131185 w 176"/>
                <a:gd name="T73" fmla="*/ 189490 h 176"/>
                <a:gd name="T74" fmla="*/ 189490 w 176"/>
                <a:gd name="T75" fmla="*/ 189490 h 176"/>
                <a:gd name="T76" fmla="*/ 189490 w 176"/>
                <a:gd name="T77" fmla="*/ 306099 h 176"/>
                <a:gd name="T78" fmla="*/ 262370 w 176"/>
                <a:gd name="T79" fmla="*/ 306099 h 176"/>
                <a:gd name="T80" fmla="*/ 204066 w 176"/>
                <a:gd name="T81" fmla="*/ 306099 h 176"/>
                <a:gd name="T82" fmla="*/ 204066 w 176"/>
                <a:gd name="T83" fmla="*/ 291523 h 176"/>
                <a:gd name="T84" fmla="*/ 262370 w 176"/>
                <a:gd name="T85" fmla="*/ 291523 h 176"/>
                <a:gd name="T86" fmla="*/ 262370 w 176"/>
                <a:gd name="T87" fmla="*/ 306099 h 176"/>
                <a:gd name="T88" fmla="*/ 262370 w 176"/>
                <a:gd name="T89" fmla="*/ 276947 h 176"/>
                <a:gd name="T90" fmla="*/ 204066 w 176"/>
                <a:gd name="T91" fmla="*/ 276947 h 176"/>
                <a:gd name="T92" fmla="*/ 204066 w 176"/>
                <a:gd name="T93" fmla="*/ 182202 h 176"/>
                <a:gd name="T94" fmla="*/ 196778 w 176"/>
                <a:gd name="T95" fmla="*/ 174914 h 176"/>
                <a:gd name="T96" fmla="*/ 123897 w 176"/>
                <a:gd name="T97" fmla="*/ 174914 h 176"/>
                <a:gd name="T98" fmla="*/ 116609 w 176"/>
                <a:gd name="T99" fmla="*/ 182202 h 176"/>
                <a:gd name="T100" fmla="*/ 116609 w 176"/>
                <a:gd name="T101" fmla="*/ 276947 h 176"/>
                <a:gd name="T102" fmla="*/ 58305 w 176"/>
                <a:gd name="T103" fmla="*/ 276947 h 176"/>
                <a:gd name="T104" fmla="*/ 58305 w 176"/>
                <a:gd name="T105" fmla="*/ 120253 h 176"/>
                <a:gd name="T106" fmla="*/ 160338 w 176"/>
                <a:gd name="T107" fmla="*/ 18220 h 176"/>
                <a:gd name="T108" fmla="*/ 262370 w 176"/>
                <a:gd name="T109" fmla="*/ 120253 h 176"/>
                <a:gd name="T110" fmla="*/ 262370 w 176"/>
                <a:gd name="T111" fmla="*/ 276947 h 176"/>
                <a:gd name="T112" fmla="*/ 167626 w 176"/>
                <a:gd name="T113" fmla="*/ 262370 h 176"/>
                <a:gd name="T114" fmla="*/ 174914 w 176"/>
                <a:gd name="T115" fmla="*/ 255082 h 176"/>
                <a:gd name="T116" fmla="*/ 167626 w 176"/>
                <a:gd name="T117" fmla="*/ 247794 h 176"/>
                <a:gd name="T118" fmla="*/ 160338 w 176"/>
                <a:gd name="T119" fmla="*/ 255082 h 176"/>
                <a:gd name="T120" fmla="*/ 167626 w 176"/>
                <a:gd name="T121" fmla="*/ 26237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5" name="Freeform 9"/>
            <p:cNvSpPr>
              <a:spLocks noEditPoints="1"/>
            </p:cNvSpPr>
            <p:nvPr/>
          </p:nvSpPr>
          <p:spPr bwMode="auto">
            <a:xfrm>
              <a:off x="6902450" y="2747963"/>
              <a:ext cx="231775" cy="320675"/>
            </a:xfrm>
            <a:custGeom>
              <a:avLst/>
              <a:gdLst>
                <a:gd name="T0" fmla="*/ 202803 w 128"/>
                <a:gd name="T1" fmla="*/ 131185 h 176"/>
                <a:gd name="T2" fmla="*/ 202803 w 128"/>
                <a:gd name="T3" fmla="*/ 87457 h 176"/>
                <a:gd name="T4" fmla="*/ 115888 w 128"/>
                <a:gd name="T5" fmla="*/ 0 h 176"/>
                <a:gd name="T6" fmla="*/ 28972 w 128"/>
                <a:gd name="T7" fmla="*/ 87457 h 176"/>
                <a:gd name="T8" fmla="*/ 36215 w 128"/>
                <a:gd name="T9" fmla="*/ 94745 h 176"/>
                <a:gd name="T10" fmla="*/ 43458 w 128"/>
                <a:gd name="T11" fmla="*/ 87457 h 176"/>
                <a:gd name="T12" fmla="*/ 115888 w 128"/>
                <a:gd name="T13" fmla="*/ 14576 h 176"/>
                <a:gd name="T14" fmla="*/ 188317 w 128"/>
                <a:gd name="T15" fmla="*/ 87457 h 176"/>
                <a:gd name="T16" fmla="*/ 188317 w 128"/>
                <a:gd name="T17" fmla="*/ 131185 h 176"/>
                <a:gd name="T18" fmla="*/ 28972 w 128"/>
                <a:gd name="T19" fmla="*/ 131185 h 176"/>
                <a:gd name="T20" fmla="*/ 0 w 128"/>
                <a:gd name="T21" fmla="*/ 160338 h 176"/>
                <a:gd name="T22" fmla="*/ 0 w 128"/>
                <a:gd name="T23" fmla="*/ 291523 h 176"/>
                <a:gd name="T24" fmla="*/ 28972 w 128"/>
                <a:gd name="T25" fmla="*/ 320675 h 176"/>
                <a:gd name="T26" fmla="*/ 202803 w 128"/>
                <a:gd name="T27" fmla="*/ 320675 h 176"/>
                <a:gd name="T28" fmla="*/ 231775 w 128"/>
                <a:gd name="T29" fmla="*/ 291523 h 176"/>
                <a:gd name="T30" fmla="*/ 231775 w 128"/>
                <a:gd name="T31" fmla="*/ 160338 h 176"/>
                <a:gd name="T32" fmla="*/ 202803 w 128"/>
                <a:gd name="T33" fmla="*/ 131185 h 176"/>
                <a:gd name="T34" fmla="*/ 217289 w 128"/>
                <a:gd name="T35" fmla="*/ 291523 h 176"/>
                <a:gd name="T36" fmla="*/ 202803 w 128"/>
                <a:gd name="T37" fmla="*/ 306099 h 176"/>
                <a:gd name="T38" fmla="*/ 28972 w 128"/>
                <a:gd name="T39" fmla="*/ 306099 h 176"/>
                <a:gd name="T40" fmla="*/ 14486 w 128"/>
                <a:gd name="T41" fmla="*/ 291523 h 176"/>
                <a:gd name="T42" fmla="*/ 14486 w 128"/>
                <a:gd name="T43" fmla="*/ 160338 h 176"/>
                <a:gd name="T44" fmla="*/ 28972 w 128"/>
                <a:gd name="T45" fmla="*/ 145761 h 176"/>
                <a:gd name="T46" fmla="*/ 202803 w 128"/>
                <a:gd name="T47" fmla="*/ 145761 h 176"/>
                <a:gd name="T48" fmla="*/ 217289 w 128"/>
                <a:gd name="T49" fmla="*/ 160338 h 176"/>
                <a:gd name="T50" fmla="*/ 217289 w 128"/>
                <a:gd name="T51" fmla="*/ 291523 h 176"/>
                <a:gd name="T52" fmla="*/ 115888 w 128"/>
                <a:gd name="T53" fmla="*/ 189490 h 176"/>
                <a:gd name="T54" fmla="*/ 86916 w 128"/>
                <a:gd name="T55" fmla="*/ 218642 h 176"/>
                <a:gd name="T56" fmla="*/ 94159 w 128"/>
                <a:gd name="T57" fmla="*/ 238684 h 176"/>
                <a:gd name="T58" fmla="*/ 94159 w 128"/>
                <a:gd name="T59" fmla="*/ 240506 h 176"/>
                <a:gd name="T60" fmla="*/ 115888 w 128"/>
                <a:gd name="T61" fmla="*/ 262370 h 176"/>
                <a:gd name="T62" fmla="*/ 137616 w 128"/>
                <a:gd name="T63" fmla="*/ 240506 h 176"/>
                <a:gd name="T64" fmla="*/ 137616 w 128"/>
                <a:gd name="T65" fmla="*/ 238684 h 176"/>
                <a:gd name="T66" fmla="*/ 144859 w 128"/>
                <a:gd name="T67" fmla="*/ 218642 h 176"/>
                <a:gd name="T68" fmla="*/ 115888 w 128"/>
                <a:gd name="T69" fmla="*/ 189490 h 176"/>
                <a:gd name="T70" fmla="*/ 123130 w 128"/>
                <a:gd name="T71" fmla="*/ 231396 h 176"/>
                <a:gd name="T72" fmla="*/ 123130 w 128"/>
                <a:gd name="T73" fmla="*/ 240506 h 176"/>
                <a:gd name="T74" fmla="*/ 115888 w 128"/>
                <a:gd name="T75" fmla="*/ 247794 h 176"/>
                <a:gd name="T76" fmla="*/ 108645 w 128"/>
                <a:gd name="T77" fmla="*/ 240506 h 176"/>
                <a:gd name="T78" fmla="*/ 108645 w 128"/>
                <a:gd name="T79" fmla="*/ 231396 h 176"/>
                <a:gd name="T80" fmla="*/ 101402 w 128"/>
                <a:gd name="T81" fmla="*/ 218642 h 176"/>
                <a:gd name="T82" fmla="*/ 115888 w 128"/>
                <a:gd name="T83" fmla="*/ 204066 h 176"/>
                <a:gd name="T84" fmla="*/ 130373 w 128"/>
                <a:gd name="T85" fmla="*/ 218642 h 176"/>
                <a:gd name="T86" fmla="*/ 123130 w 128"/>
                <a:gd name="T87" fmla="*/ 231396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176">
                  <a:moveTo>
                    <a:pt x="112" y="72"/>
                  </a:moveTo>
                  <a:cubicBezTo>
                    <a:pt x="112" y="48"/>
                    <a:pt x="112" y="48"/>
                    <a:pt x="112" y="48"/>
                  </a:cubicBezTo>
                  <a:cubicBezTo>
                    <a:pt x="112" y="21"/>
                    <a:pt x="91" y="0"/>
                    <a:pt x="64" y="0"/>
                  </a:cubicBezTo>
                  <a:cubicBezTo>
                    <a:pt x="37" y="0"/>
                    <a:pt x="16" y="21"/>
                    <a:pt x="16" y="48"/>
                  </a:cubicBezTo>
                  <a:cubicBezTo>
                    <a:pt x="16" y="50"/>
                    <a:pt x="18" y="52"/>
                    <a:pt x="20" y="52"/>
                  </a:cubicBezTo>
                  <a:cubicBezTo>
                    <a:pt x="22" y="52"/>
                    <a:pt x="24" y="50"/>
                    <a:pt x="24" y="48"/>
                  </a:cubicBezTo>
                  <a:cubicBezTo>
                    <a:pt x="24" y="26"/>
                    <a:pt x="42" y="8"/>
                    <a:pt x="64" y="8"/>
                  </a:cubicBezTo>
                  <a:cubicBezTo>
                    <a:pt x="86" y="8"/>
                    <a:pt x="104" y="26"/>
                    <a:pt x="104" y="48"/>
                  </a:cubicBezTo>
                  <a:cubicBezTo>
                    <a:pt x="104" y="72"/>
                    <a:pt x="104" y="72"/>
                    <a:pt x="104" y="72"/>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6" name="Freeform 70"/>
            <p:cNvSpPr>
              <a:spLocks noEditPoints="1"/>
            </p:cNvSpPr>
            <p:nvPr/>
          </p:nvSpPr>
          <p:spPr bwMode="auto">
            <a:xfrm>
              <a:off x="7273925" y="3987800"/>
              <a:ext cx="320675" cy="320675"/>
            </a:xfrm>
            <a:custGeom>
              <a:avLst/>
              <a:gdLst>
                <a:gd name="T0" fmla="*/ 295167 w 176"/>
                <a:gd name="T1" fmla="*/ 123897 h 176"/>
                <a:gd name="T2" fmla="*/ 289701 w 176"/>
                <a:gd name="T3" fmla="*/ 76525 h 176"/>
                <a:gd name="T4" fmla="*/ 258726 w 176"/>
                <a:gd name="T5" fmla="*/ 30974 h 176"/>
                <a:gd name="T6" fmla="*/ 244150 w 176"/>
                <a:gd name="T7" fmla="*/ 30974 h 176"/>
                <a:gd name="T8" fmla="*/ 196778 w 176"/>
                <a:gd name="T9" fmla="*/ 25508 h 176"/>
                <a:gd name="T10" fmla="*/ 182202 w 176"/>
                <a:gd name="T11" fmla="*/ 0 h 176"/>
                <a:gd name="T12" fmla="*/ 127541 w 176"/>
                <a:gd name="T13" fmla="*/ 10932 h 176"/>
                <a:gd name="T14" fmla="*/ 91101 w 176"/>
                <a:gd name="T15" fmla="*/ 40084 h 176"/>
                <a:gd name="T16" fmla="*/ 69237 w 176"/>
                <a:gd name="T17" fmla="*/ 29152 h 176"/>
                <a:gd name="T18" fmla="*/ 30974 w 176"/>
                <a:gd name="T19" fmla="*/ 61949 h 176"/>
                <a:gd name="T20" fmla="*/ 40084 w 176"/>
                <a:gd name="T21" fmla="*/ 91101 h 176"/>
                <a:gd name="T22" fmla="*/ 10932 w 176"/>
                <a:gd name="T23" fmla="*/ 127541 h 176"/>
                <a:gd name="T24" fmla="*/ 0 w 176"/>
                <a:gd name="T25" fmla="*/ 182202 h 176"/>
                <a:gd name="T26" fmla="*/ 25508 w 176"/>
                <a:gd name="T27" fmla="*/ 196778 h 176"/>
                <a:gd name="T28" fmla="*/ 30974 w 176"/>
                <a:gd name="T29" fmla="*/ 244150 h 176"/>
                <a:gd name="T30" fmla="*/ 61949 w 176"/>
                <a:gd name="T31" fmla="*/ 289701 h 176"/>
                <a:gd name="T32" fmla="*/ 76525 w 176"/>
                <a:gd name="T33" fmla="*/ 289701 h 176"/>
                <a:gd name="T34" fmla="*/ 123897 w 176"/>
                <a:gd name="T35" fmla="*/ 295167 h 176"/>
                <a:gd name="T36" fmla="*/ 138473 w 176"/>
                <a:gd name="T37" fmla="*/ 320675 h 176"/>
                <a:gd name="T38" fmla="*/ 193134 w 176"/>
                <a:gd name="T39" fmla="*/ 309743 h 176"/>
                <a:gd name="T40" fmla="*/ 229574 w 176"/>
                <a:gd name="T41" fmla="*/ 280591 h 176"/>
                <a:gd name="T42" fmla="*/ 251438 w 176"/>
                <a:gd name="T43" fmla="*/ 291523 h 176"/>
                <a:gd name="T44" fmla="*/ 289701 w 176"/>
                <a:gd name="T45" fmla="*/ 258726 h 176"/>
                <a:gd name="T46" fmla="*/ 280591 w 176"/>
                <a:gd name="T47" fmla="*/ 229574 h 176"/>
                <a:gd name="T48" fmla="*/ 309743 w 176"/>
                <a:gd name="T49" fmla="*/ 193134 h 176"/>
                <a:gd name="T50" fmla="*/ 320675 w 176"/>
                <a:gd name="T51" fmla="*/ 138473 h 176"/>
                <a:gd name="T52" fmla="*/ 306099 w 176"/>
                <a:gd name="T53" fmla="*/ 178558 h 176"/>
                <a:gd name="T54" fmla="*/ 291523 w 176"/>
                <a:gd name="T55" fmla="*/ 182202 h 176"/>
                <a:gd name="T56" fmla="*/ 267837 w 176"/>
                <a:gd name="T57" fmla="*/ 222286 h 176"/>
                <a:gd name="T58" fmla="*/ 276947 w 176"/>
                <a:gd name="T59" fmla="*/ 251438 h 176"/>
                <a:gd name="T60" fmla="*/ 251438 w 176"/>
                <a:gd name="T61" fmla="*/ 276947 h 176"/>
                <a:gd name="T62" fmla="*/ 229574 w 176"/>
                <a:gd name="T63" fmla="*/ 266014 h 176"/>
                <a:gd name="T64" fmla="*/ 193134 w 176"/>
                <a:gd name="T65" fmla="*/ 280591 h 176"/>
                <a:gd name="T66" fmla="*/ 178558 w 176"/>
                <a:gd name="T67" fmla="*/ 306099 h 176"/>
                <a:gd name="T68" fmla="*/ 142117 w 176"/>
                <a:gd name="T69" fmla="*/ 306099 h 176"/>
                <a:gd name="T70" fmla="*/ 127541 w 176"/>
                <a:gd name="T71" fmla="*/ 280591 h 176"/>
                <a:gd name="T72" fmla="*/ 91101 w 176"/>
                <a:gd name="T73" fmla="*/ 266014 h 176"/>
                <a:gd name="T74" fmla="*/ 71059 w 176"/>
                <a:gd name="T75" fmla="*/ 276947 h 176"/>
                <a:gd name="T76" fmla="*/ 43728 w 176"/>
                <a:gd name="T77" fmla="*/ 251438 h 176"/>
                <a:gd name="T78" fmla="*/ 52838 w 176"/>
                <a:gd name="T79" fmla="*/ 222286 h 176"/>
                <a:gd name="T80" fmla="*/ 29152 w 176"/>
                <a:gd name="T81" fmla="*/ 182202 h 176"/>
                <a:gd name="T82" fmla="*/ 14576 w 176"/>
                <a:gd name="T83" fmla="*/ 178558 h 176"/>
                <a:gd name="T84" fmla="*/ 29152 w 176"/>
                <a:gd name="T85" fmla="*/ 138473 h 176"/>
                <a:gd name="T86" fmla="*/ 52838 w 176"/>
                <a:gd name="T87" fmla="*/ 98389 h 176"/>
                <a:gd name="T88" fmla="*/ 43728 w 176"/>
                <a:gd name="T89" fmla="*/ 69237 h 176"/>
                <a:gd name="T90" fmla="*/ 69237 w 176"/>
                <a:gd name="T91" fmla="*/ 43728 h 176"/>
                <a:gd name="T92" fmla="*/ 91101 w 176"/>
                <a:gd name="T93" fmla="*/ 54661 h 176"/>
                <a:gd name="T94" fmla="*/ 127541 w 176"/>
                <a:gd name="T95" fmla="*/ 40084 h 176"/>
                <a:gd name="T96" fmla="*/ 142117 w 176"/>
                <a:gd name="T97" fmla="*/ 14576 h 176"/>
                <a:gd name="T98" fmla="*/ 178558 w 176"/>
                <a:gd name="T99" fmla="*/ 14576 h 176"/>
                <a:gd name="T100" fmla="*/ 193134 w 176"/>
                <a:gd name="T101" fmla="*/ 40084 h 176"/>
                <a:gd name="T102" fmla="*/ 229574 w 176"/>
                <a:gd name="T103" fmla="*/ 54661 h 176"/>
                <a:gd name="T104" fmla="*/ 251438 w 176"/>
                <a:gd name="T105" fmla="*/ 43728 h 176"/>
                <a:gd name="T106" fmla="*/ 276947 w 176"/>
                <a:gd name="T107" fmla="*/ 71059 h 176"/>
                <a:gd name="T108" fmla="*/ 267837 w 176"/>
                <a:gd name="T109" fmla="*/ 98389 h 176"/>
                <a:gd name="T110" fmla="*/ 291523 w 176"/>
                <a:gd name="T111" fmla="*/ 138473 h 176"/>
                <a:gd name="T112" fmla="*/ 306099 w 176"/>
                <a:gd name="T113" fmla="*/ 178558 h 176"/>
                <a:gd name="T114" fmla="*/ 87457 w 176"/>
                <a:gd name="T115" fmla="*/ 160338 h 176"/>
                <a:gd name="T116" fmla="*/ 233218 w 176"/>
                <a:gd name="T117" fmla="*/ 160338 h 176"/>
                <a:gd name="T118" fmla="*/ 160338 w 176"/>
                <a:gd name="T119" fmla="*/ 218642 h 176"/>
                <a:gd name="T120" fmla="*/ 160338 w 176"/>
                <a:gd name="T121" fmla="*/ 102033 h 176"/>
                <a:gd name="T122" fmla="*/ 160338 w 176"/>
                <a:gd name="T123" fmla="*/ 218642 h 1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 h="176">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7" name="Freeform 83"/>
            <p:cNvSpPr>
              <a:spLocks noEditPoints="1"/>
            </p:cNvSpPr>
            <p:nvPr/>
          </p:nvSpPr>
          <p:spPr bwMode="auto">
            <a:xfrm>
              <a:off x="6399213" y="5000625"/>
              <a:ext cx="320675" cy="261938"/>
            </a:xfrm>
            <a:custGeom>
              <a:avLst/>
              <a:gdLst>
                <a:gd name="T0" fmla="*/ 218642 w 176"/>
                <a:gd name="T1" fmla="*/ 29104 h 144"/>
                <a:gd name="T2" fmla="*/ 131185 w 176"/>
                <a:gd name="T3" fmla="*/ 0 h 144"/>
                <a:gd name="T4" fmla="*/ 14576 w 176"/>
                <a:gd name="T5" fmla="*/ 29104 h 144"/>
                <a:gd name="T6" fmla="*/ 0 w 176"/>
                <a:gd name="T7" fmla="*/ 116417 h 144"/>
                <a:gd name="T8" fmla="*/ 14576 w 176"/>
                <a:gd name="T9" fmla="*/ 247386 h 144"/>
                <a:gd name="T10" fmla="*/ 291523 w 176"/>
                <a:gd name="T11" fmla="*/ 261938 h 144"/>
                <a:gd name="T12" fmla="*/ 306099 w 176"/>
                <a:gd name="T13" fmla="*/ 130969 h 144"/>
                <a:gd name="T14" fmla="*/ 320675 w 176"/>
                <a:gd name="T15" fmla="*/ 43656 h 144"/>
                <a:gd name="T16" fmla="*/ 131185 w 176"/>
                <a:gd name="T17" fmla="*/ 14552 h 144"/>
                <a:gd name="T18" fmla="*/ 204066 w 176"/>
                <a:gd name="T19" fmla="*/ 29104 h 144"/>
                <a:gd name="T20" fmla="*/ 131185 w 176"/>
                <a:gd name="T21" fmla="*/ 14552 h 144"/>
                <a:gd name="T22" fmla="*/ 29152 w 176"/>
                <a:gd name="T23" fmla="*/ 247386 h 144"/>
                <a:gd name="T24" fmla="*/ 58305 w 176"/>
                <a:gd name="T25" fmla="*/ 130969 h 144"/>
                <a:gd name="T26" fmla="*/ 72881 w 176"/>
                <a:gd name="T27" fmla="*/ 160073 h 144"/>
                <a:gd name="T28" fmla="*/ 116609 w 176"/>
                <a:gd name="T29" fmla="*/ 145521 h 144"/>
                <a:gd name="T30" fmla="*/ 204066 w 176"/>
                <a:gd name="T31" fmla="*/ 130969 h 144"/>
                <a:gd name="T32" fmla="*/ 218642 w 176"/>
                <a:gd name="T33" fmla="*/ 160073 h 144"/>
                <a:gd name="T34" fmla="*/ 262370 w 176"/>
                <a:gd name="T35" fmla="*/ 145521 h 144"/>
                <a:gd name="T36" fmla="*/ 291523 w 176"/>
                <a:gd name="T37" fmla="*/ 130969 h 144"/>
                <a:gd name="T38" fmla="*/ 72881 w 176"/>
                <a:gd name="T39" fmla="*/ 101865 h 144"/>
                <a:gd name="T40" fmla="*/ 102033 w 176"/>
                <a:gd name="T41" fmla="*/ 145521 h 144"/>
                <a:gd name="T42" fmla="*/ 72881 w 176"/>
                <a:gd name="T43" fmla="*/ 101865 h 144"/>
                <a:gd name="T44" fmla="*/ 247794 w 176"/>
                <a:gd name="T45" fmla="*/ 101865 h 144"/>
                <a:gd name="T46" fmla="*/ 218642 w 176"/>
                <a:gd name="T47" fmla="*/ 145521 h 144"/>
                <a:gd name="T48" fmla="*/ 306099 w 176"/>
                <a:gd name="T49" fmla="*/ 116417 h 144"/>
                <a:gd name="T50" fmla="*/ 262370 w 176"/>
                <a:gd name="T51" fmla="*/ 101865 h 144"/>
                <a:gd name="T52" fmla="*/ 218642 w 176"/>
                <a:gd name="T53" fmla="*/ 87313 h 144"/>
                <a:gd name="T54" fmla="*/ 204066 w 176"/>
                <a:gd name="T55" fmla="*/ 116417 h 144"/>
                <a:gd name="T56" fmla="*/ 116609 w 176"/>
                <a:gd name="T57" fmla="*/ 101865 h 144"/>
                <a:gd name="T58" fmla="*/ 72881 w 176"/>
                <a:gd name="T59" fmla="*/ 87313 h 144"/>
                <a:gd name="T60" fmla="*/ 58305 w 176"/>
                <a:gd name="T61" fmla="*/ 116417 h 144"/>
                <a:gd name="T62" fmla="*/ 14576 w 176"/>
                <a:gd name="T63" fmla="*/ 43656 h 144"/>
                <a:gd name="T64" fmla="*/ 306099 w 176"/>
                <a:gd name="T65" fmla="*/ 116417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8" name="Freeform 89"/>
            <p:cNvSpPr>
              <a:spLocks noEditPoints="1"/>
            </p:cNvSpPr>
            <p:nvPr/>
          </p:nvSpPr>
          <p:spPr bwMode="auto">
            <a:xfrm>
              <a:off x="5175250" y="4776788"/>
              <a:ext cx="320675" cy="261937"/>
            </a:xfrm>
            <a:custGeom>
              <a:avLst/>
              <a:gdLst>
                <a:gd name="T0" fmla="*/ 291523 w 176"/>
                <a:gd name="T1" fmla="*/ 29104 h 144"/>
                <a:gd name="T2" fmla="*/ 160338 w 176"/>
                <a:gd name="T3" fmla="*/ 29104 h 144"/>
                <a:gd name="T4" fmla="*/ 102033 w 176"/>
                <a:gd name="T5" fmla="*/ 0 h 144"/>
                <a:gd name="T6" fmla="*/ 29152 w 176"/>
                <a:gd name="T7" fmla="*/ 0 h 144"/>
                <a:gd name="T8" fmla="*/ 0 w 176"/>
                <a:gd name="T9" fmla="*/ 29104 h 144"/>
                <a:gd name="T10" fmla="*/ 0 w 176"/>
                <a:gd name="T11" fmla="*/ 232834 h 144"/>
                <a:gd name="T12" fmla="*/ 29152 w 176"/>
                <a:gd name="T13" fmla="*/ 261938 h 144"/>
                <a:gd name="T14" fmla="*/ 291523 w 176"/>
                <a:gd name="T15" fmla="*/ 261938 h 144"/>
                <a:gd name="T16" fmla="*/ 320675 w 176"/>
                <a:gd name="T17" fmla="*/ 232834 h 144"/>
                <a:gd name="T18" fmla="*/ 320675 w 176"/>
                <a:gd name="T19" fmla="*/ 58208 h 144"/>
                <a:gd name="T20" fmla="*/ 291523 w 176"/>
                <a:gd name="T21" fmla="*/ 29104 h 144"/>
                <a:gd name="T22" fmla="*/ 306099 w 176"/>
                <a:gd name="T23" fmla="*/ 232834 h 144"/>
                <a:gd name="T24" fmla="*/ 291523 w 176"/>
                <a:gd name="T25" fmla="*/ 247386 h 144"/>
                <a:gd name="T26" fmla="*/ 29152 w 176"/>
                <a:gd name="T27" fmla="*/ 247386 h 144"/>
                <a:gd name="T28" fmla="*/ 14576 w 176"/>
                <a:gd name="T29" fmla="*/ 232834 h 144"/>
                <a:gd name="T30" fmla="*/ 14576 w 176"/>
                <a:gd name="T31" fmla="*/ 87313 h 144"/>
                <a:gd name="T32" fmla="*/ 306099 w 176"/>
                <a:gd name="T33" fmla="*/ 87313 h 144"/>
                <a:gd name="T34" fmla="*/ 306099 w 176"/>
                <a:gd name="T35" fmla="*/ 232834 h 144"/>
                <a:gd name="T36" fmla="*/ 306099 w 176"/>
                <a:gd name="T37" fmla="*/ 72761 h 144"/>
                <a:gd name="T38" fmla="*/ 14576 w 176"/>
                <a:gd name="T39" fmla="*/ 72761 h 144"/>
                <a:gd name="T40" fmla="*/ 14576 w 176"/>
                <a:gd name="T41" fmla="*/ 29104 h 144"/>
                <a:gd name="T42" fmla="*/ 29152 w 176"/>
                <a:gd name="T43" fmla="*/ 14552 h 144"/>
                <a:gd name="T44" fmla="*/ 102033 w 176"/>
                <a:gd name="T45" fmla="*/ 14552 h 144"/>
                <a:gd name="T46" fmla="*/ 160338 w 176"/>
                <a:gd name="T47" fmla="*/ 43656 h 144"/>
                <a:gd name="T48" fmla="*/ 291523 w 176"/>
                <a:gd name="T49" fmla="*/ 43656 h 144"/>
                <a:gd name="T50" fmla="*/ 306099 w 176"/>
                <a:gd name="T51" fmla="*/ 58208 h 144"/>
                <a:gd name="T52" fmla="*/ 306099 w 176"/>
                <a:gd name="T53" fmla="*/ 7276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144">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2"/>
                    <a:pt x="164" y="136"/>
                    <a:pt x="160" y="136"/>
                  </a:cubicBezTo>
                  <a:cubicBezTo>
                    <a:pt x="16" y="136"/>
                    <a:pt x="16" y="136"/>
                    <a:pt x="16" y="136"/>
                  </a:cubicBezTo>
                  <a:cubicBezTo>
                    <a:pt x="12" y="136"/>
                    <a:pt x="8" y="132"/>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lnTo>
                    <a:pt x="168"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9" name="Freeform 102"/>
            <p:cNvSpPr>
              <a:spLocks noEditPoints="1"/>
            </p:cNvSpPr>
            <p:nvPr/>
          </p:nvSpPr>
          <p:spPr bwMode="auto">
            <a:xfrm>
              <a:off x="4706938" y="3576638"/>
              <a:ext cx="320675" cy="320675"/>
            </a:xfrm>
            <a:custGeom>
              <a:avLst/>
              <a:gdLst>
                <a:gd name="T0" fmla="*/ 167626 w 176"/>
                <a:gd name="T1" fmla="*/ 196778 h 176"/>
                <a:gd name="T2" fmla="*/ 196778 w 176"/>
                <a:gd name="T3" fmla="*/ 225930 h 176"/>
                <a:gd name="T4" fmla="*/ 196778 w 176"/>
                <a:gd name="T5" fmla="*/ 145761 h 176"/>
                <a:gd name="T6" fmla="*/ 167626 w 176"/>
                <a:gd name="T7" fmla="*/ 174914 h 176"/>
                <a:gd name="T8" fmla="*/ 196778 w 176"/>
                <a:gd name="T9" fmla="*/ 145761 h 176"/>
                <a:gd name="T10" fmla="*/ 167626 w 176"/>
                <a:gd name="T11" fmla="*/ 247794 h 176"/>
                <a:gd name="T12" fmla="*/ 196778 w 176"/>
                <a:gd name="T13" fmla="*/ 276947 h 176"/>
                <a:gd name="T14" fmla="*/ 240506 w 176"/>
                <a:gd name="T15" fmla="*/ 145761 h 176"/>
                <a:gd name="T16" fmla="*/ 211354 w 176"/>
                <a:gd name="T17" fmla="*/ 174914 h 176"/>
                <a:gd name="T18" fmla="*/ 240506 w 176"/>
                <a:gd name="T19" fmla="*/ 145761 h 176"/>
                <a:gd name="T20" fmla="*/ 255082 w 176"/>
                <a:gd name="T21" fmla="*/ 145761 h 176"/>
                <a:gd name="T22" fmla="*/ 284235 w 176"/>
                <a:gd name="T23" fmla="*/ 174914 h 176"/>
                <a:gd name="T24" fmla="*/ 240506 w 176"/>
                <a:gd name="T25" fmla="*/ 196778 h 176"/>
                <a:gd name="T26" fmla="*/ 211354 w 176"/>
                <a:gd name="T27" fmla="*/ 225930 h 176"/>
                <a:gd name="T28" fmla="*/ 240506 w 176"/>
                <a:gd name="T29" fmla="*/ 196778 h 176"/>
                <a:gd name="T30" fmla="*/ 255082 w 176"/>
                <a:gd name="T31" fmla="*/ 196778 h 176"/>
                <a:gd name="T32" fmla="*/ 284235 w 176"/>
                <a:gd name="T33" fmla="*/ 225930 h 176"/>
                <a:gd name="T34" fmla="*/ 153049 w 176"/>
                <a:gd name="T35" fmla="*/ 196778 h 176"/>
                <a:gd name="T36" fmla="*/ 123897 w 176"/>
                <a:gd name="T37" fmla="*/ 225930 h 176"/>
                <a:gd name="T38" fmla="*/ 153049 w 176"/>
                <a:gd name="T39" fmla="*/ 196778 h 176"/>
                <a:gd name="T40" fmla="*/ 123897 w 176"/>
                <a:gd name="T41" fmla="*/ 145761 h 176"/>
                <a:gd name="T42" fmla="*/ 153049 w 176"/>
                <a:gd name="T43" fmla="*/ 174914 h 176"/>
                <a:gd name="T44" fmla="*/ 153049 w 176"/>
                <a:gd name="T45" fmla="*/ 247794 h 176"/>
                <a:gd name="T46" fmla="*/ 123897 w 176"/>
                <a:gd name="T47" fmla="*/ 276947 h 176"/>
                <a:gd name="T48" fmla="*/ 153049 w 176"/>
                <a:gd name="T49" fmla="*/ 247794 h 176"/>
                <a:gd name="T50" fmla="*/ 36440 w 176"/>
                <a:gd name="T51" fmla="*/ 196778 h 176"/>
                <a:gd name="T52" fmla="*/ 65593 w 176"/>
                <a:gd name="T53" fmla="*/ 225930 h 176"/>
                <a:gd name="T54" fmla="*/ 65593 w 176"/>
                <a:gd name="T55" fmla="*/ 145761 h 176"/>
                <a:gd name="T56" fmla="*/ 36440 w 176"/>
                <a:gd name="T57" fmla="*/ 174914 h 176"/>
                <a:gd name="T58" fmla="*/ 65593 w 176"/>
                <a:gd name="T59" fmla="*/ 145761 h 176"/>
                <a:gd name="T60" fmla="*/ 262370 w 176"/>
                <a:gd name="T61" fmla="*/ 29152 h 176"/>
                <a:gd name="T62" fmla="*/ 255082 w 176"/>
                <a:gd name="T63" fmla="*/ 0 h 176"/>
                <a:gd name="T64" fmla="*/ 247794 w 176"/>
                <a:gd name="T65" fmla="*/ 29152 h 176"/>
                <a:gd name="T66" fmla="*/ 72881 w 176"/>
                <a:gd name="T67" fmla="*/ 7288 h 176"/>
                <a:gd name="T68" fmla="*/ 58305 w 176"/>
                <a:gd name="T69" fmla="*/ 7288 h 176"/>
                <a:gd name="T70" fmla="*/ 29152 w 176"/>
                <a:gd name="T71" fmla="*/ 29152 h 176"/>
                <a:gd name="T72" fmla="*/ 0 w 176"/>
                <a:gd name="T73" fmla="*/ 291523 h 176"/>
                <a:gd name="T74" fmla="*/ 291523 w 176"/>
                <a:gd name="T75" fmla="*/ 320675 h 176"/>
                <a:gd name="T76" fmla="*/ 320675 w 176"/>
                <a:gd name="T77" fmla="*/ 58305 h 176"/>
                <a:gd name="T78" fmla="*/ 306099 w 176"/>
                <a:gd name="T79" fmla="*/ 291523 h 176"/>
                <a:gd name="T80" fmla="*/ 29152 w 176"/>
                <a:gd name="T81" fmla="*/ 306099 h 176"/>
                <a:gd name="T82" fmla="*/ 14576 w 176"/>
                <a:gd name="T83" fmla="*/ 116609 h 176"/>
                <a:gd name="T84" fmla="*/ 306099 w 176"/>
                <a:gd name="T85" fmla="*/ 291523 h 176"/>
                <a:gd name="T86" fmla="*/ 14576 w 176"/>
                <a:gd name="T87" fmla="*/ 102033 h 176"/>
                <a:gd name="T88" fmla="*/ 29152 w 176"/>
                <a:gd name="T89" fmla="*/ 43728 h 176"/>
                <a:gd name="T90" fmla="*/ 58305 w 176"/>
                <a:gd name="T91" fmla="*/ 65593 h 176"/>
                <a:gd name="T92" fmla="*/ 72881 w 176"/>
                <a:gd name="T93" fmla="*/ 65593 h 176"/>
                <a:gd name="T94" fmla="*/ 247794 w 176"/>
                <a:gd name="T95" fmla="*/ 43728 h 176"/>
                <a:gd name="T96" fmla="*/ 255082 w 176"/>
                <a:gd name="T97" fmla="*/ 72881 h 176"/>
                <a:gd name="T98" fmla="*/ 262370 w 176"/>
                <a:gd name="T99" fmla="*/ 43728 h 176"/>
                <a:gd name="T100" fmla="*/ 306099 w 176"/>
                <a:gd name="T101" fmla="*/ 58305 h 176"/>
                <a:gd name="T102" fmla="*/ 65593 w 176"/>
                <a:gd name="T103" fmla="*/ 247794 h 176"/>
                <a:gd name="T104" fmla="*/ 36440 w 176"/>
                <a:gd name="T105" fmla="*/ 276947 h 176"/>
                <a:gd name="T106" fmla="*/ 65593 w 176"/>
                <a:gd name="T107" fmla="*/ 247794 h 176"/>
                <a:gd name="T108" fmla="*/ 80169 w 176"/>
                <a:gd name="T109" fmla="*/ 145761 h 176"/>
                <a:gd name="T110" fmla="*/ 109321 w 176"/>
                <a:gd name="T111" fmla="*/ 174914 h 176"/>
                <a:gd name="T112" fmla="*/ 109321 w 176"/>
                <a:gd name="T113" fmla="*/ 247794 h 176"/>
                <a:gd name="T114" fmla="*/ 80169 w 176"/>
                <a:gd name="T115" fmla="*/ 276947 h 176"/>
                <a:gd name="T116" fmla="*/ 109321 w 176"/>
                <a:gd name="T117" fmla="*/ 247794 h 176"/>
                <a:gd name="T118" fmla="*/ 80169 w 176"/>
                <a:gd name="T119" fmla="*/ 196778 h 176"/>
                <a:gd name="T120" fmla="*/ 109321 w 176"/>
                <a:gd name="T121" fmla="*/ 22593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37" name="文本框 16"/>
            <p:cNvSpPr txBox="1"/>
            <p:nvPr/>
          </p:nvSpPr>
          <p:spPr>
            <a:xfrm>
              <a:off x="2242457" y="2527300"/>
              <a:ext cx="2210481" cy="923301"/>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项目的落地化</a:t>
              </a:r>
              <a:r>
                <a:rPr lang="en-US" altLang="zh-CN" dirty="0"/>
                <a:t>——</a:t>
              </a:r>
              <a:r>
                <a:rPr lang="zh-CN" altLang="en-US" dirty="0"/>
                <a:t>完全依据园区对项目和投资的需求引进项目，承担招商引资的功能</a:t>
              </a:r>
              <a:endParaRPr lang="zh-CN" altLang="en-US" dirty="0"/>
            </a:p>
          </p:txBody>
        </p:sp>
        <p:sp>
          <p:nvSpPr>
            <p:cNvPr id="2" name="矩形 1"/>
            <p:cNvSpPr/>
            <p:nvPr/>
          </p:nvSpPr>
          <p:spPr>
            <a:xfrm>
              <a:off x="7862888" y="2527300"/>
              <a:ext cx="2109787" cy="923330"/>
            </a:xfrm>
            <a:prstGeom prst="rect">
              <a:avLst/>
            </a:prstGeom>
          </p:spPr>
          <p:txBody>
            <a:bodyPr wrap="square">
              <a:spAutoFit/>
            </a:bodyPr>
            <a:lstStyle/>
            <a:p>
              <a:pPr>
                <a:lnSpc>
                  <a:spcPct val="150000"/>
                </a:lnSpc>
                <a:defRPr/>
              </a:pPr>
              <a:r>
                <a:rPr lang="zh-CN" altLang="en-US" sz="1200" b="1" dirty="0">
                  <a:solidFill>
                    <a:schemeClr val="tx1">
                      <a:lumMod val="75000"/>
                      <a:lumOff val="25000"/>
                    </a:schemeClr>
                  </a:solidFill>
                  <a:latin typeface="微软雅黑" panose="020B0503020204020204" pitchFamily="34" charset="-122"/>
                </a:rPr>
                <a:t>服务的两头化</a:t>
              </a:r>
              <a:r>
                <a:rPr lang="en-US" altLang="zh-CN" sz="1200" b="1" dirty="0">
                  <a:solidFill>
                    <a:schemeClr val="tx1">
                      <a:lumMod val="75000"/>
                      <a:lumOff val="25000"/>
                    </a:schemeClr>
                  </a:solidFill>
                  <a:latin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rPr>
                <a:t>平台连接了政府与企业，扮演不同的角色</a:t>
              </a:r>
              <a:endParaRPr lang="zh-CN" altLang="en-US" sz="1200" b="1" dirty="0">
                <a:solidFill>
                  <a:schemeClr val="tx1">
                    <a:lumMod val="75000"/>
                    <a:lumOff val="25000"/>
                  </a:schemeClr>
                </a:solidFill>
                <a:latin typeface="微软雅黑" panose="020B0503020204020204" pitchFamily="34" charset="-122"/>
              </a:endParaRPr>
            </a:p>
          </p:txBody>
        </p:sp>
      </p:grpSp>
      <p:sp>
        <p:nvSpPr>
          <p:cNvPr id="4" name="矩形 3"/>
          <p:cNvSpPr/>
          <p:nvPr/>
        </p:nvSpPr>
        <p:spPr>
          <a:xfrm>
            <a:off x="3628292" y="5893806"/>
            <a:ext cx="4339650" cy="458908"/>
          </a:xfrm>
          <a:prstGeom prst="rect">
            <a:avLst/>
          </a:prstGeom>
        </p:spPr>
        <p:txBody>
          <a:bodyPr wrap="none">
            <a:spAutoFit/>
          </a:bodyPr>
          <a:lstStyle/>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一站式高端化科技金融人才创新服务体系</a:t>
            </a:r>
            <a:endPar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5" name="矩形 4"/>
          <p:cNvSpPr/>
          <p:nvPr/>
        </p:nvSpPr>
        <p:spPr>
          <a:xfrm>
            <a:off x="591185" y="6247130"/>
            <a:ext cx="1564005" cy="558800"/>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a:spLocks noChangeArrowheads="1"/>
          </p:cNvSpPr>
          <p:nvPr/>
        </p:nvSpPr>
        <p:spPr bwMode="auto">
          <a:xfrm>
            <a:off x="446765" y="159350"/>
            <a:ext cx="9047982" cy="102459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sz="1600" dirty="0">
                <a:solidFill>
                  <a:srgbClr val="7F7F7F"/>
                </a:solidFill>
                <a:latin typeface="微软雅黑" panose="020B0503020204020204" pitchFamily="34" charset="-122"/>
                <a:cs typeface="微软雅黑" panose="020B0503020204020204" pitchFamily="34" charset="-122"/>
              </a:rPr>
              <a:t>特色产业链服务、垂直深化整合、模式输出顶层设计</a:t>
            </a:r>
            <a:endParaRPr lang="zh-CN" altLang="en-US" sz="1600"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76" name="矩形 75"/>
          <p:cNvSpPr/>
          <p:nvPr/>
        </p:nvSpPr>
        <p:spPr>
          <a:xfrm>
            <a:off x="918853" y="4899363"/>
            <a:ext cx="5555729" cy="761747"/>
          </a:xfrm>
          <a:prstGeom prst="rect">
            <a:avLst/>
          </a:prstGeom>
        </p:spPr>
        <p:txBody>
          <a:bodyPr wrap="square">
            <a:spAutoFit/>
          </a:bodyPr>
          <a:lstStyle/>
          <a:p>
            <a:pPr>
              <a:lnSpc>
                <a:spcPct val="150000"/>
              </a:lnSpc>
            </a:pPr>
            <a:r>
              <a:rPr lang="zh-CN" altLang="en-US" sz="1450" dirty="0"/>
              <a:t>蓝源资本港精品投行为客户提供私募融资、上市、兼并收购、股票经纪和交易等领域深度财务顾问服务</a:t>
            </a:r>
            <a:endParaRPr lang="zh-CN" altLang="en-US" sz="1450" dirty="0"/>
          </a:p>
        </p:txBody>
      </p:sp>
      <p:grpSp>
        <p:nvGrpSpPr>
          <p:cNvPr id="87" name="组合 86"/>
          <p:cNvGrpSpPr/>
          <p:nvPr/>
        </p:nvGrpSpPr>
        <p:grpSpPr>
          <a:xfrm>
            <a:off x="512575" y="2419052"/>
            <a:ext cx="5855568" cy="2182251"/>
            <a:chOff x="1909186" y="1541826"/>
            <a:chExt cx="6837987" cy="2353492"/>
          </a:xfrm>
        </p:grpSpPr>
        <p:grpSp>
          <p:nvGrpSpPr>
            <p:cNvPr id="6" name="Group 121"/>
            <p:cNvGrpSpPr/>
            <p:nvPr/>
          </p:nvGrpSpPr>
          <p:grpSpPr bwMode="auto">
            <a:xfrm>
              <a:off x="4629151" y="1541826"/>
              <a:ext cx="1401762" cy="681037"/>
              <a:chOff x="5331328" y="1192903"/>
              <a:chExt cx="1554316" cy="755028"/>
            </a:xfrm>
          </p:grpSpPr>
          <p:sp>
            <p:nvSpPr>
              <p:cNvPr id="66" name="Rounded Rectangle 122"/>
              <p:cNvSpPr/>
              <p:nvPr/>
            </p:nvSpPr>
            <p:spPr>
              <a:xfrm>
                <a:off x="5331328" y="1192903"/>
                <a:ext cx="1554316" cy="7550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7" name="TextBox 123"/>
              <p:cNvSpPr txBox="1">
                <a:spLocks noChangeArrowheads="1"/>
              </p:cNvSpPr>
              <p:nvPr/>
            </p:nvSpPr>
            <p:spPr bwMode="auto">
              <a:xfrm>
                <a:off x="5664832" y="1382748"/>
                <a:ext cx="887307" cy="3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600" b="1" dirty="0">
                    <a:solidFill>
                      <a:schemeClr val="bg1"/>
                    </a:solidFill>
                    <a:latin typeface="+mn-ea"/>
                    <a:ea typeface="+mn-ea"/>
                    <a:cs typeface="+mn-ea"/>
                    <a:sym typeface="+mn-lt"/>
                  </a:rPr>
                  <a:t>证监会</a:t>
                </a:r>
                <a:endParaRPr lang="id-ID" altLang="zh-CN" sz="1600" b="1" dirty="0">
                  <a:solidFill>
                    <a:schemeClr val="bg1"/>
                  </a:solidFill>
                  <a:latin typeface="+mn-ea"/>
                  <a:ea typeface="+mn-ea"/>
                  <a:cs typeface="+mn-ea"/>
                  <a:sym typeface="+mn-lt"/>
                </a:endParaRPr>
              </a:p>
            </p:txBody>
          </p:sp>
        </p:grpSp>
        <p:cxnSp>
          <p:nvCxnSpPr>
            <p:cNvPr id="10" name="Straight Arrow Connector 129"/>
            <p:cNvCxnSpPr>
              <a:stCxn id="60" idx="3"/>
              <a:endCxn id="62" idx="1"/>
            </p:cNvCxnSpPr>
            <p:nvPr/>
          </p:nvCxnSpPr>
          <p:spPr bwMode="auto">
            <a:xfrm flipV="1">
              <a:off x="5992354" y="3382763"/>
              <a:ext cx="1432800" cy="14872"/>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31"/>
            <p:cNvSpPr txBox="1">
              <a:spLocks noChangeArrowheads="1"/>
            </p:cNvSpPr>
            <p:nvPr/>
          </p:nvSpPr>
          <p:spPr bwMode="auto">
            <a:xfrm>
              <a:off x="5992355" y="3058990"/>
              <a:ext cx="1316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投行</a:t>
              </a:r>
              <a:endParaRPr lang="id-ID" altLang="zh-CN" sz="1400" b="1" dirty="0">
                <a:latin typeface="+mn-ea"/>
                <a:ea typeface="+mn-ea"/>
                <a:cs typeface="+mn-ea"/>
                <a:sym typeface="+mn-lt"/>
              </a:endParaRPr>
            </a:p>
          </p:txBody>
        </p:sp>
        <p:grpSp>
          <p:nvGrpSpPr>
            <p:cNvPr id="13" name="Group 132"/>
            <p:cNvGrpSpPr/>
            <p:nvPr/>
          </p:nvGrpSpPr>
          <p:grpSpPr bwMode="auto">
            <a:xfrm>
              <a:off x="7425154" y="3137935"/>
              <a:ext cx="1322019" cy="489656"/>
              <a:chOff x="4355402" y="1874076"/>
              <a:chExt cx="1465895" cy="542854"/>
            </a:xfrm>
            <a:solidFill>
              <a:schemeClr val="accent4"/>
            </a:solidFill>
          </p:grpSpPr>
          <p:sp>
            <p:nvSpPr>
              <p:cNvPr id="62" name="Rectangle 133"/>
              <p:cNvSpPr/>
              <p:nvPr/>
            </p:nvSpPr>
            <p:spPr>
              <a:xfrm>
                <a:off x="4355402" y="1874076"/>
                <a:ext cx="1465895" cy="542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3" name="TextBox 62"/>
              <p:cNvSpPr txBox="1"/>
              <p:nvPr/>
            </p:nvSpPr>
            <p:spPr>
              <a:xfrm>
                <a:off x="4530945" y="1931784"/>
                <a:ext cx="1114822" cy="375336"/>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一级市场</a:t>
                </a:r>
                <a:endParaRPr lang="id-ID" sz="1600" b="1" dirty="0">
                  <a:solidFill>
                    <a:schemeClr val="bg1"/>
                  </a:solidFill>
                  <a:latin typeface="+mn-ea"/>
                  <a:ea typeface="+mn-ea"/>
                  <a:cs typeface="+mn-ea"/>
                  <a:sym typeface="+mn-lt"/>
                </a:endParaRPr>
              </a:p>
            </p:txBody>
          </p:sp>
        </p:grpSp>
        <p:grpSp>
          <p:nvGrpSpPr>
            <p:cNvPr id="14" name="Group 135"/>
            <p:cNvGrpSpPr/>
            <p:nvPr/>
          </p:nvGrpSpPr>
          <p:grpSpPr bwMode="auto">
            <a:xfrm>
              <a:off x="4667712" y="2899951"/>
              <a:ext cx="1324642" cy="995367"/>
              <a:chOff x="4353117" y="2901970"/>
              <a:chExt cx="1468802" cy="1103509"/>
            </a:xfrm>
            <a:solidFill>
              <a:schemeClr val="accent3"/>
            </a:solidFill>
          </p:grpSpPr>
          <p:sp>
            <p:nvSpPr>
              <p:cNvPr id="60" name="Diamond 13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1" name="TextBox 60"/>
              <p:cNvSpPr txBox="1"/>
              <p:nvPr/>
            </p:nvSpPr>
            <p:spPr>
              <a:xfrm>
                <a:off x="4757621" y="3257813"/>
                <a:ext cx="659792" cy="375337"/>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企业</a:t>
                </a:r>
                <a:endParaRPr lang="id-ID" sz="1600" b="1" dirty="0">
                  <a:solidFill>
                    <a:schemeClr val="bg1"/>
                  </a:solidFill>
                  <a:latin typeface="+mn-ea"/>
                  <a:ea typeface="+mn-ea"/>
                  <a:cs typeface="+mn-ea"/>
                  <a:sym typeface="+mn-lt"/>
                </a:endParaRPr>
              </a:p>
            </p:txBody>
          </p:sp>
        </p:grpSp>
        <p:cxnSp>
          <p:nvCxnSpPr>
            <p:cNvPr id="15" name="Straight Arrow Connector 138"/>
            <p:cNvCxnSpPr>
              <a:stCxn id="60" idx="0"/>
              <a:endCxn id="66" idx="2"/>
            </p:cNvCxnSpPr>
            <p:nvPr/>
          </p:nvCxnSpPr>
          <p:spPr bwMode="auto">
            <a:xfrm flipH="1" flipV="1">
              <a:off x="5330032" y="2222863"/>
              <a:ext cx="1" cy="677088"/>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3"/>
            <p:cNvCxnSpPr>
              <a:stCxn id="56" idx="3"/>
              <a:endCxn id="60" idx="1"/>
            </p:cNvCxnSpPr>
            <p:nvPr/>
          </p:nvCxnSpPr>
          <p:spPr bwMode="auto">
            <a:xfrm>
              <a:off x="3233828" y="3397635"/>
              <a:ext cx="1433884" cy="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44"/>
            <p:cNvSpPr txBox="1">
              <a:spLocks noChangeArrowheads="1"/>
            </p:cNvSpPr>
            <p:nvPr/>
          </p:nvSpPr>
          <p:spPr bwMode="auto">
            <a:xfrm>
              <a:off x="3233830" y="3064772"/>
              <a:ext cx="1292937" cy="3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精品投行</a:t>
              </a:r>
              <a:endParaRPr lang="id-ID" altLang="zh-CN" sz="1400" b="1" dirty="0">
                <a:latin typeface="+mn-ea"/>
                <a:ea typeface="+mn-ea"/>
                <a:cs typeface="+mn-ea"/>
                <a:sym typeface="+mn-lt"/>
              </a:endParaRPr>
            </a:p>
          </p:txBody>
        </p:sp>
        <p:grpSp>
          <p:nvGrpSpPr>
            <p:cNvPr id="20" name="Group 145"/>
            <p:cNvGrpSpPr/>
            <p:nvPr/>
          </p:nvGrpSpPr>
          <p:grpSpPr bwMode="auto">
            <a:xfrm>
              <a:off x="1909186" y="2899951"/>
              <a:ext cx="1324642" cy="995367"/>
              <a:chOff x="4353117" y="2901970"/>
              <a:chExt cx="1468802" cy="1103509"/>
            </a:xfrm>
            <a:solidFill>
              <a:schemeClr val="accent6"/>
            </a:solidFill>
          </p:grpSpPr>
          <p:sp>
            <p:nvSpPr>
              <p:cNvPr id="56" name="Diamond 14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57" name="TextBox 56"/>
              <p:cNvSpPr txBox="1"/>
              <p:nvPr/>
            </p:nvSpPr>
            <p:spPr>
              <a:xfrm>
                <a:off x="4636502" y="3266056"/>
                <a:ext cx="903873" cy="375336"/>
              </a:xfrm>
              <a:prstGeom prst="rect">
                <a:avLst/>
              </a:prstGeom>
              <a:grpFill/>
              <a:ln>
                <a:noFill/>
              </a:ln>
            </p:spPr>
            <p:txBody>
              <a:bodyPr wrap="none">
                <a:spAutoFit/>
              </a:bodyPr>
              <a:lstStyle/>
              <a:p>
                <a:pPr algn="ctr" eaLnBrk="1" fontAlgn="auto" hangingPunct="1">
                  <a:spcBef>
                    <a:spcPts val="0"/>
                  </a:spcBef>
                  <a:spcAft>
                    <a:spcPts val="0"/>
                  </a:spcAft>
                  <a:defRPr/>
                </a:pPr>
                <a:r>
                  <a:rPr lang="en-US" sz="1600" b="1" dirty="0">
                    <a:solidFill>
                      <a:schemeClr val="bg1"/>
                    </a:solidFill>
                    <a:latin typeface="+mn-ea"/>
                    <a:ea typeface="+mn-ea"/>
                    <a:cs typeface="+mn-ea"/>
                    <a:sym typeface="+mn-lt"/>
                  </a:rPr>
                  <a:t>PE/VC</a:t>
                </a:r>
                <a:endParaRPr lang="id-ID" sz="1600" b="1" dirty="0">
                  <a:solidFill>
                    <a:schemeClr val="bg1"/>
                  </a:solidFill>
                  <a:latin typeface="+mn-ea"/>
                  <a:ea typeface="+mn-ea"/>
                  <a:cs typeface="+mn-ea"/>
                  <a:sym typeface="+mn-lt"/>
                </a:endParaRPr>
              </a:p>
            </p:txBody>
          </p:sp>
        </p:grpSp>
        <p:cxnSp>
          <p:nvCxnSpPr>
            <p:cNvPr id="77" name="Straight Arrow Connector 138"/>
            <p:cNvCxnSpPr>
              <a:stCxn id="66" idx="3"/>
              <a:endCxn id="62" idx="0"/>
            </p:cNvCxnSpPr>
            <p:nvPr/>
          </p:nvCxnSpPr>
          <p:spPr bwMode="auto">
            <a:xfrm>
              <a:off x="6030913" y="1882345"/>
              <a:ext cx="2055251" cy="125559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7053943" y="758730"/>
            <a:ext cx="4416439" cy="5447645"/>
          </a:xfrm>
          <a:prstGeom prst="rect">
            <a:avLst/>
          </a:prstGeom>
        </p:spPr>
        <p:txBody>
          <a:bodyPr wrap="square">
            <a:spAutoFit/>
          </a:bodyPr>
          <a:lstStyle/>
          <a:p>
            <a:pPr>
              <a:lnSpc>
                <a:spcPct val="150000"/>
              </a:lnSpc>
            </a:pPr>
            <a:r>
              <a:rPr lang="zh-CN" altLang="en-US" sz="1450" dirty="0">
                <a:latin typeface="+mn-ea"/>
                <a:ea typeface="+mn-ea"/>
              </a:rPr>
              <a:t> </a:t>
            </a:r>
            <a:r>
              <a:rPr lang="zh-CN" altLang="en-US" sz="1450" b="1" dirty="0">
                <a:latin typeface="+mn-ea"/>
                <a:ea typeface="+mn-ea"/>
              </a:rPr>
              <a:t>核心优势：</a:t>
            </a:r>
            <a:endParaRPr lang="en-US" altLang="zh-CN" sz="1450" b="1" dirty="0">
              <a:latin typeface="+mn-ea"/>
              <a:ea typeface="+mn-ea"/>
            </a:endParaRPr>
          </a:p>
          <a:p>
            <a:pPr>
              <a:lnSpc>
                <a:spcPct val="150000"/>
              </a:lnSpc>
            </a:pPr>
            <a:r>
              <a:rPr lang="zh-CN" altLang="en-US" sz="1450" dirty="0">
                <a:latin typeface="+mn-ea"/>
                <a:ea typeface="+mn-ea"/>
              </a:rPr>
              <a:t>一、业务聚焦与核心优势的深度挖掘</a:t>
            </a:r>
            <a:endParaRPr lang="zh-CN" altLang="en-US" sz="1450" dirty="0">
              <a:latin typeface="+mn-ea"/>
              <a:ea typeface="+mn-ea"/>
            </a:endParaRPr>
          </a:p>
          <a:p>
            <a:pPr>
              <a:lnSpc>
                <a:spcPct val="150000"/>
              </a:lnSpc>
            </a:pPr>
            <a:r>
              <a:rPr lang="zh-CN" altLang="en-US" sz="1450" dirty="0">
                <a:latin typeface="+mn-ea"/>
                <a:ea typeface="+mn-ea"/>
              </a:rPr>
              <a:t>蓝源资本多年来行业内的资源积累，使得蓝源资本港精品投行通过对核心优势的深度挖掘来拓展相关业务线，实现收益来源的多样化。</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二、为客户提供贴身定制化的金融咨询方案，做客户身边的财务管家。</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三、拥有极强的市场敏锐度，熟悉政府战略政策，作为国内投资机构的第一梯队，反应迅速，能快速嫁接政策桥梁。</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四、蓝源资本坚持人才资本化的机制，具备更灵活、更具创新性和人性化的企业文化与激励机制。各个领域均有专业人才，是人才的孵化器。</a:t>
            </a:r>
            <a:endParaRPr lang="zh-CN" altLang="en-US" sz="1450" dirty="0">
              <a:latin typeface="+mn-ea"/>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文本框 14"/>
          <p:cNvSpPr>
            <a:spLocks noChangeArrowheads="1"/>
          </p:cNvSpPr>
          <p:nvPr/>
        </p:nvSpPr>
        <p:spPr bwMode="auto">
          <a:xfrm>
            <a:off x="561833" y="438656"/>
            <a:ext cx="9047982" cy="467995"/>
          </a:xfrm>
          <a:prstGeom prst="rect">
            <a:avLst/>
          </a:prstGeom>
          <a:noFill/>
          <a:ln w="9525">
            <a:noFill/>
            <a:miter lim="800000"/>
          </a:ln>
        </p:spPr>
        <p:txBody>
          <a:bodyPr lIns="100280" tIns="50141" rIns="100280" bIns="50141">
            <a:spAutoFit/>
          </a:bodyPr>
          <a:lstStyle/>
          <a:p>
            <a:pPr lvl="0" algn="l">
              <a:buFont typeface="Arial" panose="020B0604020202020204" pitchFamily="34" charset="0"/>
            </a:pPr>
            <a:r>
              <a:rPr lang="zh-CN" altLang="en-US" sz="2400" b="1">
                <a:solidFill>
                  <a:srgbClr val="7F7F7F"/>
                </a:solidFill>
                <a:latin typeface="微软雅黑" panose="020B0503020204020204" pitchFamily="34" charset="-122"/>
                <a:cs typeface="微软雅黑" panose="020B0503020204020204" pitchFamily="34" charset="-122"/>
                <a:sym typeface="黑体" panose="02010609060101010101" charset="-122"/>
              </a:rPr>
              <a:t>历史</a:t>
            </a:r>
            <a:r>
              <a:rPr lang="zh-CN" altLang="en-US" sz="2400" b="1" dirty="0">
                <a:solidFill>
                  <a:schemeClr val="accent1"/>
                </a:solidFill>
                <a:latin typeface="+mn-lt"/>
                <a:ea typeface="+mn-ea"/>
                <a:cs typeface="+mn-ea"/>
                <a:sym typeface="黑体" panose="02010609060101010101" charset="-122"/>
              </a:rPr>
              <a:t>荣誉</a:t>
            </a:r>
            <a:endParaRPr lang="zh-CN" altLang="en-US" sz="2400" b="1" dirty="0">
              <a:solidFill>
                <a:schemeClr val="accent1"/>
              </a:solidFill>
              <a:latin typeface="+mn-lt"/>
              <a:ea typeface="+mn-ea"/>
              <a:cs typeface="+mn-ea"/>
              <a:sym typeface="黑体" panose="02010609060101010101"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32144" y="2032012"/>
            <a:ext cx="3793862" cy="2845396"/>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910" y="231827"/>
            <a:ext cx="4036403" cy="302730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910" y="3594908"/>
            <a:ext cx="4016957" cy="301271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491" y="554179"/>
            <a:ext cx="3867374" cy="290053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880" y="3605140"/>
            <a:ext cx="3902595" cy="2926946"/>
          </a:xfrm>
          <a:prstGeom prst="rect">
            <a:avLst/>
          </a:prstGeom>
        </p:spPr>
      </p:pic>
      <p:sp>
        <p:nvSpPr>
          <p:cNvPr id="7" name="TextBox 6"/>
          <p:cNvSpPr txBox="1"/>
          <p:nvPr/>
        </p:nvSpPr>
        <p:spPr>
          <a:xfrm>
            <a:off x="442090" y="5365540"/>
            <a:ext cx="2845395"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年度中国风险投资金投奖</a:t>
            </a:r>
            <a:endParaRPr lang="zh-CN" altLang="en-US" sz="1200" dirty="0">
              <a:latin typeface="+mn-ea"/>
              <a:ea typeface="+mn-ea"/>
            </a:endParaRPr>
          </a:p>
        </p:txBody>
      </p:sp>
      <p:sp>
        <p:nvSpPr>
          <p:cNvPr id="9" name="TextBox 8"/>
          <p:cNvSpPr txBox="1"/>
          <p:nvPr/>
        </p:nvSpPr>
        <p:spPr>
          <a:xfrm>
            <a:off x="3648910" y="3247126"/>
            <a:ext cx="4036403" cy="276999"/>
          </a:xfrm>
          <a:prstGeom prst="rect">
            <a:avLst/>
          </a:prstGeom>
          <a:noFill/>
        </p:spPr>
        <p:txBody>
          <a:bodyPr wrap="square" rtlCol="0">
            <a:spAutoFit/>
          </a:bodyPr>
          <a:lstStyle/>
          <a:p>
            <a:pPr algn="ctr"/>
            <a:r>
              <a:rPr lang="zh-CN" altLang="en-US" sz="1200" dirty="0">
                <a:latin typeface="+mn-ea"/>
                <a:ea typeface="+mn-ea"/>
              </a:rPr>
              <a:t>浙江优秀金融企业奖</a:t>
            </a:r>
            <a:endParaRPr lang="zh-CN" altLang="en-US" sz="1200" dirty="0">
              <a:latin typeface="+mn-ea"/>
              <a:ea typeface="+mn-ea"/>
            </a:endParaRPr>
          </a:p>
        </p:txBody>
      </p:sp>
      <p:sp>
        <p:nvSpPr>
          <p:cNvPr id="10" name="TextBox 9"/>
          <p:cNvSpPr txBox="1"/>
          <p:nvPr/>
        </p:nvSpPr>
        <p:spPr>
          <a:xfrm>
            <a:off x="7977880" y="300156"/>
            <a:ext cx="3884986" cy="276999"/>
          </a:xfrm>
          <a:prstGeom prst="rect">
            <a:avLst/>
          </a:prstGeom>
          <a:noFill/>
        </p:spPr>
        <p:txBody>
          <a:bodyPr wrap="square" rtlCol="0">
            <a:spAutoFit/>
          </a:bodyPr>
          <a:lstStyle/>
          <a:p>
            <a:pPr algn="ctr"/>
            <a:r>
              <a:rPr lang="en-US" altLang="zh-CN" sz="1200" dirty="0">
                <a:latin typeface="+mn-ea"/>
                <a:ea typeface="+mn-ea"/>
              </a:rPr>
              <a:t>2016</a:t>
            </a:r>
            <a:r>
              <a:rPr lang="zh-CN" altLang="en-US" sz="1200" dirty="0">
                <a:latin typeface="+mn-ea"/>
                <a:ea typeface="+mn-ea"/>
              </a:rPr>
              <a:t>年度宁波市百强企业</a:t>
            </a:r>
            <a:endParaRPr lang="zh-CN" altLang="en-US" sz="1200" dirty="0">
              <a:latin typeface="+mn-ea"/>
              <a:ea typeface="+mn-ea"/>
            </a:endParaRPr>
          </a:p>
        </p:txBody>
      </p:sp>
      <p:sp>
        <p:nvSpPr>
          <p:cNvPr id="11" name="TextBox 10"/>
          <p:cNvSpPr txBox="1"/>
          <p:nvPr/>
        </p:nvSpPr>
        <p:spPr>
          <a:xfrm>
            <a:off x="7977879" y="6532086"/>
            <a:ext cx="3884986"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年度宁波市竞争力百强企业</a:t>
            </a:r>
            <a:endParaRPr lang="zh-CN" altLang="en-US" sz="1200" dirty="0">
              <a:latin typeface="+mn-ea"/>
              <a:ea typeface="+mn-ea"/>
            </a:endParaRPr>
          </a:p>
        </p:txBody>
      </p:sp>
      <p:sp>
        <p:nvSpPr>
          <p:cNvPr id="12" name="TextBox 11"/>
          <p:cNvSpPr txBox="1"/>
          <p:nvPr/>
        </p:nvSpPr>
        <p:spPr>
          <a:xfrm>
            <a:off x="3648910" y="6581001"/>
            <a:ext cx="4016957" cy="276999"/>
          </a:xfrm>
          <a:prstGeom prst="rect">
            <a:avLst/>
          </a:prstGeom>
          <a:noFill/>
        </p:spPr>
        <p:txBody>
          <a:bodyPr wrap="square" rtlCol="0">
            <a:spAutoFit/>
          </a:bodyPr>
          <a:lstStyle/>
          <a:p>
            <a:pPr algn="ctr"/>
            <a:r>
              <a:rPr lang="zh-CN" altLang="en-US" sz="1200" dirty="0">
                <a:latin typeface="+mn-ea"/>
                <a:ea typeface="+mn-ea"/>
              </a:rPr>
              <a:t>中国投资协会理事单位</a:t>
            </a:r>
            <a:endParaRPr lang="zh-CN" altLang="en-US" sz="1200" dirty="0">
              <a:latin typeface="+mn-ea"/>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30"/>
          <p:cNvSpPr txBox="1"/>
          <p:nvPr/>
        </p:nvSpPr>
        <p:spPr>
          <a:xfrm>
            <a:off x="352985" y="973477"/>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2200" dirty="0">
                <a:solidFill>
                  <a:srgbClr val="7F7F7F"/>
                </a:solidFill>
                <a:latin typeface="+mn-ea"/>
                <a:ea typeface="+mn-ea"/>
                <a:cs typeface="微软雅黑" panose="020B0503020204020204" pitchFamily="34" charset="-122"/>
              </a:rPr>
              <a:t>蓝源产融集团发展战略</a:t>
            </a:r>
            <a:endParaRPr lang="zh-CN" altLang="en-US" sz="2200" dirty="0">
              <a:solidFill>
                <a:srgbClr val="7F7F7F"/>
              </a:solidFill>
              <a:latin typeface="+mn-ea"/>
              <a:ea typeface="+mn-ea"/>
              <a:cs typeface="微软雅黑" panose="020B0503020204020204" pitchFamily="34" charset="-122"/>
            </a:endParaRPr>
          </a:p>
        </p:txBody>
      </p:sp>
      <p:grpSp>
        <p:nvGrpSpPr>
          <p:cNvPr id="10" name="组合 9"/>
          <p:cNvGrpSpPr/>
          <p:nvPr/>
        </p:nvGrpSpPr>
        <p:grpSpPr>
          <a:xfrm>
            <a:off x="352985" y="1442518"/>
            <a:ext cx="11392694" cy="4515819"/>
            <a:chOff x="352985" y="1162189"/>
            <a:chExt cx="11392694" cy="4515819"/>
          </a:xfrm>
        </p:grpSpPr>
        <p:cxnSp>
          <p:nvCxnSpPr>
            <p:cNvPr id="33" name="Straight Arrow Connector 25"/>
            <p:cNvCxnSpPr>
              <a:stCxn id="22" idx="3"/>
              <a:endCxn id="21" idx="1"/>
            </p:cNvCxnSpPr>
            <p:nvPr/>
          </p:nvCxnSpPr>
          <p:spPr>
            <a:xfrm>
              <a:off x="4574716" y="4636308"/>
              <a:ext cx="2614613" cy="0"/>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4"/>
            <p:cNvSpPr txBox="1">
              <a:spLocks noChangeArrowheads="1"/>
            </p:cNvSpPr>
            <p:nvPr/>
          </p:nvSpPr>
          <p:spPr bwMode="auto">
            <a:xfrm flipH="1">
              <a:off x="4860466" y="1162189"/>
              <a:ext cx="20875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投资强化系统研究能力，继续把握高增长机会，坚持专业化运营投资，积极推进先进的战略发展</a:t>
              </a:r>
              <a:endParaRPr lang="en-US" altLang="zh-CN" sz="1100" b="1" dirty="0">
                <a:latin typeface="+mn-lt"/>
                <a:ea typeface="+mn-ea"/>
                <a:cs typeface="+mn-ea"/>
                <a:sym typeface="+mn-lt"/>
              </a:endParaRPr>
            </a:p>
          </p:txBody>
        </p:sp>
        <p:grpSp>
          <p:nvGrpSpPr>
            <p:cNvPr id="9" name="组合 8"/>
            <p:cNvGrpSpPr/>
            <p:nvPr/>
          </p:nvGrpSpPr>
          <p:grpSpPr>
            <a:xfrm>
              <a:off x="4886890" y="3350800"/>
              <a:ext cx="2057400" cy="993499"/>
              <a:chOff x="4886890" y="3350800"/>
              <a:chExt cx="2057400" cy="993499"/>
            </a:xfrm>
          </p:grpSpPr>
          <p:sp>
            <p:nvSpPr>
              <p:cNvPr id="3" name="Rounded Rectangle 2"/>
              <p:cNvSpPr/>
              <p:nvPr/>
            </p:nvSpPr>
            <p:spPr>
              <a:xfrm rot="2700000">
                <a:off x="5417210" y="3353104"/>
                <a:ext cx="993499" cy="988891"/>
              </a:xfrm>
              <a:prstGeom prst="roundRect">
                <a:avLst>
                  <a:gd name="adj" fmla="val 79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5" name="TextBox 4"/>
              <p:cNvSpPr txBox="1"/>
              <p:nvPr/>
            </p:nvSpPr>
            <p:spPr>
              <a:xfrm>
                <a:off x="4886890" y="3611971"/>
                <a:ext cx="2057400" cy="461665"/>
              </a:xfrm>
              <a:prstGeom prst="rect">
                <a:avLst/>
              </a:prstGeom>
              <a:noFill/>
            </p:spPr>
            <p:txBody>
              <a:bodyPr>
                <a:spAutoFit/>
              </a:bodyPr>
              <a:lstStyle/>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蓝源产融集团</a:t>
                </a:r>
                <a:endParaRPr lang="en-US" altLang="zh-CN" sz="1200" b="1" dirty="0">
                  <a:solidFill>
                    <a:schemeClr val="bg1"/>
                  </a:solidFill>
                  <a:latin typeface="+mn-lt"/>
                  <a:ea typeface="+mn-ea"/>
                  <a:cs typeface="+mn-ea"/>
                  <a:sym typeface="+mn-lt"/>
                </a:endParaRPr>
              </a:p>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发展战略</a:t>
                </a:r>
                <a:endParaRPr lang="en-US" sz="1200" b="1" dirty="0">
                  <a:solidFill>
                    <a:schemeClr val="bg1"/>
                  </a:solidFill>
                  <a:latin typeface="+mn-lt"/>
                  <a:ea typeface="+mn-ea"/>
                  <a:cs typeface="+mn-ea"/>
                  <a:sym typeface="+mn-lt"/>
                </a:endParaRPr>
              </a:p>
            </p:txBody>
          </p:sp>
        </p:grpSp>
        <p:grpSp>
          <p:nvGrpSpPr>
            <p:cNvPr id="104454" name="Group 10"/>
            <p:cNvGrpSpPr/>
            <p:nvPr/>
          </p:nvGrpSpPr>
          <p:grpSpPr bwMode="auto">
            <a:xfrm>
              <a:off x="4860466" y="2387614"/>
              <a:ext cx="2057400" cy="693738"/>
              <a:chOff x="5067300" y="1854293"/>
              <a:chExt cx="2057400" cy="693965"/>
            </a:xfrm>
          </p:grpSpPr>
          <p:sp>
            <p:nvSpPr>
              <p:cNvPr id="15" name="Rounded Rectangle 14"/>
              <p:cNvSpPr/>
              <p:nvPr/>
            </p:nvSpPr>
            <p:spPr>
              <a:xfrm>
                <a:off x="5254625" y="1854293"/>
                <a:ext cx="1682750" cy="6939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0" name="TextBox 19"/>
              <p:cNvSpPr txBox="1"/>
              <p:nvPr/>
            </p:nvSpPr>
            <p:spPr>
              <a:xfrm>
                <a:off x="5067300" y="2048031"/>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01</a:t>
                </a:r>
                <a:endParaRPr lang="en-US" sz="1400" b="1" dirty="0">
                  <a:solidFill>
                    <a:schemeClr val="bg1"/>
                  </a:solidFill>
                  <a:latin typeface="+mn-lt"/>
                  <a:ea typeface="+mn-ea"/>
                  <a:cs typeface="+mn-ea"/>
                  <a:sym typeface="+mn-lt"/>
                </a:endParaRPr>
              </a:p>
            </p:txBody>
          </p:sp>
        </p:grpSp>
        <p:grpSp>
          <p:nvGrpSpPr>
            <p:cNvPr id="104455" name="Group 9"/>
            <p:cNvGrpSpPr/>
            <p:nvPr/>
          </p:nvGrpSpPr>
          <p:grpSpPr bwMode="auto">
            <a:xfrm>
              <a:off x="7189329" y="4289439"/>
              <a:ext cx="2057400" cy="693738"/>
              <a:chOff x="8221435" y="3755572"/>
              <a:chExt cx="2057400" cy="693965"/>
            </a:xfrm>
          </p:grpSpPr>
          <p:sp>
            <p:nvSpPr>
              <p:cNvPr id="4" name="Rounded Rectangle 3"/>
              <p:cNvSpPr/>
              <p:nvPr/>
            </p:nvSpPr>
            <p:spPr>
              <a:xfrm>
                <a:off x="8408760" y="3755572"/>
                <a:ext cx="1682750" cy="6939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1" name="TextBox 20"/>
              <p:cNvSpPr txBox="1"/>
              <p:nvPr/>
            </p:nvSpPr>
            <p:spPr>
              <a:xfrm>
                <a:off x="822143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03</a:t>
                </a:r>
                <a:endParaRPr lang="en-US" sz="1400" b="1" dirty="0">
                  <a:solidFill>
                    <a:schemeClr val="bg1"/>
                  </a:solidFill>
                  <a:latin typeface="+mn-lt"/>
                  <a:ea typeface="+mn-ea"/>
                  <a:cs typeface="+mn-ea"/>
                  <a:sym typeface="+mn-lt"/>
                </a:endParaRPr>
              </a:p>
            </p:txBody>
          </p:sp>
        </p:grpSp>
        <p:grpSp>
          <p:nvGrpSpPr>
            <p:cNvPr id="104456" name="Group 8"/>
            <p:cNvGrpSpPr/>
            <p:nvPr/>
          </p:nvGrpSpPr>
          <p:grpSpPr bwMode="auto">
            <a:xfrm>
              <a:off x="2517316" y="4289439"/>
              <a:ext cx="2057400" cy="693738"/>
              <a:chOff x="1913165" y="3755572"/>
              <a:chExt cx="2057400" cy="693965"/>
            </a:xfrm>
          </p:grpSpPr>
          <p:sp>
            <p:nvSpPr>
              <p:cNvPr id="17" name="Rounded Rectangle 16"/>
              <p:cNvSpPr/>
              <p:nvPr/>
            </p:nvSpPr>
            <p:spPr>
              <a:xfrm>
                <a:off x="2100490" y="3755572"/>
                <a:ext cx="1682750" cy="6939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2" name="TextBox 21"/>
              <p:cNvSpPr txBox="1"/>
              <p:nvPr/>
            </p:nvSpPr>
            <p:spPr>
              <a:xfrm>
                <a:off x="191316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02</a:t>
                </a:r>
                <a:endParaRPr lang="en-US" sz="1400" b="1" dirty="0">
                  <a:solidFill>
                    <a:schemeClr val="bg1"/>
                  </a:solidFill>
                  <a:latin typeface="+mn-lt"/>
                  <a:ea typeface="+mn-ea"/>
                  <a:cs typeface="+mn-ea"/>
                  <a:sym typeface="+mn-lt"/>
                </a:endParaRPr>
              </a:p>
            </p:txBody>
          </p:sp>
        </p:grpSp>
        <p:cxnSp>
          <p:nvCxnSpPr>
            <p:cNvPr id="8" name="Straight Arrow Connector 7"/>
            <p:cNvCxnSpPr/>
            <p:nvPr/>
          </p:nvCxnSpPr>
          <p:spPr>
            <a:xfrm>
              <a:off x="6936916" y="3081352"/>
              <a:ext cx="1077913"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63504" y="3081352"/>
              <a:ext cx="1077912"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4463" name="TextBox 34"/>
            <p:cNvSpPr txBox="1">
              <a:spLocks noChangeArrowheads="1"/>
            </p:cNvSpPr>
            <p:nvPr/>
          </p:nvSpPr>
          <p:spPr bwMode="auto">
            <a:xfrm flipH="1">
              <a:off x="352985" y="4316097"/>
              <a:ext cx="208756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投资持续提升现有产业的内涵式增长能力，保持持续稳定增长</a:t>
              </a:r>
              <a:endParaRPr lang="en-US" altLang="zh-CN" sz="1100" b="1" dirty="0">
                <a:latin typeface="+mn-lt"/>
                <a:ea typeface="+mn-ea"/>
                <a:cs typeface="+mn-ea"/>
                <a:sym typeface="+mn-lt"/>
              </a:endParaRPr>
            </a:p>
          </p:txBody>
        </p:sp>
        <p:sp>
          <p:nvSpPr>
            <p:cNvPr id="32" name="TextBox 34"/>
            <p:cNvSpPr txBox="1">
              <a:spLocks noChangeArrowheads="1"/>
            </p:cNvSpPr>
            <p:nvPr/>
          </p:nvSpPr>
          <p:spPr bwMode="auto">
            <a:xfrm flipH="1">
              <a:off x="9336988" y="3808265"/>
              <a:ext cx="2408691"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以并购重组、上市公司市值运营、投资银行服务、产业链上下游布局投资、产业链加速器等为主营业务，驱动产业链垂直整合，打造行业细分领域垂直整合新业态，加快中国传统产业转型升级前进步伐，成为中国产业投资领导者</a:t>
              </a:r>
              <a:endParaRPr lang="en-US" altLang="zh-CN" sz="1100" b="1" dirty="0">
                <a:latin typeface="+mn-lt"/>
                <a:ea typeface="+mn-ea"/>
                <a:cs typeface="+mn-ea"/>
                <a:sym typeface="+mn-lt"/>
              </a:endParaRPr>
            </a:p>
          </p:txBody>
        </p:sp>
      </p:grpSp>
      <p:sp>
        <p:nvSpPr>
          <p:cNvPr id="11" name="TextBox 10"/>
          <p:cNvSpPr txBox="1"/>
          <p:nvPr/>
        </p:nvSpPr>
        <p:spPr>
          <a:xfrm>
            <a:off x="576254" y="2119913"/>
            <a:ext cx="3726206" cy="890372"/>
          </a:xfrm>
          <a:prstGeom prst="rect">
            <a:avLst/>
          </a:prstGeom>
          <a:noFill/>
        </p:spPr>
        <p:txBody>
          <a:bodyPr wrap="square" rtlCol="0">
            <a:spAutoFit/>
          </a:bodyPr>
          <a:lstStyle>
            <a:defPPr>
              <a:defRPr lang="en-US"/>
            </a:defPPr>
            <a:lvl1pPr algn="ctr">
              <a:lnSpc>
                <a:spcPct val="150000"/>
              </a:lnSpc>
              <a:defRPr sz="1200" b="1">
                <a:solidFill>
                  <a:schemeClr val="accent1">
                    <a:lumMod val="75000"/>
                  </a:schemeClr>
                </a:solidFill>
              </a:defRPr>
            </a:lvl1pPr>
          </a:lstStyle>
          <a:p>
            <a:pPr algn="l"/>
            <a:r>
              <a:rPr lang="zh-CN" altLang="en-US" dirty="0"/>
              <a:t>”搭天“：坚持创新驱动发展战略，抓好顶层设计。</a:t>
            </a:r>
            <a:endParaRPr lang="en-US" altLang="zh-CN" dirty="0"/>
          </a:p>
          <a:p>
            <a:pPr algn="l"/>
            <a:r>
              <a:rPr lang="zh-CN" altLang="en-US" dirty="0"/>
              <a:t>”贴地“：要落实每个版块，坚持专业化运营，保持版块活力。</a:t>
            </a:r>
            <a:endParaRPr lang="zh-CN" altLang="en-US" dirty="0"/>
          </a:p>
        </p:txBody>
      </p:sp>
      <p:sp>
        <p:nvSpPr>
          <p:cNvPr id="37" name="TextBox 36"/>
          <p:cNvSpPr txBox="1"/>
          <p:nvPr/>
        </p:nvSpPr>
        <p:spPr>
          <a:xfrm>
            <a:off x="8173288" y="1687951"/>
            <a:ext cx="2603569" cy="336374"/>
          </a:xfrm>
          <a:prstGeom prst="rect">
            <a:avLst/>
          </a:prstGeom>
          <a:noFill/>
        </p:spPr>
        <p:txBody>
          <a:bodyPr wrap="square" rtlCol="0">
            <a:spAutoFit/>
          </a:bodyPr>
          <a:lstStyle/>
          <a:p>
            <a:pPr algn="ctr">
              <a:lnSpc>
                <a:spcPct val="150000"/>
              </a:lnSpc>
            </a:pPr>
            <a:r>
              <a:rPr lang="zh-CN" altLang="en-US" sz="1200" b="1" dirty="0">
                <a:solidFill>
                  <a:schemeClr val="accent1">
                    <a:lumMod val="75000"/>
                  </a:schemeClr>
                </a:solidFill>
              </a:rPr>
              <a:t>加大投资管理、投资价值搭建</a:t>
            </a:r>
            <a:endParaRPr lang="zh-CN" altLang="en-US" sz="1200" b="1" dirty="0">
              <a:solidFill>
                <a:schemeClr val="accent1">
                  <a:lumMod val="75000"/>
                </a:schemeClr>
              </a:solidFill>
            </a:endParaRPr>
          </a:p>
        </p:txBody>
      </p:sp>
      <p:sp>
        <p:nvSpPr>
          <p:cNvPr id="38" name="TextBox 37"/>
          <p:cNvSpPr txBox="1"/>
          <p:nvPr/>
        </p:nvSpPr>
        <p:spPr>
          <a:xfrm>
            <a:off x="8218029" y="2728062"/>
            <a:ext cx="2603569" cy="336374"/>
          </a:xfrm>
          <a:prstGeom prst="rect">
            <a:avLst/>
          </a:prstGeom>
          <a:noFill/>
        </p:spPr>
        <p:txBody>
          <a:bodyPr wrap="square" rtlCol="0">
            <a:spAutoFit/>
          </a:bodyPr>
          <a:lstStyle>
            <a:defPPr>
              <a:defRPr lang="en-US"/>
            </a:defPPr>
            <a:lvl1pPr algn="ctr">
              <a:lnSpc>
                <a:spcPct val="150000"/>
              </a:lnSpc>
              <a:defRPr sz="1200">
                <a:solidFill>
                  <a:schemeClr val="accent1">
                    <a:lumMod val="75000"/>
                  </a:schemeClr>
                </a:solidFill>
              </a:defRPr>
            </a:lvl1pPr>
          </a:lstStyle>
          <a:p>
            <a:r>
              <a:rPr lang="zh-CN" altLang="en-US" b="1" dirty="0"/>
              <a:t>核心追求：价值</a:t>
            </a:r>
            <a:r>
              <a:rPr lang="en-US" altLang="zh-CN" b="1" dirty="0"/>
              <a:t>+</a:t>
            </a:r>
            <a:r>
              <a:rPr lang="zh-CN" altLang="en-US" b="1" dirty="0"/>
              <a:t>成长</a:t>
            </a:r>
            <a:endParaRPr lang="zh-CN" altLang="en-US" b="1" dirty="0"/>
          </a:p>
        </p:txBody>
      </p:sp>
      <p:sp>
        <p:nvSpPr>
          <p:cNvPr id="12" name="下箭头 11"/>
          <p:cNvSpPr/>
          <p:nvPr/>
        </p:nvSpPr>
        <p:spPr>
          <a:xfrm>
            <a:off x="9246730" y="2116658"/>
            <a:ext cx="452442" cy="48676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0" name="TextBox 39"/>
          <p:cNvSpPr txBox="1"/>
          <p:nvPr/>
        </p:nvSpPr>
        <p:spPr>
          <a:xfrm>
            <a:off x="4786931" y="5263506"/>
            <a:ext cx="2402398" cy="1200329"/>
          </a:xfrm>
          <a:prstGeom prst="rect">
            <a:avLst/>
          </a:prstGeom>
          <a:noFill/>
        </p:spPr>
        <p:txBody>
          <a:bodyPr wrap="square" rtlCol="0">
            <a:spAutoFit/>
          </a:bodyPr>
          <a:lstStyle>
            <a:defPPr>
              <a:defRPr lang="en-US"/>
            </a:defPPr>
            <a:lvl1pPr>
              <a:lnSpc>
                <a:spcPct val="150000"/>
              </a:lnSpc>
              <a:defRPr sz="1200" b="1">
                <a:solidFill>
                  <a:schemeClr val="accent1">
                    <a:lumMod val="75000"/>
                  </a:schemeClr>
                </a:solidFill>
              </a:defRPr>
            </a:lvl1pPr>
          </a:lstStyle>
          <a:p>
            <a:r>
              <a:rPr lang="zh-CN" altLang="en-US" dirty="0"/>
              <a:t>定位：投资控股型集团</a:t>
            </a:r>
            <a:endParaRPr lang="en-US" altLang="zh-CN" dirty="0"/>
          </a:p>
          <a:p>
            <a:r>
              <a:rPr lang="zh-CN" altLang="en-US" dirty="0"/>
              <a:t>发展战略：专业多元化产业发展</a:t>
            </a:r>
            <a:endParaRPr lang="en-US" altLang="zh-CN" dirty="0"/>
          </a:p>
          <a:p>
            <a:r>
              <a:rPr lang="zh-CN" altLang="en-US" dirty="0"/>
              <a:t>发展目标：</a:t>
            </a:r>
            <a:r>
              <a:rPr lang="en-US" altLang="zh-CN" dirty="0"/>
              <a:t>3</a:t>
            </a:r>
            <a:r>
              <a:rPr lang="zh-CN" altLang="en-US" dirty="0"/>
              <a:t>年打造</a:t>
            </a:r>
            <a:r>
              <a:rPr lang="en-US" altLang="zh-CN" dirty="0"/>
              <a:t>300</a:t>
            </a:r>
            <a:r>
              <a:rPr lang="zh-CN" altLang="en-US" dirty="0"/>
              <a:t>亿元基金管理规模</a:t>
            </a:r>
            <a:endParaRPr lang="zh-CN" altLang="en-US" dirty="0"/>
          </a:p>
        </p:txBody>
      </p:sp>
      <p:sp>
        <p:nvSpPr>
          <p:cNvPr id="27" name="标题 30"/>
          <p:cNvSpPr txBox="1"/>
          <p:nvPr/>
        </p:nvSpPr>
        <p:spPr>
          <a:xfrm>
            <a:off x="305998" y="297555"/>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3200" b="1" dirty="0">
                <a:solidFill>
                  <a:srgbClr val="7F7F7F"/>
                </a:solidFill>
                <a:latin typeface="+mn-ea"/>
                <a:ea typeface="+mn-ea"/>
                <a:cs typeface="微软雅黑" panose="020B0503020204020204" pitchFamily="34" charset="-122"/>
              </a:rPr>
              <a:t>发展</a:t>
            </a:r>
            <a:r>
              <a:rPr lang="zh-CN" altLang="en-US" sz="3200" b="1" dirty="0">
                <a:solidFill>
                  <a:schemeClr val="accent1"/>
                </a:solidFill>
                <a:latin typeface="+mn-ea"/>
                <a:ea typeface="+mn-ea"/>
                <a:cs typeface="+mn-ea"/>
              </a:rPr>
              <a:t>规划</a:t>
            </a:r>
            <a:endParaRPr lang="zh-CN" altLang="en-US" sz="3200" b="1" dirty="0">
              <a:solidFill>
                <a:schemeClr val="accent1"/>
              </a:solidFill>
              <a:latin typeface="+mn-ea"/>
              <a:ea typeface="+mn-ea"/>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0210" y="327848"/>
            <a:ext cx="4970462" cy="478155"/>
          </a:xfrm>
        </p:spPr>
        <p:txBody>
          <a:bodyPr/>
          <a:lstStyle/>
          <a:p>
            <a:pPr marL="0" indent="0">
              <a:buNone/>
            </a:pPr>
            <a:r>
              <a:rPr b="1">
                <a:gradFill>
                  <a:gsLst>
                    <a:gs pos="0">
                      <a:srgbClr val="00B0F0"/>
                    </a:gs>
                    <a:gs pos="63000">
                      <a:srgbClr val="0070C0">
                        <a:shade val="100000"/>
                        <a:satMod val="115000"/>
                      </a:srgbClr>
                    </a:gs>
                  </a:gsLst>
                  <a:lin ang="10800000" scaled="1"/>
                </a:gradFill>
                <a:latin typeface="+mn-lt"/>
                <a:ea typeface="+mn-ea"/>
                <a:cs typeface="+mn-ea"/>
                <a:sym typeface="+mn-ea"/>
              </a:rPr>
              <a:t>新时代  新方向  新机会</a:t>
            </a:r>
            <a:endParaRPr lang="zh-CN" altLang="en-US" b="1"/>
          </a:p>
        </p:txBody>
      </p:sp>
      <p:grpSp>
        <p:nvGrpSpPr>
          <p:cNvPr id="27" name="组合 26"/>
          <p:cNvGrpSpPr/>
          <p:nvPr/>
        </p:nvGrpSpPr>
        <p:grpSpPr>
          <a:xfrm>
            <a:off x="481330" y="1049020"/>
            <a:ext cx="11229340" cy="3474085"/>
            <a:chOff x="683" y="1320"/>
            <a:chExt cx="17684" cy="5471"/>
          </a:xfrm>
        </p:grpSpPr>
        <p:grpSp>
          <p:nvGrpSpPr>
            <p:cNvPr id="4" name="组合 3"/>
            <p:cNvGrpSpPr/>
            <p:nvPr/>
          </p:nvGrpSpPr>
          <p:grpSpPr>
            <a:xfrm>
              <a:off x="683" y="1320"/>
              <a:ext cx="17684" cy="5213"/>
              <a:chOff x="1055" y="2355"/>
              <a:chExt cx="17684" cy="5213"/>
            </a:xfrm>
          </p:grpSpPr>
          <p:sp>
            <p:nvSpPr>
              <p:cNvPr id="6" name="ïSḻîḑè"/>
              <p:cNvSpPr/>
              <p:nvPr/>
            </p:nvSpPr>
            <p:spPr bwMode="auto">
              <a:xfrm>
                <a:off x="1055" y="2355"/>
                <a:ext cx="8552" cy="718"/>
              </a:xfrm>
              <a:prstGeom prst="rect">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建设现代化经济体系</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ïšlïḑè"/>
              <p:cNvSpPr/>
              <p:nvPr/>
            </p:nvSpPr>
            <p:spPr bwMode="auto">
              <a:xfrm>
                <a:off x="9607" y="2355"/>
                <a:ext cx="8669" cy="718"/>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err="1">
                    <a:solidFill>
                      <a:schemeClr val="bg1"/>
                    </a:solidFill>
                    <a:latin typeface="微软雅黑" panose="020B0503020204020204" pitchFamily="34" charset="-122"/>
                    <a:ea typeface="微软雅黑" panose="020B0503020204020204" pitchFamily="34" charset="-122"/>
                  </a:rPr>
                  <a:t>坚持供给侧结构</a:t>
                </a:r>
                <a:r>
                  <a:rPr lang="zh-CN" altLang="en-US" sz="2000" b="1" dirty="0">
                    <a:solidFill>
                      <a:schemeClr val="bg1"/>
                    </a:solidFill>
                    <a:latin typeface="微软雅黑" panose="020B0503020204020204" pitchFamily="34" charset="-122"/>
                    <a:ea typeface="微软雅黑" panose="020B0503020204020204" pitchFamily="34" charset="-122"/>
                  </a:rPr>
                  <a:t>性</a:t>
                </a:r>
                <a:r>
                  <a:rPr lang="en-US" altLang="zh-CN" sz="2000" b="1" dirty="0" err="1">
                    <a:solidFill>
                      <a:schemeClr val="bg1"/>
                    </a:solidFill>
                    <a:latin typeface="微软雅黑" panose="020B0503020204020204" pitchFamily="34" charset="-122"/>
                    <a:ea typeface="微软雅黑" panose="020B0503020204020204" pitchFamily="34" charset="-122"/>
                  </a:rPr>
                  <a:t>改革为主线</a:t>
                </a:r>
                <a:endParaRPr lang="en-US" altLang="zh-CN" sz="2000" b="1" dirty="0" err="1">
                  <a:solidFill>
                    <a:schemeClr val="bg1"/>
                  </a:solidFill>
                  <a:latin typeface="微软雅黑" panose="020B0503020204020204" pitchFamily="34" charset="-122"/>
                  <a:ea typeface="微软雅黑" panose="020B0503020204020204" pitchFamily="34" charset="-122"/>
                </a:endParaRPr>
              </a:p>
            </p:txBody>
          </p:sp>
          <p:sp>
            <p:nvSpPr>
              <p:cNvPr id="7" name="îśļîdè"/>
              <p:cNvSpPr/>
              <p:nvPr/>
            </p:nvSpPr>
            <p:spPr bwMode="auto">
              <a:xfrm>
                <a:off x="9738" y="5301"/>
                <a:ext cx="8676"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互联网平台经济是生产力新的组织方式，是经济发展新动能</a:t>
                </a:r>
                <a:endParaRPr lang="zh-CN" altLang="en-US" sz="1400" dirty="0"/>
              </a:p>
              <a:p>
                <a:pPr algn="just">
                  <a:lnSpc>
                    <a:spcPct val="150000"/>
                  </a:lnSpc>
                  <a:spcAft>
                    <a:spcPts val="0"/>
                  </a:spcAft>
                  <a:buClrTx/>
                  <a:buSzTx/>
                  <a:buNone/>
                </a:pPr>
                <a:r>
                  <a:rPr lang="zh-CN" altLang="en-US" sz="1400" dirty="0">
                    <a:sym typeface="+mn-ea"/>
                  </a:rPr>
                  <a:t>鼓励发展平台经济新业态，加快培育新的增长点</a:t>
                </a:r>
                <a:endParaRPr lang="zh-CN" altLang="en-US" sz="1400" dirty="0"/>
              </a:p>
              <a:p>
                <a:pPr algn="l">
                  <a:lnSpc>
                    <a:spcPct val="150000"/>
                  </a:lnSpc>
                  <a:spcAft>
                    <a:spcPts val="0"/>
                  </a:spcAft>
                  <a:buClrTx/>
                  <a:buSzTx/>
                  <a:buNone/>
                </a:pPr>
                <a:r>
                  <a:rPr lang="zh-CN" altLang="en-US" sz="1400" dirty="0">
                    <a:sym typeface="+mn-ea"/>
                  </a:rPr>
                  <a:t>积极发展“互联网+服务业”，大力发展“互联网+生产”</a:t>
                </a:r>
                <a:endParaRPr lang="zh-CN" altLang="en-US" sz="1400" dirty="0">
                  <a:sym typeface="+mn-ea"/>
                </a:endParaRPr>
              </a:p>
              <a:p>
                <a:pPr algn="l">
                  <a:lnSpc>
                    <a:spcPct val="150000"/>
                  </a:lnSpc>
                  <a:spcAft>
                    <a:spcPts val="0"/>
                  </a:spcAft>
                  <a:buClrTx/>
                  <a:buSzTx/>
                  <a:buNone/>
                </a:pPr>
                <a:r>
                  <a:rPr lang="zh-CN" altLang="en-US" sz="1400" dirty="0">
                    <a:sym typeface="+mn-ea"/>
                  </a:rPr>
                  <a:t>深入推进“互联网+创业创新”</a:t>
                </a:r>
                <a:endParaRPr lang="zh-CN" altLang="en-US" sz="1400" dirty="0"/>
              </a:p>
            </p:txBody>
          </p:sp>
          <p:cxnSp>
            <p:nvCxnSpPr>
              <p:cNvPr id="11" name="直接连接符 10"/>
              <p:cNvCxnSpPr/>
              <p:nvPr/>
            </p:nvCxnSpPr>
            <p:spPr>
              <a:xfrm>
                <a:off x="1055" y="2355"/>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5" y="307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0"/>
              <p:cNvCxnSpPr/>
              <p:nvPr/>
            </p:nvCxnSpPr>
            <p:spPr>
              <a:xfrm>
                <a:off x="1187" y="530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1"/>
              <p:cNvCxnSpPr/>
              <p:nvPr/>
            </p:nvCxnSpPr>
            <p:spPr>
              <a:xfrm>
                <a:off x="1326" y="4637"/>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ïşḷïḑê"/>
              <p:cNvSpPr/>
              <p:nvPr/>
            </p:nvSpPr>
            <p:spPr bwMode="auto">
              <a:xfrm>
                <a:off x="1289" y="2932"/>
                <a:ext cx="8653"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Aft>
                    <a:spcPts val="0"/>
                  </a:spcAft>
                  <a:buFont typeface="+mj-lt"/>
                  <a:buNone/>
                </a:pPr>
                <a:r>
                  <a:rPr lang="zh-CN" altLang="en-US" sz="1400" dirty="0"/>
                  <a:t>现代化经济体系是一个有机整体，</a:t>
                </a:r>
                <a:r>
                  <a:rPr lang="en-US" altLang="zh-CN" sz="1400" dirty="0" err="1"/>
                  <a:t>我国发展的战略目标</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强调建设创新引领、协同发展的产业体系</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推动互联网、大数据、人工智能同实体经济深度融合</a:t>
                </a:r>
                <a:endParaRPr lang="en-US" altLang="zh-CN" sz="1400" dirty="0">
                  <a:latin typeface="+mj-ea"/>
                  <a:ea typeface="+mj-ea"/>
                </a:endParaRPr>
              </a:p>
            </p:txBody>
          </p:sp>
          <p:sp>
            <p:nvSpPr>
              <p:cNvPr id="19" name="îśļîdè"/>
              <p:cNvSpPr/>
              <p:nvPr/>
            </p:nvSpPr>
            <p:spPr bwMode="auto">
              <a:xfrm>
                <a:off x="9607" y="2932"/>
                <a:ext cx="9132" cy="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t>“巩固、增强、提升、畅通”八字方针</a:t>
                </a:r>
                <a:endParaRPr lang="zh-CN" altLang="en-US" sz="1400" dirty="0"/>
              </a:p>
              <a:p>
                <a:pPr algn="l">
                  <a:lnSpc>
                    <a:spcPct val="150000"/>
                  </a:lnSpc>
                  <a:spcAft>
                    <a:spcPts val="0"/>
                  </a:spcAft>
                  <a:buClrTx/>
                  <a:buSzTx/>
                  <a:buNone/>
                </a:pPr>
                <a:r>
                  <a:rPr lang="zh-CN" altLang="en-US" sz="1400" dirty="0"/>
                  <a:t> 更多采取改革的办法，更多运用市场化、法治化手段</a:t>
                </a:r>
                <a:endParaRPr lang="zh-CN" altLang="en-US" sz="1400" dirty="0"/>
              </a:p>
              <a:p>
                <a:pPr algn="l">
                  <a:lnSpc>
                    <a:spcPct val="150000"/>
                  </a:lnSpc>
                  <a:spcAft>
                    <a:spcPts val="0"/>
                  </a:spcAft>
                  <a:buClrTx/>
                  <a:buSzTx/>
                  <a:buNone/>
                </a:pPr>
                <a:r>
                  <a:rPr lang="zh-CN" altLang="en-US" sz="1400" dirty="0"/>
                  <a:t> 增强供给质量，提高供给效率，提升产业链水平，推动经济高质量发展</a:t>
                </a:r>
                <a:endParaRPr lang="zh-CN" altLang="en-US" sz="1400" dirty="0"/>
              </a:p>
            </p:txBody>
          </p:sp>
          <p:sp>
            <p:nvSpPr>
              <p:cNvPr id="20" name="ïSḻîḑè"/>
              <p:cNvSpPr/>
              <p:nvPr/>
            </p:nvSpPr>
            <p:spPr bwMode="auto">
              <a:xfrm>
                <a:off x="1056" y="4637"/>
                <a:ext cx="8886"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加快供应链创新与应用</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ïšlïḑè"/>
              <p:cNvSpPr/>
              <p:nvPr/>
            </p:nvSpPr>
            <p:spPr bwMode="auto">
              <a:xfrm>
                <a:off x="9799" y="4637"/>
                <a:ext cx="8613"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大力发展平台经济</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22" name="ïşḷïḑê"/>
            <p:cNvSpPr/>
            <p:nvPr/>
          </p:nvSpPr>
          <p:spPr bwMode="auto">
            <a:xfrm>
              <a:off x="684" y="4112"/>
              <a:ext cx="8979"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促进产业组织方式、商业模式和政府治理方式创新</a:t>
              </a:r>
              <a:endParaRPr lang="zh-CN" altLang="en-US" sz="1400" dirty="0"/>
            </a:p>
            <a:p>
              <a:pPr algn="l">
                <a:lnSpc>
                  <a:spcPct val="150000"/>
                </a:lnSpc>
                <a:spcAft>
                  <a:spcPts val="0"/>
                </a:spcAft>
                <a:buClrTx/>
                <a:buSzTx/>
                <a:buNone/>
              </a:pPr>
              <a:r>
                <a:rPr lang="zh-CN" altLang="en-US" sz="1400" dirty="0">
                  <a:sym typeface="+mn-ea"/>
                </a:rPr>
                <a:t>以供应链与互联网、物联网深度融合为路径</a:t>
              </a:r>
              <a:endParaRPr lang="zh-CN" altLang="en-US" sz="1400" dirty="0">
                <a:sym typeface="+mn-ea"/>
              </a:endParaRPr>
            </a:p>
            <a:p>
              <a:pPr algn="l">
                <a:lnSpc>
                  <a:spcPct val="150000"/>
                </a:lnSpc>
                <a:spcAft>
                  <a:spcPts val="0"/>
                </a:spcAft>
                <a:buClrTx/>
                <a:buSzTx/>
                <a:buNone/>
              </a:pPr>
              <a:r>
                <a:rPr lang="zh-CN" altLang="en-US" sz="1400" dirty="0">
                  <a:sym typeface="+mn-ea"/>
                </a:rPr>
                <a:t>提升产业集成/协同水平，打造智慧供应链体系</a:t>
              </a:r>
              <a:endParaRPr lang="zh-CN" altLang="en-US" sz="1400" dirty="0"/>
            </a:p>
            <a:p>
              <a:pPr algn="l">
                <a:lnSpc>
                  <a:spcPct val="150000"/>
                </a:lnSpc>
                <a:spcAft>
                  <a:spcPts val="0"/>
                </a:spcAft>
                <a:buClrTx/>
                <a:buSzTx/>
                <a:buNone/>
              </a:pPr>
              <a:r>
                <a:rPr lang="zh-CN" altLang="en-US" sz="1400" dirty="0">
                  <a:sym typeface="+mn-ea"/>
                </a:rPr>
                <a:t>促进制造协同化、服务化、智能化</a:t>
              </a:r>
              <a:endParaRPr lang="zh-CN" altLang="en-US" sz="1400" dirty="0"/>
            </a:p>
            <a:p>
              <a:pPr algn="l">
                <a:lnSpc>
                  <a:spcPct val="150000"/>
                </a:lnSpc>
                <a:spcAft>
                  <a:spcPts val="0"/>
                </a:spcAft>
                <a:buClrTx/>
                <a:buSzTx/>
                <a:buNone/>
              </a:pPr>
              <a:r>
                <a:rPr lang="zh-CN" altLang="en-US" sz="1400" dirty="0"/>
                <a:t>供应链是供给侧结构性改革的重要抓手</a:t>
              </a:r>
              <a:endParaRPr lang="zh-CN" altLang="en-US" sz="1400" dirty="0"/>
            </a:p>
          </p:txBody>
        </p:sp>
      </p:grpSp>
      <p:grpSp>
        <p:nvGrpSpPr>
          <p:cNvPr id="26" name="组合 25"/>
          <p:cNvGrpSpPr/>
          <p:nvPr/>
        </p:nvGrpSpPr>
        <p:grpSpPr>
          <a:xfrm>
            <a:off x="481330" y="4476750"/>
            <a:ext cx="11228954" cy="2769235"/>
            <a:chOff x="1166" y="8099"/>
            <a:chExt cx="17553" cy="4361"/>
          </a:xfrm>
        </p:grpSpPr>
        <p:sp>
          <p:nvSpPr>
            <p:cNvPr id="14" name="ïSḻîḑè"/>
            <p:cNvSpPr/>
            <p:nvPr/>
          </p:nvSpPr>
          <p:spPr bwMode="auto">
            <a:xfrm>
              <a:off x="1166" y="8099"/>
              <a:ext cx="8932" cy="632"/>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buClrTx/>
                <a:buSzTx/>
                <a:buFontTx/>
              </a:pPr>
              <a:r>
                <a:rPr lang="zh-CN" altLang="en-US" sz="2000" b="1" dirty="0">
                  <a:solidFill>
                    <a:schemeClr val="bg1"/>
                  </a:solidFill>
                  <a:latin typeface="微软雅黑" panose="020B0503020204020204" pitchFamily="34" charset="-122"/>
                  <a:ea typeface="微软雅黑" panose="020B0503020204020204" pitchFamily="34" charset="-122"/>
                </a:rPr>
                <a:t>打造共享经济等新业态新模式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ïšlïḑè"/>
            <p:cNvSpPr/>
            <p:nvPr/>
          </p:nvSpPr>
          <p:spPr bwMode="auto">
            <a:xfrm>
              <a:off x="9721" y="8100"/>
              <a:ext cx="8676" cy="631"/>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布局发力</a:t>
              </a:r>
              <a:r>
                <a:rPr lang="zh-CN" altLang="en-US" sz="2000" b="1" dirty="0">
                  <a:solidFill>
                    <a:schemeClr val="bg1"/>
                  </a:solidFill>
                  <a:latin typeface="微软雅黑" panose="020B0503020204020204" pitchFamily="34" charset="-122"/>
                  <a:ea typeface="微软雅黑" panose="020B0503020204020204" pitchFamily="34" charset="-122"/>
                </a:rPr>
                <a:t>新基建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166" y="8754"/>
              <a:ext cx="7899" cy="3706"/>
            </a:xfrm>
            <a:prstGeom prst="rect">
              <a:avLst/>
            </a:prstGeom>
            <a:noFill/>
          </p:spPr>
          <p:txBody>
            <a:bodyPr wrap="square" rtlCol="0">
              <a:spAutoFit/>
            </a:bodyPr>
            <a:lstStyle/>
            <a:p>
              <a:pPr algn="l">
                <a:lnSpc>
                  <a:spcPct val="150000"/>
                </a:lnSpc>
                <a:spcAft>
                  <a:spcPts val="0"/>
                </a:spcAft>
                <a:buClrTx/>
                <a:buSzTx/>
                <a:buNone/>
              </a:pPr>
              <a:r>
                <a:rPr lang="zh-CN" altLang="en-US" sz="1400" dirty="0">
                  <a:solidFill>
                    <a:schemeClr val="tx1"/>
                  </a:solidFill>
                  <a:sym typeface="+mn-ea"/>
                </a:rPr>
                <a:t>共享经济作为全球新一轮科技革命和产业变革下涌现的新业态新模式 </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真正打破了中间环节，链接了买卖双方，让供给更加有效率</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存量经济的延伸与拓展，让服务更具个性化</a:t>
              </a:r>
              <a:endParaRPr lang="zh-CN" altLang="en-US" sz="1400" b="0" dirty="0">
                <a:solidFill>
                  <a:schemeClr val="tx1"/>
                </a:solidFill>
              </a:endParaRPr>
            </a:p>
            <a:p>
              <a:pPr algn="l">
                <a:lnSpc>
                  <a:spcPct val="150000"/>
                </a:lnSpc>
                <a:spcAft>
                  <a:spcPts val="0"/>
                </a:spcAft>
                <a:buClrTx/>
                <a:buSzTx/>
                <a:buNone/>
              </a:pPr>
              <a:r>
                <a:rPr lang="zh-CN" altLang="en-US" sz="1400" dirty="0">
                  <a:solidFill>
                    <a:schemeClr val="tx1"/>
                  </a:solidFill>
                  <a:sym typeface="+mn-ea"/>
                </a:rPr>
                <a:t>资源碎片与碎片的对接，一种更有效率的协作模式</a:t>
              </a:r>
              <a:endParaRPr lang="zh-CN" altLang="en-US" sz="1400" b="0" dirty="0">
                <a:solidFill>
                  <a:schemeClr val="tx1"/>
                </a:solidFill>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p:txBody>
        </p:sp>
        <p:sp>
          <p:nvSpPr>
            <p:cNvPr id="24" name="文本框 23"/>
            <p:cNvSpPr txBox="1"/>
            <p:nvPr/>
          </p:nvSpPr>
          <p:spPr>
            <a:xfrm>
              <a:off x="9783" y="8754"/>
              <a:ext cx="8936" cy="2688"/>
            </a:xfrm>
            <a:prstGeom prst="rect">
              <a:avLst/>
            </a:prstGeom>
            <a:noFill/>
          </p:spPr>
          <p:txBody>
            <a:bodyPr wrap="square" rtlCol="0">
              <a:spAutoFit/>
            </a:bodyPr>
            <a:lstStyle/>
            <a:p>
              <a:pPr algn="just">
                <a:lnSpc>
                  <a:spcPct val="150000"/>
                </a:lnSpc>
                <a:spcAft>
                  <a:spcPts val="0"/>
                </a:spcAft>
                <a:buClrTx/>
                <a:buSzTx/>
                <a:buNone/>
              </a:pPr>
              <a:r>
                <a:rPr lang="zh-CN" altLang="en-US" sz="1400" dirty="0"/>
                <a:t>以5G、工业互联网、物联网、云计算、大数据等为特点的新基建，</a:t>
              </a:r>
              <a:r>
                <a:rPr lang="zh-CN" altLang="en-US" sz="1400" dirty="0">
                  <a:sym typeface="+mn-ea"/>
                </a:rPr>
                <a:t>关键在于“数字基建”</a:t>
              </a:r>
              <a:endParaRPr lang="zh-CN" altLang="en-US" sz="1400" dirty="0">
                <a:sym typeface="+mn-ea"/>
              </a:endParaRPr>
            </a:p>
            <a:p>
              <a:pPr algn="just">
                <a:lnSpc>
                  <a:spcPct val="150000"/>
                </a:lnSpc>
                <a:spcAft>
                  <a:spcPts val="0"/>
                </a:spcAft>
                <a:buClrTx/>
                <a:buSzTx/>
                <a:buNone/>
              </a:pPr>
              <a:r>
                <a:rPr lang="zh-CN" altLang="en-US" sz="1400" dirty="0">
                  <a:sym typeface="+mn-ea"/>
                </a:rPr>
                <a:t>数字新基建是推动治理体系现代化的新抓手</a:t>
              </a:r>
              <a:endParaRPr lang="zh-CN" altLang="en-US" sz="1400" dirty="0"/>
            </a:p>
            <a:p>
              <a:pPr algn="l">
                <a:lnSpc>
                  <a:spcPct val="150000"/>
                </a:lnSpc>
                <a:spcAft>
                  <a:spcPts val="0"/>
                </a:spcAft>
                <a:buClrTx/>
                <a:buSzTx/>
                <a:buNone/>
              </a:pPr>
              <a:r>
                <a:rPr lang="zh-CN" altLang="en-US" sz="1400" dirty="0">
                  <a:sym typeface="+mn-ea"/>
                </a:rPr>
                <a:t>工业互联网是智能制造发展的基础，可以提供共性的基础设施和能力</a:t>
              </a:r>
              <a:endParaRPr lang="zh-CN" altLang="en-US" sz="1400" dirty="0">
                <a:sym typeface="+mn-ea"/>
              </a:endParaRPr>
            </a:p>
            <a:p>
              <a:pPr algn="l">
                <a:lnSpc>
                  <a:spcPct val="150000"/>
                </a:lnSpc>
                <a:spcAft>
                  <a:spcPts val="0"/>
                </a:spcAft>
                <a:buClrTx/>
                <a:buSzTx/>
                <a:buNone/>
              </a:pPr>
              <a:r>
                <a:rPr lang="zh-CN" altLang="en-US" sz="1400" dirty="0"/>
                <a:t>政策密集出台预示着，未来工业互联网将成为5G时代的重要应用场景</a:t>
              </a:r>
              <a:endParaRPr lang="zh-CN" altLang="en-US" sz="1400" dirty="0"/>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045970" y="1654175"/>
            <a:ext cx="2367280" cy="1322070"/>
          </a:xfrm>
          <a:prstGeom prst="rect">
            <a:avLst/>
          </a:prstGeom>
          <a:noFill/>
        </p:spPr>
        <p:txBody>
          <a:bodyPr wrap="none">
            <a:spAutoFit/>
          </a:bodyPr>
          <a:lstStyle/>
          <a:p>
            <a:pPr algn="r" eaLnBrk="1" fontAlgn="auto" hangingPunct="1">
              <a:spcBef>
                <a:spcPts val="0"/>
              </a:spcBef>
              <a:spcAft>
                <a:spcPts val="0"/>
              </a:spcAft>
              <a:defRPr/>
            </a:pPr>
            <a:endParaRPr lang="en-US" altLang="zh-CN" sz="4000" spc="300" dirty="0">
              <a:latin typeface="+mn-lt"/>
              <a:ea typeface="+mn-ea"/>
              <a:cs typeface="+mn-ea"/>
              <a:sym typeface="+mn-lt"/>
            </a:endParaRPr>
          </a:p>
          <a:p>
            <a:pPr algn="r" eaLnBrk="1" fontAlgn="auto" hangingPunct="1">
              <a:spcBef>
                <a:spcPts val="0"/>
              </a:spcBef>
              <a:spcAft>
                <a:spcPts val="0"/>
              </a:spcAft>
              <a:defRPr/>
            </a:pPr>
            <a:r>
              <a:rPr lang="zh-CN" altLang="en-US" sz="4000" b="1" spc="300" dirty="0">
                <a:latin typeface="+mn-lt"/>
                <a:ea typeface="+mn-ea"/>
                <a:cs typeface="+mn-ea"/>
                <a:sym typeface="+mn-lt"/>
              </a:rPr>
              <a:t>公司概况</a:t>
            </a:r>
            <a:endParaRPr lang="zh-CN" altLang="en-US" sz="4000" b="1" spc="300" dirty="0">
              <a:latin typeface="+mn-lt"/>
              <a:ea typeface="+mn-ea"/>
              <a:cs typeface="+mn-ea"/>
              <a:sym typeface="+mn-lt"/>
            </a:endParaRPr>
          </a:p>
        </p:txBody>
      </p:sp>
      <p:sp>
        <p:nvSpPr>
          <p:cNvPr id="12" name="Rectangle 11"/>
          <p:cNvSpPr/>
          <p:nvPr/>
        </p:nvSpPr>
        <p:spPr>
          <a:xfrm>
            <a:off x="804863" y="-668338"/>
            <a:ext cx="3695700" cy="3695701"/>
          </a:xfrm>
          <a:prstGeom prst="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pic>
        <p:nvPicPr>
          <p:cNvPr id="3" name="图片 2" descr="836681673"/>
          <p:cNvPicPr>
            <a:picLocks noChangeAspect="1"/>
          </p:cNvPicPr>
          <p:nvPr/>
        </p:nvPicPr>
        <p:blipFill>
          <a:blip r:embed="rId2"/>
          <a:stretch>
            <a:fillRect/>
          </a:stretch>
        </p:blipFill>
        <p:spPr>
          <a:xfrm>
            <a:off x="685800" y="6256655"/>
            <a:ext cx="1143000" cy="561975"/>
          </a:xfrm>
          <a:prstGeom prst="rect">
            <a:avLst/>
          </a:prstGeom>
        </p:spPr>
      </p:pic>
      <p:sp>
        <p:nvSpPr>
          <p:cNvPr id="65540" name="TextBox 34"/>
          <p:cNvSpPr txBox="1">
            <a:spLocks noChangeArrowheads="1"/>
          </p:cNvSpPr>
          <p:nvPr/>
        </p:nvSpPr>
        <p:spPr bwMode="auto">
          <a:xfrm>
            <a:off x="1450975" y="3124200"/>
            <a:ext cx="677164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defRPr>
                <a:solidFill>
                  <a:schemeClr val="tx1"/>
                </a:solidFill>
                <a:latin typeface="Open Sans Light" panose="020B0306030504020204" pitchFamily="34" charset="0"/>
              </a:defRPr>
            </a:lvl1pPr>
            <a:lvl2pPr marL="742950" indent="-285750" defTabSz="912495">
              <a:defRPr>
                <a:solidFill>
                  <a:schemeClr val="tx1"/>
                </a:solidFill>
                <a:latin typeface="Open Sans Light" panose="020B0306030504020204" pitchFamily="34" charset="0"/>
              </a:defRPr>
            </a:lvl2pPr>
            <a:lvl3pPr marL="1143000" indent="-228600" defTabSz="912495">
              <a:defRPr>
                <a:solidFill>
                  <a:schemeClr val="tx1"/>
                </a:solidFill>
                <a:latin typeface="Open Sans Light" panose="020B0306030504020204" pitchFamily="34" charset="0"/>
              </a:defRPr>
            </a:lvl3pPr>
            <a:lvl4pPr marL="1600200" indent="-228600" defTabSz="912495">
              <a:defRPr>
                <a:solidFill>
                  <a:schemeClr val="tx1"/>
                </a:solidFill>
                <a:latin typeface="Open Sans Light" panose="020B0306030504020204" pitchFamily="34" charset="0"/>
              </a:defRPr>
            </a:lvl4pPr>
            <a:lvl5pPr marL="2057400" indent="-228600" defTabSz="912495">
              <a:defRPr>
                <a:solidFill>
                  <a:schemeClr val="tx1"/>
                </a:solidFill>
                <a:latin typeface="Open Sans Light" panose="020B0306030504020204" pitchFamily="34" charset="0"/>
              </a:defRPr>
            </a:lvl5pPr>
            <a:lvl6pPr marL="2514600" indent="-228600" defTabSz="912495" fontAlgn="base">
              <a:spcBef>
                <a:spcPct val="0"/>
              </a:spcBef>
              <a:spcAft>
                <a:spcPct val="0"/>
              </a:spcAft>
              <a:defRPr>
                <a:solidFill>
                  <a:schemeClr val="tx1"/>
                </a:solidFill>
                <a:latin typeface="Open Sans Light" panose="020B0306030504020204" pitchFamily="34" charset="0"/>
              </a:defRPr>
            </a:lvl6pPr>
            <a:lvl7pPr marL="2971800" indent="-228600" defTabSz="912495" fontAlgn="base">
              <a:spcBef>
                <a:spcPct val="0"/>
              </a:spcBef>
              <a:spcAft>
                <a:spcPct val="0"/>
              </a:spcAft>
              <a:defRPr>
                <a:solidFill>
                  <a:schemeClr val="tx1"/>
                </a:solidFill>
                <a:latin typeface="Open Sans Light" panose="020B0306030504020204" pitchFamily="34" charset="0"/>
              </a:defRPr>
            </a:lvl7pPr>
            <a:lvl8pPr marL="3429000" indent="-228600" defTabSz="912495" fontAlgn="base">
              <a:spcBef>
                <a:spcPct val="0"/>
              </a:spcBef>
              <a:spcAft>
                <a:spcPct val="0"/>
              </a:spcAft>
              <a:defRPr>
                <a:solidFill>
                  <a:schemeClr val="tx1"/>
                </a:solidFill>
                <a:latin typeface="Open Sans Light" panose="020B0306030504020204" pitchFamily="34" charset="0"/>
              </a:defRPr>
            </a:lvl8pPr>
            <a:lvl9pPr marL="3886200" indent="-228600" defTabSz="912495" fontAlgn="base">
              <a:spcBef>
                <a:spcPct val="0"/>
              </a:spcBef>
              <a:spcAft>
                <a:spcPct val="0"/>
              </a:spcAft>
              <a:defRPr>
                <a:solidFill>
                  <a:schemeClr val="tx1"/>
                </a:solidFill>
                <a:latin typeface="Open Sans Light" panose="020B0306030504020204" pitchFamily="34" charset="0"/>
              </a:defRPr>
            </a:lvl9pPr>
          </a:lstStyle>
          <a:p>
            <a:pPr eaLnBrk="1" hangingPunct="1">
              <a:lnSpc>
                <a:spcPct val="200000"/>
              </a:lnSpc>
              <a:defRPr/>
            </a:pPr>
            <a:r>
              <a:rPr lang="zh-CN" altLang="en-US" sz="1300" dirty="0">
                <a:solidFill>
                  <a:schemeClr val="tx2"/>
                </a:solidFill>
                <a:latin typeface="+mn-lt"/>
                <a:ea typeface="+mn-ea"/>
                <a:cs typeface="+mn-ea"/>
                <a:sym typeface="+mn-lt"/>
              </a:rPr>
              <a:t>公司名称：宁波蓝源产融集团有限公司</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统一社会信用代码：</a:t>
            </a:r>
            <a:r>
              <a:rPr lang="en-US" altLang="zh-CN" sz="1300" dirty="0">
                <a:solidFill>
                  <a:schemeClr val="tx2"/>
                </a:solidFill>
                <a:latin typeface="+mn-lt"/>
                <a:ea typeface="+mn-ea"/>
                <a:cs typeface="+mn-ea"/>
                <a:sym typeface="+mn-lt"/>
              </a:rPr>
              <a:t> 91330212MA2CLNWR35</a:t>
            </a:r>
            <a:endParaRPr lang="en-US" altLang="zh-CN"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历史起点：</a:t>
            </a:r>
            <a:r>
              <a:rPr lang="en-US" altLang="zh-CN" sz="1300" dirty="0">
                <a:solidFill>
                  <a:schemeClr val="tx2"/>
                </a:solidFill>
                <a:latin typeface="+mn-lt"/>
                <a:ea typeface="+mn-ea"/>
                <a:cs typeface="+mn-ea"/>
                <a:sym typeface="+mn-lt"/>
              </a:rPr>
              <a:t>2010</a:t>
            </a:r>
            <a:r>
              <a:rPr lang="zh-CN" altLang="en-US" sz="1300" dirty="0">
                <a:solidFill>
                  <a:schemeClr val="tx2"/>
                </a:solidFill>
                <a:latin typeface="+mn-lt"/>
                <a:ea typeface="+mn-ea"/>
                <a:cs typeface="+mn-ea"/>
                <a:sym typeface="+mn-lt"/>
              </a:rPr>
              <a:t>年创立，</a:t>
            </a:r>
            <a:r>
              <a:rPr lang="en-US" altLang="zh-CN" sz="1300" dirty="0">
                <a:solidFill>
                  <a:schemeClr val="tx2"/>
                </a:solidFill>
                <a:latin typeface="+mn-lt"/>
                <a:ea typeface="+mn-ea"/>
                <a:cs typeface="+mn-ea"/>
                <a:sym typeface="+mn-lt"/>
              </a:rPr>
              <a:t>2018</a:t>
            </a:r>
            <a:r>
              <a:rPr lang="zh-CN" altLang="en-US" sz="1300" dirty="0">
                <a:solidFill>
                  <a:schemeClr val="tx2"/>
                </a:solidFill>
                <a:latin typeface="+mn-lt"/>
                <a:ea typeface="+mn-ea"/>
                <a:cs typeface="+mn-ea"/>
                <a:sym typeface="+mn-lt"/>
              </a:rPr>
              <a:t>年裂变重组设立宁波蓝源产融集团</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注册资本：</a:t>
            </a:r>
            <a:r>
              <a:rPr lang="en-US" altLang="zh-CN" sz="1300" dirty="0">
                <a:solidFill>
                  <a:schemeClr val="tx2"/>
                </a:solidFill>
                <a:latin typeface="+mn-lt"/>
                <a:ea typeface="+mn-ea"/>
                <a:cs typeface="+mn-ea"/>
                <a:sym typeface="+mn-lt"/>
              </a:rPr>
              <a:t>1</a:t>
            </a:r>
            <a:r>
              <a:rPr lang="zh-CN" altLang="en-US" sz="1300" dirty="0">
                <a:solidFill>
                  <a:schemeClr val="tx2"/>
                </a:solidFill>
                <a:latin typeface="+mn-lt"/>
                <a:ea typeface="+mn-ea"/>
                <a:cs typeface="+mn-ea"/>
                <a:sym typeface="+mn-lt"/>
              </a:rPr>
              <a:t>亿元</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注册地址：宁波市高新区</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主营业务：基金管理，项目投资和投资银行业务。以产业链金融，产业链上下游价值投资、并购重组、上市公司市值运营、投资银行服务、产业链加速器等为主要经营方向。</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股东：宁波蓝源创新天使投资有限公司</a:t>
            </a:r>
            <a:r>
              <a:rPr lang="en-US" altLang="zh-CN" sz="1300" dirty="0">
                <a:solidFill>
                  <a:schemeClr val="tx2"/>
                </a:solidFill>
                <a:latin typeface="+mn-lt"/>
                <a:ea typeface="+mn-ea"/>
                <a:cs typeface="+mn-ea"/>
                <a:sym typeface="+mn-lt"/>
              </a:rPr>
              <a:t>100%</a:t>
            </a:r>
            <a:r>
              <a:rPr lang="zh-CN" altLang="en-US" sz="1300" dirty="0">
                <a:solidFill>
                  <a:schemeClr val="tx2"/>
                </a:solidFill>
                <a:latin typeface="+mn-lt"/>
                <a:ea typeface="+mn-ea"/>
                <a:cs typeface="+mn-ea"/>
                <a:sym typeface="+mn-lt"/>
              </a:rPr>
              <a:t>控股</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实际控制人：廖文剑</a:t>
            </a:r>
            <a:endParaRPr lang="zh-CN" altLang="en-US" sz="1300" dirty="0">
              <a:solidFill>
                <a:schemeClr val="tx2"/>
              </a:solidFill>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3113" y="115967"/>
            <a:ext cx="6901544" cy="6617196"/>
          </a:xfrm>
          <a:prstGeom prst="rect">
            <a:avLst/>
          </a:prstGeom>
        </p:spPr>
        <p:txBody>
          <a:bodyPr wrap="square">
            <a:spAutoFit/>
          </a:bodyPr>
          <a:lstStyle/>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蓝源产融集团依托的</a:t>
            </a:r>
            <a:r>
              <a:rPr lang="zh-CN" altLang="zh-CN" sz="1200" dirty="0">
                <a:solidFill>
                  <a:schemeClr val="tx2"/>
                </a:solidFill>
                <a:latin typeface="+mn-ea"/>
                <a:ea typeface="+mn-ea"/>
                <a:cs typeface="+mn-ea"/>
                <a:sym typeface="微软雅黑" panose="020B0503020204020204" pitchFamily="34" charset="-122"/>
              </a:rPr>
              <a:t>蓝源资本</a:t>
            </a:r>
            <a:r>
              <a:rPr lang="zh-CN" altLang="en-US" sz="1200" dirty="0">
                <a:solidFill>
                  <a:schemeClr val="tx2"/>
                </a:solidFill>
                <a:latin typeface="+mn-ea"/>
                <a:ea typeface="+mn-ea"/>
                <a:cs typeface="+mn-ea"/>
                <a:sym typeface="微软雅黑" panose="020B0503020204020204" pitchFamily="34" charset="-122"/>
              </a:rPr>
              <a:t>创立于</a:t>
            </a:r>
            <a:r>
              <a:rPr lang="en-US" altLang="zh-CN" sz="1200" dirty="0">
                <a:solidFill>
                  <a:schemeClr val="tx2"/>
                </a:solidFill>
                <a:latin typeface="+mn-ea"/>
                <a:ea typeface="+mn-ea"/>
                <a:cs typeface="+mn-ea"/>
                <a:sym typeface="微软雅黑" panose="020B0503020204020204" pitchFamily="34" charset="-122"/>
              </a:rPr>
              <a:t>2010</a:t>
            </a:r>
            <a:r>
              <a:rPr lang="zh-CN" altLang="en-US" sz="1200" dirty="0">
                <a:solidFill>
                  <a:schemeClr val="tx2"/>
                </a:solidFill>
                <a:latin typeface="+mn-ea"/>
                <a:ea typeface="+mn-ea"/>
                <a:cs typeface="+mn-ea"/>
                <a:sym typeface="微软雅黑" panose="020B0503020204020204" pitchFamily="34" charset="-122"/>
              </a:rPr>
              <a:t>年，现总部位于宁波高新区，以基金管理、股权投资、产业整合、家族财富管理、科技金融人才创新服务等为核心业务，是国家证监会备案的政府引导基金管理机构与国家发改委备案的创业投资管理企业。八年来蓝源资本管理着超</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亿元规模的政府引导基金和社会股权投资基金，先后投资了近</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多个优秀的高科技及产业链互联网平台型项目，目前已有</a:t>
            </a:r>
            <a:r>
              <a:rPr lang="en-US" altLang="zh-CN" sz="1200" dirty="0">
                <a:solidFill>
                  <a:schemeClr val="tx2"/>
                </a:solidFill>
                <a:latin typeface="+mn-ea"/>
                <a:ea typeface="+mn-ea"/>
                <a:cs typeface="+mn-ea"/>
                <a:sym typeface="微软雅黑" panose="020B0503020204020204" pitchFamily="34" charset="-122"/>
              </a:rPr>
              <a:t>14</a:t>
            </a:r>
            <a:r>
              <a:rPr lang="zh-CN" altLang="en-US" sz="1200" dirty="0">
                <a:solidFill>
                  <a:schemeClr val="tx2"/>
                </a:solidFill>
                <a:latin typeface="+mn-ea"/>
                <a:ea typeface="+mn-ea"/>
                <a:cs typeface="+mn-ea"/>
                <a:sym typeface="微软雅黑" panose="020B0503020204020204" pitchFamily="34" charset="-122"/>
              </a:rPr>
              <a:t>个项目成功登陆国内主板资本市场和美国纳斯达克。蓝源资本先后管理了慈溪、宁海、奉化、象山等宁波县市区早期的政府引导基金，参与了美诺华药业、福尔达智能科技、中大力德智能传动、中骏上原汽车零部件等宁波本土上市企业的较早期投资，为基金投资人创造了较为理想的投资回报。</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自成立以来致力于以创新模式将产业资本、金融资本及人才资本完美融合，成功打造了以基金投资、产业整合、家族财富、科技金融服务和人才资本化的“五位一体”创新金融生态系统，着重帮助政府、产业和企业三个层面解决痛点与需求。具体是：通过特色基金投资体系，帮助地方政府打造产业直接投资体系；通过“产业链</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互联网</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金融资本”创新模式，助力地方政府推动传统产业转型升级与供给侧结构性改革；通过一站式高端化科技金融与人才资本化创新服务体系，为地方政府提供创新性投融资服务及创新人才政策落地的综合解决方案；通过投资驱动型家族财富管理体系，帮助民营家族企业实现财富专业化配置与有效传承。</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蓝源资本作为从宁波本土成长与发展起来的国内知名创新金融投资集团，先后获得了浙江省优秀金融机构、浙商最信赖股权投资机构、国家科技部“科技投资业务创新奖”前</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强机构等奖项，特别在</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8</a:t>
            </a:r>
            <a:r>
              <a:rPr lang="zh-CN" altLang="en-US" sz="1200" dirty="0">
                <a:solidFill>
                  <a:schemeClr val="tx2"/>
                </a:solidFill>
                <a:latin typeface="+mn-ea"/>
                <a:ea typeface="+mn-ea"/>
                <a:cs typeface="+mn-ea"/>
                <a:sym typeface="微软雅黑" panose="020B0503020204020204" pitchFamily="34" charset="-122"/>
              </a:rPr>
              <a:t>月被中国股权和创业投资行业协会评为“中国优秀股权投资机构”（全国仅</a:t>
            </a:r>
            <a:r>
              <a:rPr lang="en-US" altLang="zh-CN" sz="1200" dirty="0">
                <a:solidFill>
                  <a:schemeClr val="tx2"/>
                </a:solidFill>
                <a:latin typeface="+mn-ea"/>
                <a:ea typeface="+mn-ea"/>
                <a:cs typeface="+mn-ea"/>
                <a:sym typeface="微软雅黑" panose="020B0503020204020204" pitchFamily="34" charset="-122"/>
              </a:rPr>
              <a:t>13</a:t>
            </a:r>
            <a:r>
              <a:rPr lang="zh-CN" altLang="en-US" sz="1200" dirty="0">
                <a:solidFill>
                  <a:schemeClr val="tx2"/>
                </a:solidFill>
                <a:latin typeface="+mn-ea"/>
                <a:ea typeface="+mn-ea"/>
                <a:cs typeface="+mn-ea"/>
                <a:sym typeface="微软雅黑" panose="020B0503020204020204" pitchFamily="34" charset="-122"/>
              </a:rPr>
              <a:t>家机构获此殊荣），</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月在首届全球创客大会上与</a:t>
            </a:r>
            <a:r>
              <a:rPr lang="en-US" altLang="zh-CN" sz="1200" dirty="0">
                <a:solidFill>
                  <a:schemeClr val="tx2"/>
                </a:solidFill>
                <a:latin typeface="+mn-ea"/>
                <a:ea typeface="+mn-ea"/>
                <a:cs typeface="+mn-ea"/>
                <a:sym typeface="微软雅黑" panose="020B0503020204020204" pitchFamily="34" charset="-122"/>
              </a:rPr>
              <a:t>IDG</a:t>
            </a:r>
            <a:r>
              <a:rPr lang="zh-CN" altLang="en-US" sz="1200" dirty="0">
                <a:solidFill>
                  <a:schemeClr val="tx2"/>
                </a:solidFill>
                <a:latin typeface="+mn-ea"/>
                <a:ea typeface="+mn-ea"/>
                <a:cs typeface="+mn-ea"/>
                <a:sym typeface="微软雅黑" panose="020B0503020204020204" pitchFamily="34" charset="-122"/>
              </a:rPr>
              <a:t>、复星、红杉、联想、平安、深创投等并列授牌“十大创投机构”，</a:t>
            </a:r>
            <a:r>
              <a:rPr lang="en-US" altLang="zh-CN" sz="1200" dirty="0">
                <a:solidFill>
                  <a:schemeClr val="tx2"/>
                </a:solidFill>
                <a:latin typeface="+mn-ea"/>
                <a:ea typeface="+mn-ea"/>
                <a:cs typeface="+mn-ea"/>
                <a:sym typeface="微软雅黑" panose="020B0503020204020204" pitchFamily="34" charset="-122"/>
              </a:rPr>
              <a:t>2017</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月在第十九届中国风险投资论坛上被授予“中国先进制造业投资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机构”首届金投奖，</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月在第二十届中国风险投资论坛上再次荣登“</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年度中国最佳高端装备制造领域投资机构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机构”榜单。对应于阿里巴巴打造的电子商务生态系统，蓝源资本打造的金融资本生态被</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浙江日报</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评价为“杭州有阿里，宁波有蓝源”。</a:t>
            </a:r>
            <a:endParaRPr lang="zh-CN" altLang="en-US" sz="1200" dirty="0">
              <a:solidFill>
                <a:schemeClr val="tx2"/>
              </a:solidFill>
              <a:latin typeface="+mn-ea"/>
              <a:ea typeface="+mn-ea"/>
              <a:cs typeface="+mn-ea"/>
              <a:sym typeface="微软雅黑" panose="020B0503020204020204" pitchFamily="34" charset="-122"/>
            </a:endParaRPr>
          </a:p>
        </p:txBody>
      </p:sp>
      <p:grpSp>
        <p:nvGrpSpPr>
          <p:cNvPr id="3" name="组合 2"/>
          <p:cNvGrpSpPr/>
          <p:nvPr/>
        </p:nvGrpSpPr>
        <p:grpSpPr>
          <a:xfrm>
            <a:off x="9700532" y="922792"/>
            <a:ext cx="1054100" cy="1054100"/>
            <a:chOff x="7839075" y="968375"/>
            <a:chExt cx="1054100" cy="1054100"/>
          </a:xfrm>
        </p:grpSpPr>
        <p:sp>
          <p:nvSpPr>
            <p:cNvPr id="58" name="Oval 57"/>
            <p:cNvSpPr/>
            <p:nvPr/>
          </p:nvSpPr>
          <p:spPr>
            <a:xfrm>
              <a:off x="7839075" y="968375"/>
              <a:ext cx="1054100" cy="1054100"/>
            </a:xfrm>
            <a:prstGeom prst="ellipse">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47111" name="Freeform 17"/>
            <p:cNvSpPr>
              <a:spLocks noEditPoints="1"/>
            </p:cNvSpPr>
            <p:nvPr/>
          </p:nvSpPr>
          <p:spPr bwMode="auto">
            <a:xfrm>
              <a:off x="8142288" y="1271588"/>
              <a:ext cx="447675" cy="447675"/>
            </a:xfrm>
            <a:custGeom>
              <a:avLst/>
              <a:gdLst>
                <a:gd name="T0" fmla="*/ 231468 w 176"/>
                <a:gd name="T1" fmla="*/ 83939 h 176"/>
                <a:gd name="T2" fmla="*/ 223838 w 176"/>
                <a:gd name="T3" fmla="*/ 81395 h 176"/>
                <a:gd name="T4" fmla="*/ 216207 w 176"/>
                <a:gd name="T5" fmla="*/ 83939 h 176"/>
                <a:gd name="T6" fmla="*/ 175509 w 176"/>
                <a:gd name="T7" fmla="*/ 124637 h 176"/>
                <a:gd name="T8" fmla="*/ 172965 w 176"/>
                <a:gd name="T9" fmla="*/ 132268 h 176"/>
                <a:gd name="T10" fmla="*/ 183140 w 176"/>
                <a:gd name="T11" fmla="*/ 142442 h 176"/>
                <a:gd name="T12" fmla="*/ 190771 w 176"/>
                <a:gd name="T13" fmla="*/ 139898 h 176"/>
                <a:gd name="T14" fmla="*/ 213663 w 176"/>
                <a:gd name="T15" fmla="*/ 117006 h 176"/>
                <a:gd name="T16" fmla="*/ 213663 w 176"/>
                <a:gd name="T17" fmla="*/ 234012 h 176"/>
                <a:gd name="T18" fmla="*/ 223838 w 176"/>
                <a:gd name="T19" fmla="*/ 244186 h 176"/>
                <a:gd name="T20" fmla="*/ 234012 w 176"/>
                <a:gd name="T21" fmla="*/ 234012 h 176"/>
                <a:gd name="T22" fmla="*/ 234012 w 176"/>
                <a:gd name="T23" fmla="*/ 117006 h 176"/>
                <a:gd name="T24" fmla="*/ 256904 w 176"/>
                <a:gd name="T25" fmla="*/ 139898 h 176"/>
                <a:gd name="T26" fmla="*/ 264535 w 176"/>
                <a:gd name="T27" fmla="*/ 142442 h 176"/>
                <a:gd name="T28" fmla="*/ 274710 w 176"/>
                <a:gd name="T29" fmla="*/ 132268 h 176"/>
                <a:gd name="T30" fmla="*/ 272166 w 176"/>
                <a:gd name="T31" fmla="*/ 124637 h 176"/>
                <a:gd name="T32" fmla="*/ 231468 w 176"/>
                <a:gd name="T33" fmla="*/ 83939 h 176"/>
                <a:gd name="T34" fmla="*/ 406977 w 176"/>
                <a:gd name="T35" fmla="*/ 0 h 176"/>
                <a:gd name="T36" fmla="*/ 40698 w 176"/>
                <a:gd name="T37" fmla="*/ 0 h 176"/>
                <a:gd name="T38" fmla="*/ 0 w 176"/>
                <a:gd name="T39" fmla="*/ 40698 h 176"/>
                <a:gd name="T40" fmla="*/ 0 w 176"/>
                <a:gd name="T41" fmla="*/ 345931 h 176"/>
                <a:gd name="T42" fmla="*/ 40698 w 176"/>
                <a:gd name="T43" fmla="*/ 386628 h 176"/>
                <a:gd name="T44" fmla="*/ 183140 w 176"/>
                <a:gd name="T45" fmla="*/ 386628 h 176"/>
                <a:gd name="T46" fmla="*/ 183140 w 176"/>
                <a:gd name="T47" fmla="*/ 427326 h 176"/>
                <a:gd name="T48" fmla="*/ 152616 w 176"/>
                <a:gd name="T49" fmla="*/ 427326 h 176"/>
                <a:gd name="T50" fmla="*/ 142442 w 176"/>
                <a:gd name="T51" fmla="*/ 437501 h 176"/>
                <a:gd name="T52" fmla="*/ 152616 w 176"/>
                <a:gd name="T53" fmla="*/ 447675 h 176"/>
                <a:gd name="T54" fmla="*/ 295059 w 176"/>
                <a:gd name="T55" fmla="*/ 447675 h 176"/>
                <a:gd name="T56" fmla="*/ 305233 w 176"/>
                <a:gd name="T57" fmla="*/ 437501 h 176"/>
                <a:gd name="T58" fmla="*/ 295059 w 176"/>
                <a:gd name="T59" fmla="*/ 427326 h 176"/>
                <a:gd name="T60" fmla="*/ 264535 w 176"/>
                <a:gd name="T61" fmla="*/ 427326 h 176"/>
                <a:gd name="T62" fmla="*/ 264535 w 176"/>
                <a:gd name="T63" fmla="*/ 386628 h 176"/>
                <a:gd name="T64" fmla="*/ 406977 w 176"/>
                <a:gd name="T65" fmla="*/ 386628 h 176"/>
                <a:gd name="T66" fmla="*/ 447675 w 176"/>
                <a:gd name="T67" fmla="*/ 345931 h 176"/>
                <a:gd name="T68" fmla="*/ 447675 w 176"/>
                <a:gd name="T69" fmla="*/ 40698 h 176"/>
                <a:gd name="T70" fmla="*/ 406977 w 176"/>
                <a:gd name="T71" fmla="*/ 0 h 176"/>
                <a:gd name="T72" fmla="*/ 244186 w 176"/>
                <a:gd name="T73" fmla="*/ 427326 h 176"/>
                <a:gd name="T74" fmla="*/ 203489 w 176"/>
                <a:gd name="T75" fmla="*/ 427326 h 176"/>
                <a:gd name="T76" fmla="*/ 203489 w 176"/>
                <a:gd name="T77" fmla="*/ 386628 h 176"/>
                <a:gd name="T78" fmla="*/ 244186 w 176"/>
                <a:gd name="T79" fmla="*/ 386628 h 176"/>
                <a:gd name="T80" fmla="*/ 244186 w 176"/>
                <a:gd name="T81" fmla="*/ 427326 h 176"/>
                <a:gd name="T82" fmla="*/ 427326 w 176"/>
                <a:gd name="T83" fmla="*/ 345931 h 176"/>
                <a:gd name="T84" fmla="*/ 406977 w 176"/>
                <a:gd name="T85" fmla="*/ 366280 h 176"/>
                <a:gd name="T86" fmla="*/ 40698 w 176"/>
                <a:gd name="T87" fmla="*/ 366280 h 176"/>
                <a:gd name="T88" fmla="*/ 20349 w 176"/>
                <a:gd name="T89" fmla="*/ 345931 h 176"/>
                <a:gd name="T90" fmla="*/ 20349 w 176"/>
                <a:gd name="T91" fmla="*/ 325582 h 176"/>
                <a:gd name="T92" fmla="*/ 427326 w 176"/>
                <a:gd name="T93" fmla="*/ 325582 h 176"/>
                <a:gd name="T94" fmla="*/ 427326 w 176"/>
                <a:gd name="T95" fmla="*/ 345931 h 176"/>
                <a:gd name="T96" fmla="*/ 427326 w 176"/>
                <a:gd name="T97" fmla="*/ 305233 h 176"/>
                <a:gd name="T98" fmla="*/ 20349 w 176"/>
                <a:gd name="T99" fmla="*/ 305233 h 176"/>
                <a:gd name="T100" fmla="*/ 20349 w 176"/>
                <a:gd name="T101" fmla="*/ 40698 h 176"/>
                <a:gd name="T102" fmla="*/ 40698 w 176"/>
                <a:gd name="T103" fmla="*/ 20349 h 176"/>
                <a:gd name="T104" fmla="*/ 406977 w 176"/>
                <a:gd name="T105" fmla="*/ 20349 h 176"/>
                <a:gd name="T106" fmla="*/ 427326 w 176"/>
                <a:gd name="T107" fmla="*/ 40698 h 176"/>
                <a:gd name="T108" fmla="*/ 427326 w 176"/>
                <a:gd name="T109" fmla="*/ 305233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7" name="Freeform 5"/>
          <p:cNvSpPr>
            <a:spLocks noEditPoints="1"/>
          </p:cNvSpPr>
          <p:nvPr/>
        </p:nvSpPr>
        <p:spPr bwMode="auto">
          <a:xfrm>
            <a:off x="4763" y="4283075"/>
            <a:ext cx="12187237" cy="2584450"/>
          </a:xfrm>
          <a:custGeom>
            <a:avLst/>
            <a:gdLst>
              <a:gd name="T0" fmla="*/ 5744 w 5836"/>
              <a:gd name="T1" fmla="*/ 743 h 1235"/>
              <a:gd name="T2" fmla="*/ 5474 w 5836"/>
              <a:gd name="T3" fmla="*/ 743 h 1235"/>
              <a:gd name="T4" fmla="*/ 5415 w 5836"/>
              <a:gd name="T5" fmla="*/ 900 h 1235"/>
              <a:gd name="T6" fmla="*/ 5214 w 5836"/>
              <a:gd name="T7" fmla="*/ 852 h 1235"/>
              <a:gd name="T8" fmla="*/ 5019 w 5836"/>
              <a:gd name="T9" fmla="*/ 744 h 1235"/>
              <a:gd name="T10" fmla="*/ 4784 w 5836"/>
              <a:gd name="T11" fmla="*/ 764 h 1235"/>
              <a:gd name="T12" fmla="*/ 4717 w 5836"/>
              <a:gd name="T13" fmla="*/ 437 h 1235"/>
              <a:gd name="T14" fmla="*/ 4304 w 5836"/>
              <a:gd name="T15" fmla="*/ 818 h 1235"/>
              <a:gd name="T16" fmla="*/ 4087 w 5836"/>
              <a:gd name="T17" fmla="*/ 818 h 1235"/>
              <a:gd name="T18" fmla="*/ 3963 w 5836"/>
              <a:gd name="T19" fmla="*/ 842 h 1235"/>
              <a:gd name="T20" fmla="*/ 3757 w 5836"/>
              <a:gd name="T21" fmla="*/ 383 h 1235"/>
              <a:gd name="T22" fmla="*/ 3474 w 5836"/>
              <a:gd name="T23" fmla="*/ 852 h 1235"/>
              <a:gd name="T24" fmla="*/ 3019 w 5836"/>
              <a:gd name="T25" fmla="*/ 932 h 1235"/>
              <a:gd name="T26" fmla="*/ 3001 w 5836"/>
              <a:gd name="T27" fmla="*/ 762 h 1235"/>
              <a:gd name="T28" fmla="*/ 2990 w 5836"/>
              <a:gd name="T29" fmla="*/ 455 h 1235"/>
              <a:gd name="T30" fmla="*/ 2975 w 5836"/>
              <a:gd name="T31" fmla="*/ 420 h 1235"/>
              <a:gd name="T32" fmla="*/ 2977 w 5836"/>
              <a:gd name="T33" fmla="*/ 387 h 1235"/>
              <a:gd name="T34" fmla="*/ 2967 w 5836"/>
              <a:gd name="T35" fmla="*/ 351 h 1235"/>
              <a:gd name="T36" fmla="*/ 2958 w 5836"/>
              <a:gd name="T37" fmla="*/ 327 h 1235"/>
              <a:gd name="T38" fmla="*/ 2953 w 5836"/>
              <a:gd name="T39" fmla="*/ 340 h 1235"/>
              <a:gd name="T40" fmla="*/ 2946 w 5836"/>
              <a:gd name="T41" fmla="*/ 356 h 1235"/>
              <a:gd name="T42" fmla="*/ 2939 w 5836"/>
              <a:gd name="T43" fmla="*/ 387 h 1235"/>
              <a:gd name="T44" fmla="*/ 2924 w 5836"/>
              <a:gd name="T45" fmla="*/ 442 h 1235"/>
              <a:gd name="T46" fmla="*/ 2924 w 5836"/>
              <a:gd name="T47" fmla="*/ 507 h 1235"/>
              <a:gd name="T48" fmla="*/ 2846 w 5836"/>
              <a:gd name="T49" fmla="*/ 644 h 1235"/>
              <a:gd name="T50" fmla="*/ 2678 w 5836"/>
              <a:gd name="T51" fmla="*/ 762 h 1235"/>
              <a:gd name="T52" fmla="*/ 2626 w 5836"/>
              <a:gd name="T53" fmla="*/ 810 h 1235"/>
              <a:gd name="T54" fmla="*/ 2422 w 5836"/>
              <a:gd name="T55" fmla="*/ 900 h 1235"/>
              <a:gd name="T56" fmla="*/ 2211 w 5836"/>
              <a:gd name="T57" fmla="*/ 909 h 1235"/>
              <a:gd name="T58" fmla="*/ 2185 w 5836"/>
              <a:gd name="T59" fmla="*/ 395 h 1235"/>
              <a:gd name="T60" fmla="*/ 2163 w 5836"/>
              <a:gd name="T61" fmla="*/ 374 h 1235"/>
              <a:gd name="T62" fmla="*/ 2087 w 5836"/>
              <a:gd name="T63" fmla="*/ 0 h 1235"/>
              <a:gd name="T64" fmla="*/ 2011 w 5836"/>
              <a:gd name="T65" fmla="*/ 374 h 1235"/>
              <a:gd name="T66" fmla="*/ 1989 w 5836"/>
              <a:gd name="T67" fmla="*/ 395 h 1235"/>
              <a:gd name="T68" fmla="*/ 1978 w 5836"/>
              <a:gd name="T69" fmla="*/ 808 h 1235"/>
              <a:gd name="T70" fmla="*/ 1774 w 5836"/>
              <a:gd name="T71" fmla="*/ 897 h 1235"/>
              <a:gd name="T72" fmla="*/ 1655 w 5836"/>
              <a:gd name="T73" fmla="*/ 818 h 1235"/>
              <a:gd name="T74" fmla="*/ 1391 w 5836"/>
              <a:gd name="T75" fmla="*/ 499 h 1235"/>
              <a:gd name="T76" fmla="*/ 1317 w 5836"/>
              <a:gd name="T77" fmla="*/ 818 h 1235"/>
              <a:gd name="T78" fmla="*/ 1227 w 5836"/>
              <a:gd name="T79" fmla="*/ 877 h 1235"/>
              <a:gd name="T80" fmla="*/ 1155 w 5836"/>
              <a:gd name="T81" fmla="*/ 437 h 1235"/>
              <a:gd name="T82" fmla="*/ 904 w 5836"/>
              <a:gd name="T83" fmla="*/ 842 h 1235"/>
              <a:gd name="T84" fmla="*/ 704 w 5836"/>
              <a:gd name="T85" fmla="*/ 730 h 1235"/>
              <a:gd name="T86" fmla="*/ 651 w 5836"/>
              <a:gd name="T87" fmla="*/ 713 h 1235"/>
              <a:gd name="T88" fmla="*/ 453 w 5836"/>
              <a:gd name="T89" fmla="*/ 686 h 1235"/>
              <a:gd name="T90" fmla="*/ 249 w 5836"/>
              <a:gd name="T91" fmla="*/ 932 h 1235"/>
              <a:gd name="T92" fmla="*/ 52 w 5836"/>
              <a:gd name="T93" fmla="*/ 928 h 1235"/>
              <a:gd name="T94" fmla="*/ 5836 w 5836"/>
              <a:gd name="T95" fmla="*/ 1000 h 1235"/>
              <a:gd name="T96" fmla="*/ 2991 w 5836"/>
              <a:gd name="T97" fmla="*/ 637 h 1235"/>
              <a:gd name="T98" fmla="*/ 2968 w 5836"/>
              <a:gd name="T99" fmla="*/ 598 h 1235"/>
              <a:gd name="T100" fmla="*/ 2973 w 5836"/>
              <a:gd name="T101" fmla="*/ 429 h 1235"/>
              <a:gd name="T102" fmla="*/ 2968 w 5836"/>
              <a:gd name="T103" fmla="*/ 462 h 1235"/>
              <a:gd name="T104" fmla="*/ 2968 w 5836"/>
              <a:gd name="T105" fmla="*/ 462 h 1235"/>
              <a:gd name="T106" fmla="*/ 2965 w 5836"/>
              <a:gd name="T107" fmla="*/ 507 h 1235"/>
              <a:gd name="T108" fmla="*/ 2964 w 5836"/>
              <a:gd name="T109" fmla="*/ 413 h 1235"/>
              <a:gd name="T110" fmla="*/ 2944 w 5836"/>
              <a:gd name="T111" fmla="*/ 433 h 1235"/>
              <a:gd name="T112" fmla="*/ 2940 w 5836"/>
              <a:gd name="T113" fmla="*/ 457 h 1235"/>
              <a:gd name="T114" fmla="*/ 2933 w 5836"/>
              <a:gd name="T115" fmla="*/ 489 h 1235"/>
              <a:gd name="T116" fmla="*/ 2933 w 5836"/>
              <a:gd name="T117" fmla="*/ 489 h 1235"/>
              <a:gd name="T118" fmla="*/ 2923 w 5836"/>
              <a:gd name="T119" fmla="*/ 598 h 1235"/>
              <a:gd name="T120" fmla="*/ 2945 w 5836"/>
              <a:gd name="T121" fmla="*/ 681 h 1235"/>
              <a:gd name="T122" fmla="*/ 786 w 5836"/>
              <a:gd name="T123" fmla="*/ 932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6" h="1235">
                <a:moveTo>
                  <a:pt x="5784" y="1000"/>
                </a:moveTo>
                <a:cubicBezTo>
                  <a:pt x="5784" y="762"/>
                  <a:pt x="5784" y="762"/>
                  <a:pt x="5784" y="762"/>
                </a:cubicBezTo>
                <a:cubicBezTo>
                  <a:pt x="5757" y="762"/>
                  <a:pt x="5757" y="762"/>
                  <a:pt x="5757" y="762"/>
                </a:cubicBezTo>
                <a:cubicBezTo>
                  <a:pt x="5757" y="743"/>
                  <a:pt x="5757" y="743"/>
                  <a:pt x="5757" y="743"/>
                </a:cubicBezTo>
                <a:cubicBezTo>
                  <a:pt x="5744" y="743"/>
                  <a:pt x="5744" y="743"/>
                  <a:pt x="5744" y="743"/>
                </a:cubicBezTo>
                <a:cubicBezTo>
                  <a:pt x="5744" y="726"/>
                  <a:pt x="5744" y="726"/>
                  <a:pt x="5744" y="726"/>
                </a:cubicBezTo>
                <a:cubicBezTo>
                  <a:pt x="5616" y="644"/>
                  <a:pt x="5616" y="644"/>
                  <a:pt x="5616" y="644"/>
                </a:cubicBezTo>
                <a:cubicBezTo>
                  <a:pt x="5487" y="726"/>
                  <a:pt x="5487" y="726"/>
                  <a:pt x="5487" y="726"/>
                </a:cubicBezTo>
                <a:cubicBezTo>
                  <a:pt x="5487" y="743"/>
                  <a:pt x="5487" y="743"/>
                  <a:pt x="5487" y="743"/>
                </a:cubicBezTo>
                <a:cubicBezTo>
                  <a:pt x="5474" y="743"/>
                  <a:pt x="5474" y="743"/>
                  <a:pt x="5474" y="743"/>
                </a:cubicBezTo>
                <a:cubicBezTo>
                  <a:pt x="5474" y="762"/>
                  <a:pt x="5474" y="762"/>
                  <a:pt x="5474" y="762"/>
                </a:cubicBezTo>
                <a:cubicBezTo>
                  <a:pt x="5447" y="762"/>
                  <a:pt x="5447" y="762"/>
                  <a:pt x="5447" y="762"/>
                </a:cubicBezTo>
                <a:cubicBezTo>
                  <a:pt x="5447" y="884"/>
                  <a:pt x="5447" y="884"/>
                  <a:pt x="5447" y="884"/>
                </a:cubicBezTo>
                <a:cubicBezTo>
                  <a:pt x="5415" y="884"/>
                  <a:pt x="5415" y="884"/>
                  <a:pt x="5415" y="884"/>
                </a:cubicBezTo>
                <a:cubicBezTo>
                  <a:pt x="5415" y="900"/>
                  <a:pt x="5415" y="900"/>
                  <a:pt x="5415" y="900"/>
                </a:cubicBezTo>
                <a:cubicBezTo>
                  <a:pt x="5395" y="900"/>
                  <a:pt x="5395" y="900"/>
                  <a:pt x="5395" y="900"/>
                </a:cubicBezTo>
                <a:cubicBezTo>
                  <a:pt x="5395" y="810"/>
                  <a:pt x="5395" y="810"/>
                  <a:pt x="5395" y="810"/>
                </a:cubicBezTo>
                <a:cubicBezTo>
                  <a:pt x="5247" y="810"/>
                  <a:pt x="5247" y="810"/>
                  <a:pt x="5247" y="810"/>
                </a:cubicBezTo>
                <a:cubicBezTo>
                  <a:pt x="5214" y="848"/>
                  <a:pt x="5214" y="848"/>
                  <a:pt x="5214" y="848"/>
                </a:cubicBezTo>
                <a:cubicBezTo>
                  <a:pt x="5214" y="852"/>
                  <a:pt x="5214" y="852"/>
                  <a:pt x="5214" y="852"/>
                </a:cubicBezTo>
                <a:cubicBezTo>
                  <a:pt x="5192" y="852"/>
                  <a:pt x="5192" y="852"/>
                  <a:pt x="5192" y="852"/>
                </a:cubicBezTo>
                <a:cubicBezTo>
                  <a:pt x="5192" y="900"/>
                  <a:pt x="5192" y="900"/>
                  <a:pt x="5192" y="900"/>
                </a:cubicBezTo>
                <a:cubicBezTo>
                  <a:pt x="5162" y="900"/>
                  <a:pt x="5162" y="900"/>
                  <a:pt x="5162" y="900"/>
                </a:cubicBezTo>
                <a:cubicBezTo>
                  <a:pt x="5162" y="744"/>
                  <a:pt x="5162" y="744"/>
                  <a:pt x="5162" y="744"/>
                </a:cubicBezTo>
                <a:cubicBezTo>
                  <a:pt x="5019" y="744"/>
                  <a:pt x="5019" y="744"/>
                  <a:pt x="5019" y="744"/>
                </a:cubicBezTo>
                <a:cubicBezTo>
                  <a:pt x="5019" y="909"/>
                  <a:pt x="5019" y="909"/>
                  <a:pt x="5019" y="909"/>
                </a:cubicBezTo>
                <a:cubicBezTo>
                  <a:pt x="4981" y="909"/>
                  <a:pt x="4981" y="909"/>
                  <a:pt x="4981" y="909"/>
                </a:cubicBezTo>
                <a:cubicBezTo>
                  <a:pt x="4981" y="686"/>
                  <a:pt x="4981" y="686"/>
                  <a:pt x="4981" y="686"/>
                </a:cubicBezTo>
                <a:cubicBezTo>
                  <a:pt x="4784" y="686"/>
                  <a:pt x="4784" y="686"/>
                  <a:pt x="4784" y="686"/>
                </a:cubicBezTo>
                <a:cubicBezTo>
                  <a:pt x="4784" y="764"/>
                  <a:pt x="4784" y="764"/>
                  <a:pt x="4784" y="764"/>
                </a:cubicBezTo>
                <a:cubicBezTo>
                  <a:pt x="4781" y="764"/>
                  <a:pt x="4781" y="764"/>
                  <a:pt x="4781" y="764"/>
                </a:cubicBezTo>
                <a:cubicBezTo>
                  <a:pt x="4748" y="802"/>
                  <a:pt x="4748" y="802"/>
                  <a:pt x="4748" y="802"/>
                </a:cubicBezTo>
                <a:cubicBezTo>
                  <a:pt x="4748" y="808"/>
                  <a:pt x="4748" y="808"/>
                  <a:pt x="4748" y="808"/>
                </a:cubicBezTo>
                <a:cubicBezTo>
                  <a:pt x="4717" y="808"/>
                  <a:pt x="4717" y="808"/>
                  <a:pt x="4717" y="808"/>
                </a:cubicBezTo>
                <a:cubicBezTo>
                  <a:pt x="4717" y="437"/>
                  <a:pt x="4717" y="437"/>
                  <a:pt x="4717" y="437"/>
                </a:cubicBezTo>
                <a:cubicBezTo>
                  <a:pt x="4415" y="437"/>
                  <a:pt x="4415" y="437"/>
                  <a:pt x="4415" y="437"/>
                </a:cubicBezTo>
                <a:cubicBezTo>
                  <a:pt x="4415" y="594"/>
                  <a:pt x="4415" y="594"/>
                  <a:pt x="4415" y="594"/>
                </a:cubicBezTo>
                <a:cubicBezTo>
                  <a:pt x="4367" y="594"/>
                  <a:pt x="4367" y="594"/>
                  <a:pt x="4367" y="594"/>
                </a:cubicBezTo>
                <a:cubicBezTo>
                  <a:pt x="4367" y="818"/>
                  <a:pt x="4367" y="818"/>
                  <a:pt x="4367" y="818"/>
                </a:cubicBezTo>
                <a:cubicBezTo>
                  <a:pt x="4304" y="818"/>
                  <a:pt x="4304" y="818"/>
                  <a:pt x="4304" y="818"/>
                </a:cubicBezTo>
                <a:cubicBezTo>
                  <a:pt x="4304" y="686"/>
                  <a:pt x="4304" y="686"/>
                  <a:pt x="4304" y="686"/>
                </a:cubicBezTo>
                <a:cubicBezTo>
                  <a:pt x="4133" y="686"/>
                  <a:pt x="4133" y="686"/>
                  <a:pt x="4133" y="686"/>
                </a:cubicBezTo>
                <a:cubicBezTo>
                  <a:pt x="4133" y="751"/>
                  <a:pt x="4133" y="751"/>
                  <a:pt x="4133" y="751"/>
                </a:cubicBezTo>
                <a:cubicBezTo>
                  <a:pt x="4087" y="751"/>
                  <a:pt x="4087" y="751"/>
                  <a:pt x="4087" y="751"/>
                </a:cubicBezTo>
                <a:cubicBezTo>
                  <a:pt x="4087" y="818"/>
                  <a:pt x="4087" y="818"/>
                  <a:pt x="4087" y="818"/>
                </a:cubicBezTo>
                <a:cubicBezTo>
                  <a:pt x="4028" y="818"/>
                  <a:pt x="4028" y="818"/>
                  <a:pt x="4028" y="818"/>
                </a:cubicBezTo>
                <a:cubicBezTo>
                  <a:pt x="4028" y="909"/>
                  <a:pt x="4028" y="909"/>
                  <a:pt x="4028" y="909"/>
                </a:cubicBezTo>
                <a:cubicBezTo>
                  <a:pt x="3996" y="909"/>
                  <a:pt x="3996" y="909"/>
                  <a:pt x="3996" y="909"/>
                </a:cubicBezTo>
                <a:cubicBezTo>
                  <a:pt x="3996" y="877"/>
                  <a:pt x="3996" y="877"/>
                  <a:pt x="3996" y="877"/>
                </a:cubicBezTo>
                <a:cubicBezTo>
                  <a:pt x="3963" y="842"/>
                  <a:pt x="3963" y="842"/>
                  <a:pt x="3963" y="842"/>
                </a:cubicBezTo>
                <a:cubicBezTo>
                  <a:pt x="3962" y="842"/>
                  <a:pt x="3962" y="842"/>
                  <a:pt x="3962" y="842"/>
                </a:cubicBezTo>
                <a:cubicBezTo>
                  <a:pt x="3962" y="810"/>
                  <a:pt x="3962" y="810"/>
                  <a:pt x="3962" y="810"/>
                </a:cubicBezTo>
                <a:cubicBezTo>
                  <a:pt x="3868" y="810"/>
                  <a:pt x="3868" y="810"/>
                  <a:pt x="3868" y="810"/>
                </a:cubicBezTo>
                <a:cubicBezTo>
                  <a:pt x="3868" y="383"/>
                  <a:pt x="3868" y="383"/>
                  <a:pt x="3868" y="383"/>
                </a:cubicBezTo>
                <a:cubicBezTo>
                  <a:pt x="3757" y="383"/>
                  <a:pt x="3757" y="383"/>
                  <a:pt x="3757" y="383"/>
                </a:cubicBezTo>
                <a:cubicBezTo>
                  <a:pt x="3757" y="311"/>
                  <a:pt x="3757" y="311"/>
                  <a:pt x="3757" y="311"/>
                </a:cubicBezTo>
                <a:cubicBezTo>
                  <a:pt x="3535" y="311"/>
                  <a:pt x="3535" y="311"/>
                  <a:pt x="3535" y="311"/>
                </a:cubicBezTo>
                <a:cubicBezTo>
                  <a:pt x="3535" y="730"/>
                  <a:pt x="3535" y="730"/>
                  <a:pt x="3535" y="730"/>
                </a:cubicBezTo>
                <a:cubicBezTo>
                  <a:pt x="3474" y="730"/>
                  <a:pt x="3474" y="730"/>
                  <a:pt x="3474" y="730"/>
                </a:cubicBezTo>
                <a:cubicBezTo>
                  <a:pt x="3474" y="852"/>
                  <a:pt x="3474" y="852"/>
                  <a:pt x="3474" y="852"/>
                </a:cubicBezTo>
                <a:cubicBezTo>
                  <a:pt x="3232" y="852"/>
                  <a:pt x="3232" y="852"/>
                  <a:pt x="3232" y="852"/>
                </a:cubicBezTo>
                <a:cubicBezTo>
                  <a:pt x="3232" y="877"/>
                  <a:pt x="3232" y="877"/>
                  <a:pt x="3232" y="877"/>
                </a:cubicBezTo>
                <a:cubicBezTo>
                  <a:pt x="3049" y="877"/>
                  <a:pt x="3049" y="877"/>
                  <a:pt x="3049" y="877"/>
                </a:cubicBezTo>
                <a:cubicBezTo>
                  <a:pt x="3019" y="894"/>
                  <a:pt x="3019" y="894"/>
                  <a:pt x="3019" y="894"/>
                </a:cubicBezTo>
                <a:cubicBezTo>
                  <a:pt x="3019" y="932"/>
                  <a:pt x="3019" y="932"/>
                  <a:pt x="3019" y="932"/>
                </a:cubicBezTo>
                <a:cubicBezTo>
                  <a:pt x="3018" y="932"/>
                  <a:pt x="3018" y="932"/>
                  <a:pt x="3018" y="932"/>
                </a:cubicBezTo>
                <a:cubicBezTo>
                  <a:pt x="3018" y="900"/>
                  <a:pt x="3018" y="900"/>
                  <a:pt x="3018" y="900"/>
                </a:cubicBezTo>
                <a:cubicBezTo>
                  <a:pt x="3014" y="900"/>
                  <a:pt x="3014" y="900"/>
                  <a:pt x="3014" y="900"/>
                </a:cubicBezTo>
                <a:cubicBezTo>
                  <a:pt x="3014" y="762"/>
                  <a:pt x="3014" y="762"/>
                  <a:pt x="3014" y="762"/>
                </a:cubicBezTo>
                <a:cubicBezTo>
                  <a:pt x="3001" y="762"/>
                  <a:pt x="3001" y="762"/>
                  <a:pt x="3001" y="762"/>
                </a:cubicBezTo>
                <a:cubicBezTo>
                  <a:pt x="3001" y="525"/>
                  <a:pt x="3001" y="525"/>
                  <a:pt x="3001" y="525"/>
                </a:cubicBezTo>
                <a:cubicBezTo>
                  <a:pt x="3005" y="518"/>
                  <a:pt x="3005" y="518"/>
                  <a:pt x="3005" y="518"/>
                </a:cubicBezTo>
                <a:cubicBezTo>
                  <a:pt x="3005" y="507"/>
                  <a:pt x="3005" y="507"/>
                  <a:pt x="3005" y="507"/>
                </a:cubicBezTo>
                <a:cubicBezTo>
                  <a:pt x="2990" y="507"/>
                  <a:pt x="2990" y="507"/>
                  <a:pt x="2990" y="507"/>
                </a:cubicBezTo>
                <a:cubicBezTo>
                  <a:pt x="2990" y="455"/>
                  <a:pt x="2990" y="455"/>
                  <a:pt x="2990" y="455"/>
                </a:cubicBezTo>
                <a:cubicBezTo>
                  <a:pt x="2993" y="455"/>
                  <a:pt x="2993" y="455"/>
                  <a:pt x="2993" y="455"/>
                </a:cubicBezTo>
                <a:cubicBezTo>
                  <a:pt x="2993" y="448"/>
                  <a:pt x="2993" y="448"/>
                  <a:pt x="2993" y="448"/>
                </a:cubicBezTo>
                <a:cubicBezTo>
                  <a:pt x="2990" y="448"/>
                  <a:pt x="2990" y="448"/>
                  <a:pt x="2990" y="448"/>
                </a:cubicBezTo>
                <a:cubicBezTo>
                  <a:pt x="2990" y="445"/>
                  <a:pt x="2990" y="444"/>
                  <a:pt x="2990" y="442"/>
                </a:cubicBezTo>
                <a:cubicBezTo>
                  <a:pt x="2990" y="430"/>
                  <a:pt x="2981" y="423"/>
                  <a:pt x="2975" y="420"/>
                </a:cubicBezTo>
                <a:cubicBezTo>
                  <a:pt x="2977" y="420"/>
                  <a:pt x="2977" y="420"/>
                  <a:pt x="2977" y="420"/>
                </a:cubicBezTo>
                <a:cubicBezTo>
                  <a:pt x="2977" y="413"/>
                  <a:pt x="2977" y="413"/>
                  <a:pt x="2977" y="413"/>
                </a:cubicBezTo>
                <a:cubicBezTo>
                  <a:pt x="2974" y="413"/>
                  <a:pt x="2974" y="413"/>
                  <a:pt x="2974" y="413"/>
                </a:cubicBezTo>
                <a:cubicBezTo>
                  <a:pt x="2974" y="404"/>
                  <a:pt x="2974" y="395"/>
                  <a:pt x="2974" y="387"/>
                </a:cubicBezTo>
                <a:cubicBezTo>
                  <a:pt x="2977" y="387"/>
                  <a:pt x="2977" y="387"/>
                  <a:pt x="2977" y="387"/>
                </a:cubicBezTo>
                <a:cubicBezTo>
                  <a:pt x="2977" y="380"/>
                  <a:pt x="2977" y="380"/>
                  <a:pt x="2977" y="380"/>
                </a:cubicBezTo>
                <a:cubicBezTo>
                  <a:pt x="2974" y="380"/>
                  <a:pt x="2974" y="380"/>
                  <a:pt x="2974" y="380"/>
                </a:cubicBezTo>
                <a:cubicBezTo>
                  <a:pt x="2974" y="374"/>
                  <a:pt x="2974" y="370"/>
                  <a:pt x="2974" y="368"/>
                </a:cubicBezTo>
                <a:cubicBezTo>
                  <a:pt x="2974" y="362"/>
                  <a:pt x="2970" y="358"/>
                  <a:pt x="2967" y="356"/>
                </a:cubicBezTo>
                <a:cubicBezTo>
                  <a:pt x="2967" y="351"/>
                  <a:pt x="2967" y="351"/>
                  <a:pt x="2967" y="351"/>
                </a:cubicBezTo>
                <a:cubicBezTo>
                  <a:pt x="2961" y="351"/>
                  <a:pt x="2961" y="351"/>
                  <a:pt x="2961" y="351"/>
                </a:cubicBezTo>
                <a:cubicBezTo>
                  <a:pt x="2961" y="347"/>
                  <a:pt x="2961" y="347"/>
                  <a:pt x="2961" y="347"/>
                </a:cubicBezTo>
                <a:cubicBezTo>
                  <a:pt x="2960" y="347"/>
                  <a:pt x="2960" y="347"/>
                  <a:pt x="2960" y="347"/>
                </a:cubicBezTo>
                <a:cubicBezTo>
                  <a:pt x="2960" y="340"/>
                  <a:pt x="2960" y="340"/>
                  <a:pt x="2960" y="340"/>
                </a:cubicBezTo>
                <a:cubicBezTo>
                  <a:pt x="2958" y="327"/>
                  <a:pt x="2958" y="327"/>
                  <a:pt x="2958" y="327"/>
                </a:cubicBezTo>
                <a:cubicBezTo>
                  <a:pt x="2962" y="326"/>
                  <a:pt x="2964" y="323"/>
                  <a:pt x="2964" y="319"/>
                </a:cubicBezTo>
                <a:cubicBezTo>
                  <a:pt x="2964" y="315"/>
                  <a:pt x="2961" y="311"/>
                  <a:pt x="2957" y="311"/>
                </a:cubicBezTo>
                <a:cubicBezTo>
                  <a:pt x="2952" y="311"/>
                  <a:pt x="2949" y="315"/>
                  <a:pt x="2949" y="319"/>
                </a:cubicBezTo>
                <a:cubicBezTo>
                  <a:pt x="2949" y="323"/>
                  <a:pt x="2951" y="326"/>
                  <a:pt x="2955" y="327"/>
                </a:cubicBezTo>
                <a:cubicBezTo>
                  <a:pt x="2953" y="340"/>
                  <a:pt x="2953" y="340"/>
                  <a:pt x="2953" y="340"/>
                </a:cubicBezTo>
                <a:cubicBezTo>
                  <a:pt x="2953" y="347"/>
                  <a:pt x="2953" y="347"/>
                  <a:pt x="2953" y="347"/>
                </a:cubicBezTo>
                <a:cubicBezTo>
                  <a:pt x="2952" y="347"/>
                  <a:pt x="2952" y="347"/>
                  <a:pt x="2952" y="347"/>
                </a:cubicBezTo>
                <a:cubicBezTo>
                  <a:pt x="2952" y="351"/>
                  <a:pt x="2952" y="351"/>
                  <a:pt x="2952" y="351"/>
                </a:cubicBezTo>
                <a:cubicBezTo>
                  <a:pt x="2946" y="351"/>
                  <a:pt x="2946" y="351"/>
                  <a:pt x="2946" y="351"/>
                </a:cubicBezTo>
                <a:cubicBezTo>
                  <a:pt x="2946" y="356"/>
                  <a:pt x="2946" y="356"/>
                  <a:pt x="2946" y="356"/>
                </a:cubicBezTo>
                <a:cubicBezTo>
                  <a:pt x="2943" y="358"/>
                  <a:pt x="2939" y="362"/>
                  <a:pt x="2939" y="368"/>
                </a:cubicBezTo>
                <a:cubicBezTo>
                  <a:pt x="2939" y="370"/>
                  <a:pt x="2939" y="374"/>
                  <a:pt x="2939" y="380"/>
                </a:cubicBezTo>
                <a:cubicBezTo>
                  <a:pt x="2936" y="380"/>
                  <a:pt x="2936" y="380"/>
                  <a:pt x="2936" y="380"/>
                </a:cubicBezTo>
                <a:cubicBezTo>
                  <a:pt x="2936" y="387"/>
                  <a:pt x="2936" y="387"/>
                  <a:pt x="2936" y="387"/>
                </a:cubicBezTo>
                <a:cubicBezTo>
                  <a:pt x="2939" y="387"/>
                  <a:pt x="2939" y="387"/>
                  <a:pt x="2939" y="387"/>
                </a:cubicBezTo>
                <a:cubicBezTo>
                  <a:pt x="2939" y="395"/>
                  <a:pt x="2939" y="404"/>
                  <a:pt x="2939" y="413"/>
                </a:cubicBezTo>
                <a:cubicBezTo>
                  <a:pt x="2936" y="413"/>
                  <a:pt x="2936" y="413"/>
                  <a:pt x="2936" y="413"/>
                </a:cubicBezTo>
                <a:cubicBezTo>
                  <a:pt x="2936" y="420"/>
                  <a:pt x="2936" y="420"/>
                  <a:pt x="2936" y="420"/>
                </a:cubicBezTo>
                <a:cubicBezTo>
                  <a:pt x="2938" y="420"/>
                  <a:pt x="2938" y="420"/>
                  <a:pt x="2938" y="420"/>
                </a:cubicBezTo>
                <a:cubicBezTo>
                  <a:pt x="2932" y="423"/>
                  <a:pt x="2924" y="430"/>
                  <a:pt x="2924" y="442"/>
                </a:cubicBezTo>
                <a:cubicBezTo>
                  <a:pt x="2924" y="444"/>
                  <a:pt x="2924" y="445"/>
                  <a:pt x="2924" y="448"/>
                </a:cubicBezTo>
                <a:cubicBezTo>
                  <a:pt x="2920" y="448"/>
                  <a:pt x="2920" y="448"/>
                  <a:pt x="2920" y="448"/>
                </a:cubicBezTo>
                <a:cubicBezTo>
                  <a:pt x="2920" y="455"/>
                  <a:pt x="2920" y="455"/>
                  <a:pt x="2920" y="455"/>
                </a:cubicBezTo>
                <a:cubicBezTo>
                  <a:pt x="2924" y="455"/>
                  <a:pt x="2924" y="455"/>
                  <a:pt x="2924" y="455"/>
                </a:cubicBezTo>
                <a:cubicBezTo>
                  <a:pt x="2924" y="507"/>
                  <a:pt x="2924" y="507"/>
                  <a:pt x="2924" y="507"/>
                </a:cubicBezTo>
                <a:cubicBezTo>
                  <a:pt x="2908" y="507"/>
                  <a:pt x="2908" y="507"/>
                  <a:pt x="2908" y="507"/>
                </a:cubicBezTo>
                <a:cubicBezTo>
                  <a:pt x="2908" y="518"/>
                  <a:pt x="2908" y="518"/>
                  <a:pt x="2908" y="518"/>
                </a:cubicBezTo>
                <a:cubicBezTo>
                  <a:pt x="2912" y="525"/>
                  <a:pt x="2912" y="525"/>
                  <a:pt x="2912" y="525"/>
                </a:cubicBezTo>
                <a:cubicBezTo>
                  <a:pt x="2912" y="686"/>
                  <a:pt x="2912" y="686"/>
                  <a:pt x="2912" y="686"/>
                </a:cubicBezTo>
                <a:cubicBezTo>
                  <a:pt x="2846" y="644"/>
                  <a:pt x="2846" y="644"/>
                  <a:pt x="2846" y="644"/>
                </a:cubicBezTo>
                <a:cubicBezTo>
                  <a:pt x="2717" y="726"/>
                  <a:pt x="2717" y="726"/>
                  <a:pt x="2717" y="726"/>
                </a:cubicBezTo>
                <a:cubicBezTo>
                  <a:pt x="2717" y="743"/>
                  <a:pt x="2717" y="743"/>
                  <a:pt x="2717" y="743"/>
                </a:cubicBezTo>
                <a:cubicBezTo>
                  <a:pt x="2704" y="743"/>
                  <a:pt x="2704" y="743"/>
                  <a:pt x="2704" y="743"/>
                </a:cubicBezTo>
                <a:cubicBezTo>
                  <a:pt x="2704" y="762"/>
                  <a:pt x="2704" y="762"/>
                  <a:pt x="2704" y="762"/>
                </a:cubicBezTo>
                <a:cubicBezTo>
                  <a:pt x="2678" y="762"/>
                  <a:pt x="2678" y="762"/>
                  <a:pt x="2678" y="762"/>
                </a:cubicBezTo>
                <a:cubicBezTo>
                  <a:pt x="2678" y="884"/>
                  <a:pt x="2678" y="884"/>
                  <a:pt x="2678" y="884"/>
                </a:cubicBezTo>
                <a:cubicBezTo>
                  <a:pt x="2646" y="884"/>
                  <a:pt x="2646" y="884"/>
                  <a:pt x="2646" y="884"/>
                </a:cubicBezTo>
                <a:cubicBezTo>
                  <a:pt x="2646" y="900"/>
                  <a:pt x="2646" y="900"/>
                  <a:pt x="2646" y="900"/>
                </a:cubicBezTo>
                <a:cubicBezTo>
                  <a:pt x="2626" y="900"/>
                  <a:pt x="2626" y="900"/>
                  <a:pt x="2626" y="900"/>
                </a:cubicBezTo>
                <a:cubicBezTo>
                  <a:pt x="2626" y="810"/>
                  <a:pt x="2626" y="810"/>
                  <a:pt x="2626" y="810"/>
                </a:cubicBezTo>
                <a:cubicBezTo>
                  <a:pt x="2478" y="810"/>
                  <a:pt x="2478" y="810"/>
                  <a:pt x="2478" y="810"/>
                </a:cubicBezTo>
                <a:cubicBezTo>
                  <a:pt x="2444" y="848"/>
                  <a:pt x="2444" y="848"/>
                  <a:pt x="2444" y="848"/>
                </a:cubicBezTo>
                <a:cubicBezTo>
                  <a:pt x="2444" y="852"/>
                  <a:pt x="2444" y="852"/>
                  <a:pt x="2444" y="852"/>
                </a:cubicBezTo>
                <a:cubicBezTo>
                  <a:pt x="2422" y="852"/>
                  <a:pt x="2422" y="852"/>
                  <a:pt x="2422" y="852"/>
                </a:cubicBezTo>
                <a:cubicBezTo>
                  <a:pt x="2422" y="900"/>
                  <a:pt x="2422" y="900"/>
                  <a:pt x="2422" y="900"/>
                </a:cubicBezTo>
                <a:cubicBezTo>
                  <a:pt x="2392" y="900"/>
                  <a:pt x="2392" y="900"/>
                  <a:pt x="2392" y="900"/>
                </a:cubicBezTo>
                <a:cubicBezTo>
                  <a:pt x="2392" y="744"/>
                  <a:pt x="2392" y="744"/>
                  <a:pt x="2392" y="744"/>
                </a:cubicBezTo>
                <a:cubicBezTo>
                  <a:pt x="2250" y="744"/>
                  <a:pt x="2250" y="744"/>
                  <a:pt x="2250" y="744"/>
                </a:cubicBezTo>
                <a:cubicBezTo>
                  <a:pt x="2250" y="909"/>
                  <a:pt x="2250" y="909"/>
                  <a:pt x="2250" y="909"/>
                </a:cubicBezTo>
                <a:cubicBezTo>
                  <a:pt x="2211" y="909"/>
                  <a:pt x="2211" y="909"/>
                  <a:pt x="2211" y="909"/>
                </a:cubicBezTo>
                <a:cubicBezTo>
                  <a:pt x="2211" y="686"/>
                  <a:pt x="2211" y="686"/>
                  <a:pt x="2211" y="686"/>
                </a:cubicBezTo>
                <a:cubicBezTo>
                  <a:pt x="2195" y="686"/>
                  <a:pt x="2195" y="686"/>
                  <a:pt x="2195" y="686"/>
                </a:cubicBezTo>
                <a:cubicBezTo>
                  <a:pt x="2195" y="398"/>
                  <a:pt x="2195" y="398"/>
                  <a:pt x="2195" y="398"/>
                </a:cubicBezTo>
                <a:cubicBezTo>
                  <a:pt x="2185" y="398"/>
                  <a:pt x="2185" y="398"/>
                  <a:pt x="2185" y="398"/>
                </a:cubicBezTo>
                <a:cubicBezTo>
                  <a:pt x="2185" y="395"/>
                  <a:pt x="2185" y="395"/>
                  <a:pt x="2185" y="395"/>
                </a:cubicBezTo>
                <a:cubicBezTo>
                  <a:pt x="2174" y="395"/>
                  <a:pt x="2174" y="395"/>
                  <a:pt x="2174" y="395"/>
                </a:cubicBezTo>
                <a:cubicBezTo>
                  <a:pt x="2174" y="385"/>
                  <a:pt x="2174" y="385"/>
                  <a:pt x="2174" y="385"/>
                </a:cubicBezTo>
                <a:cubicBezTo>
                  <a:pt x="2172" y="384"/>
                  <a:pt x="2172" y="384"/>
                  <a:pt x="2172" y="384"/>
                </a:cubicBezTo>
                <a:cubicBezTo>
                  <a:pt x="2172" y="374"/>
                  <a:pt x="2172" y="374"/>
                  <a:pt x="2172" y="374"/>
                </a:cubicBezTo>
                <a:cubicBezTo>
                  <a:pt x="2163" y="374"/>
                  <a:pt x="2163" y="374"/>
                  <a:pt x="2163" y="374"/>
                </a:cubicBezTo>
                <a:cubicBezTo>
                  <a:pt x="2163" y="317"/>
                  <a:pt x="2163" y="317"/>
                  <a:pt x="2163" y="317"/>
                </a:cubicBezTo>
                <a:cubicBezTo>
                  <a:pt x="2126" y="272"/>
                  <a:pt x="2126" y="272"/>
                  <a:pt x="2126" y="272"/>
                </a:cubicBezTo>
                <a:cubicBezTo>
                  <a:pt x="2126" y="225"/>
                  <a:pt x="2126" y="225"/>
                  <a:pt x="2126" y="225"/>
                </a:cubicBezTo>
                <a:cubicBezTo>
                  <a:pt x="2101" y="225"/>
                  <a:pt x="2101" y="225"/>
                  <a:pt x="2101" y="225"/>
                </a:cubicBezTo>
                <a:cubicBezTo>
                  <a:pt x="2087" y="0"/>
                  <a:pt x="2087" y="0"/>
                  <a:pt x="2087" y="0"/>
                </a:cubicBezTo>
                <a:cubicBezTo>
                  <a:pt x="2072" y="225"/>
                  <a:pt x="2072" y="225"/>
                  <a:pt x="2072" y="225"/>
                </a:cubicBezTo>
                <a:cubicBezTo>
                  <a:pt x="2048" y="225"/>
                  <a:pt x="2048" y="225"/>
                  <a:pt x="2048" y="225"/>
                </a:cubicBezTo>
                <a:cubicBezTo>
                  <a:pt x="2048" y="272"/>
                  <a:pt x="2048" y="272"/>
                  <a:pt x="2048" y="272"/>
                </a:cubicBezTo>
                <a:cubicBezTo>
                  <a:pt x="2011" y="317"/>
                  <a:pt x="2011" y="317"/>
                  <a:pt x="2011" y="317"/>
                </a:cubicBezTo>
                <a:cubicBezTo>
                  <a:pt x="2011" y="374"/>
                  <a:pt x="2011" y="374"/>
                  <a:pt x="2011" y="374"/>
                </a:cubicBezTo>
                <a:cubicBezTo>
                  <a:pt x="2002" y="374"/>
                  <a:pt x="2002" y="374"/>
                  <a:pt x="2002" y="374"/>
                </a:cubicBezTo>
                <a:cubicBezTo>
                  <a:pt x="2002" y="384"/>
                  <a:pt x="2002" y="384"/>
                  <a:pt x="2002" y="384"/>
                </a:cubicBezTo>
                <a:cubicBezTo>
                  <a:pt x="2000" y="385"/>
                  <a:pt x="2000" y="385"/>
                  <a:pt x="2000" y="385"/>
                </a:cubicBezTo>
                <a:cubicBezTo>
                  <a:pt x="2000" y="395"/>
                  <a:pt x="2000" y="395"/>
                  <a:pt x="2000" y="395"/>
                </a:cubicBezTo>
                <a:cubicBezTo>
                  <a:pt x="1989" y="395"/>
                  <a:pt x="1989" y="395"/>
                  <a:pt x="1989" y="395"/>
                </a:cubicBezTo>
                <a:cubicBezTo>
                  <a:pt x="1989" y="398"/>
                  <a:pt x="1989" y="398"/>
                  <a:pt x="1989" y="398"/>
                </a:cubicBezTo>
                <a:cubicBezTo>
                  <a:pt x="1979" y="398"/>
                  <a:pt x="1979" y="398"/>
                  <a:pt x="1979" y="398"/>
                </a:cubicBezTo>
                <a:cubicBezTo>
                  <a:pt x="1979" y="801"/>
                  <a:pt x="1979" y="801"/>
                  <a:pt x="1979" y="801"/>
                </a:cubicBezTo>
                <a:cubicBezTo>
                  <a:pt x="1978" y="802"/>
                  <a:pt x="1978" y="802"/>
                  <a:pt x="1978" y="802"/>
                </a:cubicBezTo>
                <a:cubicBezTo>
                  <a:pt x="1978" y="808"/>
                  <a:pt x="1978" y="808"/>
                  <a:pt x="1978" y="808"/>
                </a:cubicBezTo>
                <a:cubicBezTo>
                  <a:pt x="1856" y="808"/>
                  <a:pt x="1856" y="808"/>
                  <a:pt x="1856" y="808"/>
                </a:cubicBezTo>
                <a:cubicBezTo>
                  <a:pt x="1856" y="874"/>
                  <a:pt x="1856" y="874"/>
                  <a:pt x="1856" y="874"/>
                </a:cubicBezTo>
                <a:cubicBezTo>
                  <a:pt x="1797" y="874"/>
                  <a:pt x="1797" y="874"/>
                  <a:pt x="1797" y="874"/>
                </a:cubicBezTo>
                <a:cubicBezTo>
                  <a:pt x="1797" y="897"/>
                  <a:pt x="1797" y="897"/>
                  <a:pt x="1797" y="897"/>
                </a:cubicBezTo>
                <a:cubicBezTo>
                  <a:pt x="1774" y="897"/>
                  <a:pt x="1774" y="897"/>
                  <a:pt x="1774" y="897"/>
                </a:cubicBezTo>
                <a:cubicBezTo>
                  <a:pt x="1737" y="897"/>
                  <a:pt x="1737" y="897"/>
                  <a:pt x="1737" y="897"/>
                </a:cubicBezTo>
                <a:cubicBezTo>
                  <a:pt x="1737" y="880"/>
                  <a:pt x="1737" y="880"/>
                  <a:pt x="1737" y="880"/>
                </a:cubicBezTo>
                <a:cubicBezTo>
                  <a:pt x="1715" y="866"/>
                  <a:pt x="1715" y="866"/>
                  <a:pt x="1715" y="866"/>
                </a:cubicBezTo>
                <a:cubicBezTo>
                  <a:pt x="1655" y="866"/>
                  <a:pt x="1655" y="866"/>
                  <a:pt x="1655" y="866"/>
                </a:cubicBezTo>
                <a:cubicBezTo>
                  <a:pt x="1655" y="818"/>
                  <a:pt x="1655" y="818"/>
                  <a:pt x="1655" y="818"/>
                </a:cubicBezTo>
                <a:cubicBezTo>
                  <a:pt x="1633" y="818"/>
                  <a:pt x="1633" y="818"/>
                  <a:pt x="1633" y="818"/>
                </a:cubicBezTo>
                <a:cubicBezTo>
                  <a:pt x="1633" y="745"/>
                  <a:pt x="1633" y="745"/>
                  <a:pt x="1633" y="745"/>
                </a:cubicBezTo>
                <a:cubicBezTo>
                  <a:pt x="1605" y="745"/>
                  <a:pt x="1605" y="745"/>
                  <a:pt x="1605" y="745"/>
                </a:cubicBezTo>
                <a:cubicBezTo>
                  <a:pt x="1605" y="499"/>
                  <a:pt x="1605" y="499"/>
                  <a:pt x="1605" y="499"/>
                </a:cubicBezTo>
                <a:cubicBezTo>
                  <a:pt x="1391" y="499"/>
                  <a:pt x="1391" y="499"/>
                  <a:pt x="1391" y="499"/>
                </a:cubicBezTo>
                <a:cubicBezTo>
                  <a:pt x="1391" y="745"/>
                  <a:pt x="1391" y="745"/>
                  <a:pt x="1391" y="745"/>
                </a:cubicBezTo>
                <a:cubicBezTo>
                  <a:pt x="1363" y="745"/>
                  <a:pt x="1363" y="745"/>
                  <a:pt x="1363" y="745"/>
                </a:cubicBezTo>
                <a:cubicBezTo>
                  <a:pt x="1363" y="751"/>
                  <a:pt x="1363" y="751"/>
                  <a:pt x="1363" y="751"/>
                </a:cubicBezTo>
                <a:cubicBezTo>
                  <a:pt x="1317" y="751"/>
                  <a:pt x="1317" y="751"/>
                  <a:pt x="1317" y="751"/>
                </a:cubicBezTo>
                <a:cubicBezTo>
                  <a:pt x="1317" y="818"/>
                  <a:pt x="1317" y="818"/>
                  <a:pt x="1317" y="818"/>
                </a:cubicBezTo>
                <a:cubicBezTo>
                  <a:pt x="1308" y="818"/>
                  <a:pt x="1308" y="818"/>
                  <a:pt x="1308" y="818"/>
                </a:cubicBezTo>
                <a:cubicBezTo>
                  <a:pt x="1308" y="909"/>
                  <a:pt x="1308" y="909"/>
                  <a:pt x="1308" y="909"/>
                </a:cubicBezTo>
                <a:cubicBezTo>
                  <a:pt x="1273" y="909"/>
                  <a:pt x="1273" y="909"/>
                  <a:pt x="1273" y="909"/>
                </a:cubicBezTo>
                <a:cubicBezTo>
                  <a:pt x="1227" y="909"/>
                  <a:pt x="1227" y="909"/>
                  <a:pt x="1227" y="909"/>
                </a:cubicBezTo>
                <a:cubicBezTo>
                  <a:pt x="1227" y="877"/>
                  <a:pt x="1227" y="877"/>
                  <a:pt x="1227" y="877"/>
                </a:cubicBezTo>
                <a:cubicBezTo>
                  <a:pt x="1193" y="842"/>
                  <a:pt x="1193" y="842"/>
                  <a:pt x="1193" y="842"/>
                </a:cubicBezTo>
                <a:cubicBezTo>
                  <a:pt x="1192" y="842"/>
                  <a:pt x="1192" y="842"/>
                  <a:pt x="1192" y="842"/>
                </a:cubicBezTo>
                <a:cubicBezTo>
                  <a:pt x="1192" y="810"/>
                  <a:pt x="1192" y="810"/>
                  <a:pt x="1192" y="810"/>
                </a:cubicBezTo>
                <a:cubicBezTo>
                  <a:pt x="1155" y="810"/>
                  <a:pt x="1155" y="810"/>
                  <a:pt x="1155" y="810"/>
                </a:cubicBezTo>
                <a:cubicBezTo>
                  <a:pt x="1155" y="437"/>
                  <a:pt x="1155" y="437"/>
                  <a:pt x="1155" y="437"/>
                </a:cubicBezTo>
                <a:cubicBezTo>
                  <a:pt x="938" y="437"/>
                  <a:pt x="938" y="437"/>
                  <a:pt x="938" y="437"/>
                </a:cubicBezTo>
                <a:cubicBezTo>
                  <a:pt x="938" y="594"/>
                  <a:pt x="938" y="594"/>
                  <a:pt x="938" y="594"/>
                </a:cubicBezTo>
                <a:cubicBezTo>
                  <a:pt x="904" y="594"/>
                  <a:pt x="904" y="594"/>
                  <a:pt x="904" y="594"/>
                </a:cubicBezTo>
                <a:cubicBezTo>
                  <a:pt x="904" y="628"/>
                  <a:pt x="904" y="628"/>
                  <a:pt x="904" y="628"/>
                </a:cubicBezTo>
                <a:cubicBezTo>
                  <a:pt x="904" y="842"/>
                  <a:pt x="904" y="842"/>
                  <a:pt x="904" y="842"/>
                </a:cubicBezTo>
                <a:cubicBezTo>
                  <a:pt x="845" y="842"/>
                  <a:pt x="845" y="842"/>
                  <a:pt x="845" y="842"/>
                </a:cubicBezTo>
                <a:cubicBezTo>
                  <a:pt x="845" y="909"/>
                  <a:pt x="845" y="909"/>
                  <a:pt x="845" y="909"/>
                </a:cubicBezTo>
                <a:cubicBezTo>
                  <a:pt x="816" y="909"/>
                  <a:pt x="816" y="909"/>
                  <a:pt x="816" y="909"/>
                </a:cubicBezTo>
                <a:cubicBezTo>
                  <a:pt x="816" y="730"/>
                  <a:pt x="816" y="730"/>
                  <a:pt x="816" y="730"/>
                </a:cubicBezTo>
                <a:cubicBezTo>
                  <a:pt x="704" y="730"/>
                  <a:pt x="704" y="730"/>
                  <a:pt x="704" y="730"/>
                </a:cubicBezTo>
                <a:cubicBezTo>
                  <a:pt x="704" y="852"/>
                  <a:pt x="704" y="852"/>
                  <a:pt x="704" y="852"/>
                </a:cubicBezTo>
                <a:cubicBezTo>
                  <a:pt x="667" y="852"/>
                  <a:pt x="667" y="852"/>
                  <a:pt x="667" y="852"/>
                </a:cubicBezTo>
                <a:cubicBezTo>
                  <a:pt x="667" y="739"/>
                  <a:pt x="667" y="739"/>
                  <a:pt x="667" y="739"/>
                </a:cubicBezTo>
                <a:cubicBezTo>
                  <a:pt x="651" y="739"/>
                  <a:pt x="651" y="739"/>
                  <a:pt x="651" y="739"/>
                </a:cubicBezTo>
                <a:cubicBezTo>
                  <a:pt x="651" y="713"/>
                  <a:pt x="651" y="713"/>
                  <a:pt x="651" y="713"/>
                </a:cubicBezTo>
                <a:cubicBezTo>
                  <a:pt x="641" y="713"/>
                  <a:pt x="641" y="713"/>
                  <a:pt x="641" y="713"/>
                </a:cubicBezTo>
                <a:cubicBezTo>
                  <a:pt x="641" y="643"/>
                  <a:pt x="641" y="643"/>
                  <a:pt x="641" y="643"/>
                </a:cubicBezTo>
                <a:cubicBezTo>
                  <a:pt x="547" y="531"/>
                  <a:pt x="547" y="531"/>
                  <a:pt x="547" y="531"/>
                </a:cubicBezTo>
                <a:cubicBezTo>
                  <a:pt x="453" y="643"/>
                  <a:pt x="453" y="643"/>
                  <a:pt x="453" y="643"/>
                </a:cubicBezTo>
                <a:cubicBezTo>
                  <a:pt x="453" y="686"/>
                  <a:pt x="453" y="686"/>
                  <a:pt x="453" y="686"/>
                </a:cubicBezTo>
                <a:cubicBezTo>
                  <a:pt x="294" y="686"/>
                  <a:pt x="294" y="686"/>
                  <a:pt x="294" y="686"/>
                </a:cubicBezTo>
                <a:cubicBezTo>
                  <a:pt x="294" y="877"/>
                  <a:pt x="294" y="877"/>
                  <a:pt x="294" y="877"/>
                </a:cubicBezTo>
                <a:cubicBezTo>
                  <a:pt x="279" y="877"/>
                  <a:pt x="279" y="877"/>
                  <a:pt x="279" y="877"/>
                </a:cubicBezTo>
                <a:cubicBezTo>
                  <a:pt x="249" y="894"/>
                  <a:pt x="249" y="894"/>
                  <a:pt x="249" y="894"/>
                </a:cubicBezTo>
                <a:cubicBezTo>
                  <a:pt x="249" y="932"/>
                  <a:pt x="249" y="932"/>
                  <a:pt x="249" y="932"/>
                </a:cubicBezTo>
                <a:cubicBezTo>
                  <a:pt x="249" y="932"/>
                  <a:pt x="249" y="932"/>
                  <a:pt x="249" y="932"/>
                </a:cubicBezTo>
                <a:cubicBezTo>
                  <a:pt x="249" y="900"/>
                  <a:pt x="249" y="900"/>
                  <a:pt x="249" y="900"/>
                </a:cubicBezTo>
                <a:cubicBezTo>
                  <a:pt x="67" y="900"/>
                  <a:pt x="67" y="900"/>
                  <a:pt x="67" y="900"/>
                </a:cubicBezTo>
                <a:cubicBezTo>
                  <a:pt x="67" y="928"/>
                  <a:pt x="67" y="928"/>
                  <a:pt x="67" y="928"/>
                </a:cubicBezTo>
                <a:cubicBezTo>
                  <a:pt x="52" y="928"/>
                  <a:pt x="52" y="928"/>
                  <a:pt x="52" y="928"/>
                </a:cubicBezTo>
                <a:cubicBezTo>
                  <a:pt x="52" y="1000"/>
                  <a:pt x="52" y="1000"/>
                  <a:pt x="52" y="1000"/>
                </a:cubicBezTo>
                <a:cubicBezTo>
                  <a:pt x="0" y="1000"/>
                  <a:pt x="0" y="1000"/>
                  <a:pt x="0" y="1000"/>
                </a:cubicBezTo>
                <a:cubicBezTo>
                  <a:pt x="0" y="1235"/>
                  <a:pt x="0" y="1235"/>
                  <a:pt x="0" y="1235"/>
                </a:cubicBezTo>
                <a:cubicBezTo>
                  <a:pt x="5836" y="1235"/>
                  <a:pt x="5836" y="1235"/>
                  <a:pt x="5836" y="1235"/>
                </a:cubicBezTo>
                <a:cubicBezTo>
                  <a:pt x="5836" y="1000"/>
                  <a:pt x="5836" y="1000"/>
                  <a:pt x="5836" y="1000"/>
                </a:cubicBezTo>
                <a:lnTo>
                  <a:pt x="5784" y="1000"/>
                </a:lnTo>
                <a:close/>
                <a:moveTo>
                  <a:pt x="2968" y="681"/>
                </a:moveTo>
                <a:cubicBezTo>
                  <a:pt x="2968" y="637"/>
                  <a:pt x="2968" y="637"/>
                  <a:pt x="2968" y="637"/>
                </a:cubicBezTo>
                <a:cubicBezTo>
                  <a:pt x="2968" y="631"/>
                  <a:pt x="2973" y="626"/>
                  <a:pt x="2979" y="626"/>
                </a:cubicBezTo>
                <a:cubicBezTo>
                  <a:pt x="2985" y="626"/>
                  <a:pt x="2991" y="631"/>
                  <a:pt x="2991" y="637"/>
                </a:cubicBezTo>
                <a:cubicBezTo>
                  <a:pt x="2991" y="681"/>
                  <a:pt x="2991" y="681"/>
                  <a:pt x="2991" y="681"/>
                </a:cubicBezTo>
                <a:lnTo>
                  <a:pt x="2968" y="681"/>
                </a:lnTo>
                <a:close/>
                <a:moveTo>
                  <a:pt x="2991" y="554"/>
                </a:moveTo>
                <a:cubicBezTo>
                  <a:pt x="2991" y="598"/>
                  <a:pt x="2991" y="598"/>
                  <a:pt x="2991" y="598"/>
                </a:cubicBezTo>
                <a:cubicBezTo>
                  <a:pt x="2968" y="598"/>
                  <a:pt x="2968" y="598"/>
                  <a:pt x="2968" y="598"/>
                </a:cubicBezTo>
                <a:cubicBezTo>
                  <a:pt x="2968" y="554"/>
                  <a:pt x="2968" y="554"/>
                  <a:pt x="2968" y="554"/>
                </a:cubicBezTo>
                <a:cubicBezTo>
                  <a:pt x="2968" y="548"/>
                  <a:pt x="2973" y="542"/>
                  <a:pt x="2979" y="542"/>
                </a:cubicBezTo>
                <a:cubicBezTo>
                  <a:pt x="2985" y="542"/>
                  <a:pt x="2991" y="548"/>
                  <a:pt x="2991" y="554"/>
                </a:cubicBezTo>
                <a:close/>
                <a:moveTo>
                  <a:pt x="2969" y="433"/>
                </a:moveTo>
                <a:cubicBezTo>
                  <a:pt x="2969" y="431"/>
                  <a:pt x="2971" y="429"/>
                  <a:pt x="2973" y="429"/>
                </a:cubicBezTo>
                <a:cubicBezTo>
                  <a:pt x="2975" y="429"/>
                  <a:pt x="2976" y="431"/>
                  <a:pt x="2976" y="433"/>
                </a:cubicBezTo>
                <a:cubicBezTo>
                  <a:pt x="2976" y="439"/>
                  <a:pt x="2976" y="439"/>
                  <a:pt x="2976" y="439"/>
                </a:cubicBezTo>
                <a:cubicBezTo>
                  <a:pt x="2969" y="439"/>
                  <a:pt x="2969" y="439"/>
                  <a:pt x="2969" y="439"/>
                </a:cubicBezTo>
                <a:lnTo>
                  <a:pt x="2969" y="433"/>
                </a:lnTo>
                <a:close/>
                <a:moveTo>
                  <a:pt x="2968" y="462"/>
                </a:moveTo>
                <a:cubicBezTo>
                  <a:pt x="2968" y="460"/>
                  <a:pt x="2970" y="457"/>
                  <a:pt x="2973" y="457"/>
                </a:cubicBezTo>
                <a:cubicBezTo>
                  <a:pt x="2976" y="457"/>
                  <a:pt x="2978" y="460"/>
                  <a:pt x="2978" y="462"/>
                </a:cubicBezTo>
                <a:cubicBezTo>
                  <a:pt x="2978" y="470"/>
                  <a:pt x="2978" y="470"/>
                  <a:pt x="2978" y="470"/>
                </a:cubicBezTo>
                <a:cubicBezTo>
                  <a:pt x="2968" y="470"/>
                  <a:pt x="2968" y="470"/>
                  <a:pt x="2968" y="470"/>
                </a:cubicBezTo>
                <a:lnTo>
                  <a:pt x="2968" y="462"/>
                </a:lnTo>
                <a:close/>
                <a:moveTo>
                  <a:pt x="2965" y="489"/>
                </a:moveTo>
                <a:cubicBezTo>
                  <a:pt x="2965" y="485"/>
                  <a:pt x="2969" y="481"/>
                  <a:pt x="2973" y="481"/>
                </a:cubicBezTo>
                <a:cubicBezTo>
                  <a:pt x="2977" y="481"/>
                  <a:pt x="2980" y="485"/>
                  <a:pt x="2980" y="489"/>
                </a:cubicBezTo>
                <a:cubicBezTo>
                  <a:pt x="2980" y="507"/>
                  <a:pt x="2980" y="507"/>
                  <a:pt x="2980" y="507"/>
                </a:cubicBezTo>
                <a:cubicBezTo>
                  <a:pt x="2965" y="507"/>
                  <a:pt x="2965" y="507"/>
                  <a:pt x="2965" y="507"/>
                </a:cubicBezTo>
                <a:lnTo>
                  <a:pt x="2965" y="489"/>
                </a:lnTo>
                <a:close/>
                <a:moveTo>
                  <a:pt x="2948" y="395"/>
                </a:moveTo>
                <a:cubicBezTo>
                  <a:pt x="2948" y="391"/>
                  <a:pt x="2952" y="387"/>
                  <a:pt x="2956" y="387"/>
                </a:cubicBezTo>
                <a:cubicBezTo>
                  <a:pt x="2960" y="387"/>
                  <a:pt x="2964" y="391"/>
                  <a:pt x="2964" y="395"/>
                </a:cubicBezTo>
                <a:cubicBezTo>
                  <a:pt x="2964" y="413"/>
                  <a:pt x="2964" y="413"/>
                  <a:pt x="2964" y="413"/>
                </a:cubicBezTo>
                <a:cubicBezTo>
                  <a:pt x="2948" y="413"/>
                  <a:pt x="2948" y="413"/>
                  <a:pt x="2948" y="413"/>
                </a:cubicBezTo>
                <a:lnTo>
                  <a:pt x="2948" y="395"/>
                </a:lnTo>
                <a:close/>
                <a:moveTo>
                  <a:pt x="2937" y="433"/>
                </a:moveTo>
                <a:cubicBezTo>
                  <a:pt x="2937" y="431"/>
                  <a:pt x="2938" y="429"/>
                  <a:pt x="2940" y="429"/>
                </a:cubicBezTo>
                <a:cubicBezTo>
                  <a:pt x="2942" y="429"/>
                  <a:pt x="2944" y="431"/>
                  <a:pt x="2944" y="433"/>
                </a:cubicBezTo>
                <a:cubicBezTo>
                  <a:pt x="2944" y="439"/>
                  <a:pt x="2944" y="439"/>
                  <a:pt x="2944" y="439"/>
                </a:cubicBezTo>
                <a:cubicBezTo>
                  <a:pt x="2937" y="439"/>
                  <a:pt x="2937" y="439"/>
                  <a:pt x="2937" y="439"/>
                </a:cubicBezTo>
                <a:lnTo>
                  <a:pt x="2937" y="433"/>
                </a:lnTo>
                <a:close/>
                <a:moveTo>
                  <a:pt x="2935" y="462"/>
                </a:moveTo>
                <a:cubicBezTo>
                  <a:pt x="2935" y="460"/>
                  <a:pt x="2938" y="457"/>
                  <a:pt x="2940" y="457"/>
                </a:cubicBezTo>
                <a:cubicBezTo>
                  <a:pt x="2943" y="457"/>
                  <a:pt x="2945" y="460"/>
                  <a:pt x="2945" y="462"/>
                </a:cubicBezTo>
                <a:cubicBezTo>
                  <a:pt x="2945" y="470"/>
                  <a:pt x="2945" y="470"/>
                  <a:pt x="2945" y="470"/>
                </a:cubicBezTo>
                <a:cubicBezTo>
                  <a:pt x="2935" y="470"/>
                  <a:pt x="2935" y="470"/>
                  <a:pt x="2935" y="470"/>
                </a:cubicBezTo>
                <a:lnTo>
                  <a:pt x="2935" y="462"/>
                </a:lnTo>
                <a:close/>
                <a:moveTo>
                  <a:pt x="2933" y="489"/>
                </a:moveTo>
                <a:cubicBezTo>
                  <a:pt x="2933" y="485"/>
                  <a:pt x="2936" y="481"/>
                  <a:pt x="2940" y="481"/>
                </a:cubicBezTo>
                <a:cubicBezTo>
                  <a:pt x="2945" y="481"/>
                  <a:pt x="2948" y="485"/>
                  <a:pt x="2948" y="489"/>
                </a:cubicBezTo>
                <a:cubicBezTo>
                  <a:pt x="2948" y="507"/>
                  <a:pt x="2948" y="507"/>
                  <a:pt x="2948" y="507"/>
                </a:cubicBezTo>
                <a:cubicBezTo>
                  <a:pt x="2933" y="507"/>
                  <a:pt x="2933" y="507"/>
                  <a:pt x="2933" y="507"/>
                </a:cubicBezTo>
                <a:lnTo>
                  <a:pt x="2933" y="489"/>
                </a:lnTo>
                <a:close/>
                <a:moveTo>
                  <a:pt x="2923" y="554"/>
                </a:moveTo>
                <a:cubicBezTo>
                  <a:pt x="2923" y="548"/>
                  <a:pt x="2928" y="542"/>
                  <a:pt x="2934" y="542"/>
                </a:cubicBezTo>
                <a:cubicBezTo>
                  <a:pt x="2940" y="542"/>
                  <a:pt x="2945" y="548"/>
                  <a:pt x="2945" y="554"/>
                </a:cubicBezTo>
                <a:cubicBezTo>
                  <a:pt x="2945" y="598"/>
                  <a:pt x="2945" y="598"/>
                  <a:pt x="2945" y="598"/>
                </a:cubicBezTo>
                <a:cubicBezTo>
                  <a:pt x="2923" y="598"/>
                  <a:pt x="2923" y="598"/>
                  <a:pt x="2923" y="598"/>
                </a:cubicBezTo>
                <a:lnTo>
                  <a:pt x="2923" y="554"/>
                </a:lnTo>
                <a:close/>
                <a:moveTo>
                  <a:pt x="2923" y="637"/>
                </a:moveTo>
                <a:cubicBezTo>
                  <a:pt x="2923" y="631"/>
                  <a:pt x="2928" y="626"/>
                  <a:pt x="2934" y="626"/>
                </a:cubicBezTo>
                <a:cubicBezTo>
                  <a:pt x="2940" y="626"/>
                  <a:pt x="2945" y="631"/>
                  <a:pt x="2945" y="637"/>
                </a:cubicBezTo>
                <a:cubicBezTo>
                  <a:pt x="2945" y="681"/>
                  <a:pt x="2945" y="681"/>
                  <a:pt x="2945" y="681"/>
                </a:cubicBezTo>
                <a:cubicBezTo>
                  <a:pt x="2923" y="681"/>
                  <a:pt x="2923" y="681"/>
                  <a:pt x="2923" y="681"/>
                </a:cubicBezTo>
                <a:lnTo>
                  <a:pt x="2923" y="637"/>
                </a:lnTo>
                <a:close/>
                <a:moveTo>
                  <a:pt x="778" y="928"/>
                </a:moveTo>
                <a:cubicBezTo>
                  <a:pt x="786" y="928"/>
                  <a:pt x="786" y="928"/>
                  <a:pt x="786" y="928"/>
                </a:cubicBezTo>
                <a:cubicBezTo>
                  <a:pt x="786" y="932"/>
                  <a:pt x="786" y="932"/>
                  <a:pt x="786" y="932"/>
                </a:cubicBezTo>
                <a:cubicBezTo>
                  <a:pt x="778" y="932"/>
                  <a:pt x="778" y="932"/>
                  <a:pt x="778" y="932"/>
                </a:cubicBezTo>
                <a:lnTo>
                  <a:pt x="778" y="928"/>
                </a:lnTo>
                <a:close/>
              </a:path>
            </a:pathLst>
          </a:custGeom>
          <a:gradFill>
            <a:gsLst>
              <a:gs pos="0">
                <a:schemeClr val="tx2">
                  <a:lumMod val="60000"/>
                  <a:lumOff val="40000"/>
                  <a:alpha val="10000"/>
                </a:schemeClr>
              </a:gs>
              <a:gs pos="100000">
                <a:schemeClr val="tx2">
                  <a:lumMod val="60000"/>
                  <a:lumOff val="40000"/>
                  <a:alpha val="20000"/>
                </a:schemeClr>
              </a:gs>
            </a:gsLst>
            <a:lin ang="16200000" scaled="1"/>
          </a:gradFill>
          <a:ln>
            <a:noFill/>
          </a:ln>
        </p:spPr>
        <p:txBody>
          <a:bodyPr/>
          <a:lstStyle/>
          <a:p>
            <a:pPr eaLnBrk="1" fontAlgn="auto" hangingPunct="1">
              <a:spcBef>
                <a:spcPts val="0"/>
              </a:spcBef>
              <a:spcAft>
                <a:spcPts val="0"/>
              </a:spcAft>
              <a:defRPr/>
            </a:pPr>
            <a:endParaRPr lang="en-US" dirty="0">
              <a:latin typeface="+mn-lt"/>
              <a:ea typeface="+mn-ea"/>
              <a:cs typeface="+mn-ea"/>
              <a:sym typeface="+mn-lt"/>
            </a:endParaRPr>
          </a:p>
        </p:txBody>
      </p:sp>
      <p:grpSp>
        <p:nvGrpSpPr>
          <p:cNvPr id="4" name="组合 3"/>
          <p:cNvGrpSpPr/>
          <p:nvPr/>
        </p:nvGrpSpPr>
        <p:grpSpPr>
          <a:xfrm>
            <a:off x="9700532" y="3842317"/>
            <a:ext cx="1054100" cy="1054100"/>
            <a:chOff x="8563769" y="3755231"/>
            <a:chExt cx="1054100" cy="1054100"/>
          </a:xfrm>
        </p:grpSpPr>
        <p:sp>
          <p:nvSpPr>
            <p:cNvPr id="20" name="Oval 66"/>
            <p:cNvSpPr/>
            <p:nvPr/>
          </p:nvSpPr>
          <p:spPr>
            <a:xfrm>
              <a:off x="8563769" y="3755231"/>
              <a:ext cx="1054100" cy="10541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22" name="Freeform 5"/>
            <p:cNvSpPr>
              <a:spLocks noEditPoints="1"/>
            </p:cNvSpPr>
            <p:nvPr/>
          </p:nvSpPr>
          <p:spPr bwMode="auto">
            <a:xfrm>
              <a:off x="8968582" y="4058444"/>
              <a:ext cx="242887" cy="447675"/>
            </a:xfrm>
            <a:custGeom>
              <a:avLst/>
              <a:gdLst>
                <a:gd name="T0" fmla="*/ 242887 w 96"/>
                <a:gd name="T1" fmla="*/ 244186 h 176"/>
                <a:gd name="T2" fmla="*/ 242887 w 96"/>
                <a:gd name="T3" fmla="*/ 213663 h 176"/>
                <a:gd name="T4" fmla="*/ 232767 w 96"/>
                <a:gd name="T5" fmla="*/ 203489 h 176"/>
                <a:gd name="T6" fmla="*/ 222646 w 96"/>
                <a:gd name="T7" fmla="*/ 213663 h 176"/>
                <a:gd name="T8" fmla="*/ 222646 w 96"/>
                <a:gd name="T9" fmla="*/ 244186 h 176"/>
                <a:gd name="T10" fmla="*/ 121444 w 96"/>
                <a:gd name="T11" fmla="*/ 345931 h 176"/>
                <a:gd name="T12" fmla="*/ 20241 w 96"/>
                <a:gd name="T13" fmla="*/ 244186 h 176"/>
                <a:gd name="T14" fmla="*/ 20241 w 96"/>
                <a:gd name="T15" fmla="*/ 213663 h 176"/>
                <a:gd name="T16" fmla="*/ 10120 w 96"/>
                <a:gd name="T17" fmla="*/ 203489 h 176"/>
                <a:gd name="T18" fmla="*/ 0 w 96"/>
                <a:gd name="T19" fmla="*/ 213663 h 176"/>
                <a:gd name="T20" fmla="*/ 0 w 96"/>
                <a:gd name="T21" fmla="*/ 244186 h 176"/>
                <a:gd name="T22" fmla="*/ 111323 w 96"/>
                <a:gd name="T23" fmla="*/ 366280 h 176"/>
                <a:gd name="T24" fmla="*/ 111323 w 96"/>
                <a:gd name="T25" fmla="*/ 427326 h 176"/>
                <a:gd name="T26" fmla="*/ 40481 w 96"/>
                <a:gd name="T27" fmla="*/ 427326 h 176"/>
                <a:gd name="T28" fmla="*/ 30361 w 96"/>
                <a:gd name="T29" fmla="*/ 437501 h 176"/>
                <a:gd name="T30" fmla="*/ 40481 w 96"/>
                <a:gd name="T31" fmla="*/ 447675 h 176"/>
                <a:gd name="T32" fmla="*/ 202406 w 96"/>
                <a:gd name="T33" fmla="*/ 447675 h 176"/>
                <a:gd name="T34" fmla="*/ 212526 w 96"/>
                <a:gd name="T35" fmla="*/ 437501 h 176"/>
                <a:gd name="T36" fmla="*/ 202406 w 96"/>
                <a:gd name="T37" fmla="*/ 427326 h 176"/>
                <a:gd name="T38" fmla="*/ 131564 w 96"/>
                <a:gd name="T39" fmla="*/ 427326 h 176"/>
                <a:gd name="T40" fmla="*/ 131564 w 96"/>
                <a:gd name="T41" fmla="*/ 366280 h 176"/>
                <a:gd name="T42" fmla="*/ 242887 w 96"/>
                <a:gd name="T43" fmla="*/ 244186 h 176"/>
                <a:gd name="T44" fmla="*/ 121444 w 96"/>
                <a:gd name="T45" fmla="*/ 325582 h 176"/>
                <a:gd name="T46" fmla="*/ 202406 w 96"/>
                <a:gd name="T47" fmla="*/ 244186 h 176"/>
                <a:gd name="T48" fmla="*/ 202406 w 96"/>
                <a:gd name="T49" fmla="*/ 81395 h 176"/>
                <a:gd name="T50" fmla="*/ 121444 w 96"/>
                <a:gd name="T51" fmla="*/ 0 h 176"/>
                <a:gd name="T52" fmla="*/ 40481 w 96"/>
                <a:gd name="T53" fmla="*/ 81395 h 176"/>
                <a:gd name="T54" fmla="*/ 40481 w 96"/>
                <a:gd name="T55" fmla="*/ 244186 h 176"/>
                <a:gd name="T56" fmla="*/ 121444 w 96"/>
                <a:gd name="T57" fmla="*/ 325582 h 176"/>
                <a:gd name="T58" fmla="*/ 60722 w 96"/>
                <a:gd name="T59" fmla="*/ 81395 h 176"/>
                <a:gd name="T60" fmla="*/ 121444 w 96"/>
                <a:gd name="T61" fmla="*/ 20349 h 176"/>
                <a:gd name="T62" fmla="*/ 182165 w 96"/>
                <a:gd name="T63" fmla="*/ 81395 h 176"/>
                <a:gd name="T64" fmla="*/ 182165 w 96"/>
                <a:gd name="T65" fmla="*/ 162791 h 176"/>
                <a:gd name="T66" fmla="*/ 60722 w 96"/>
                <a:gd name="T67" fmla="*/ 162791 h 176"/>
                <a:gd name="T68" fmla="*/ 60722 w 96"/>
                <a:gd name="T69" fmla="*/ 81395 h 176"/>
                <a:gd name="T70" fmla="*/ 60722 w 96"/>
                <a:gd name="T71" fmla="*/ 183140 h 176"/>
                <a:gd name="T72" fmla="*/ 182165 w 96"/>
                <a:gd name="T73" fmla="*/ 183140 h 176"/>
                <a:gd name="T74" fmla="*/ 182165 w 96"/>
                <a:gd name="T75" fmla="*/ 244186 h 176"/>
                <a:gd name="T76" fmla="*/ 121444 w 96"/>
                <a:gd name="T77" fmla="*/ 305233 h 176"/>
                <a:gd name="T78" fmla="*/ 60722 w 96"/>
                <a:gd name="T79" fmla="*/ 244186 h 176"/>
                <a:gd name="T80" fmla="*/ 60722 w 96"/>
                <a:gd name="T81" fmla="*/ 18314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6" h="176">
                  <a:moveTo>
                    <a:pt x="96" y="96"/>
                  </a:moveTo>
                  <a:cubicBezTo>
                    <a:pt x="96" y="84"/>
                    <a:pt x="96" y="84"/>
                    <a:pt x="96" y="84"/>
                  </a:cubicBezTo>
                  <a:cubicBezTo>
                    <a:pt x="96" y="82"/>
                    <a:pt x="94" y="80"/>
                    <a:pt x="92" y="80"/>
                  </a:cubicBezTo>
                  <a:cubicBezTo>
                    <a:pt x="90" y="80"/>
                    <a:pt x="88" y="82"/>
                    <a:pt x="88" y="84"/>
                  </a:cubicBezTo>
                  <a:cubicBezTo>
                    <a:pt x="88" y="96"/>
                    <a:pt x="88" y="96"/>
                    <a:pt x="88" y="96"/>
                  </a:cubicBezTo>
                  <a:cubicBezTo>
                    <a:pt x="88" y="118"/>
                    <a:pt x="70" y="136"/>
                    <a:pt x="48" y="136"/>
                  </a:cubicBezTo>
                  <a:cubicBezTo>
                    <a:pt x="26" y="136"/>
                    <a:pt x="8" y="118"/>
                    <a:pt x="8" y="96"/>
                  </a:cubicBezTo>
                  <a:cubicBezTo>
                    <a:pt x="8" y="84"/>
                    <a:pt x="8" y="84"/>
                    <a:pt x="8" y="84"/>
                  </a:cubicBezTo>
                  <a:cubicBezTo>
                    <a:pt x="8" y="82"/>
                    <a:pt x="6" y="80"/>
                    <a:pt x="4" y="80"/>
                  </a:cubicBezTo>
                  <a:cubicBezTo>
                    <a:pt x="2" y="80"/>
                    <a:pt x="0" y="82"/>
                    <a:pt x="0" y="84"/>
                  </a:cubicBezTo>
                  <a:cubicBezTo>
                    <a:pt x="0" y="96"/>
                    <a:pt x="0" y="96"/>
                    <a:pt x="0" y="96"/>
                  </a:cubicBezTo>
                  <a:cubicBezTo>
                    <a:pt x="0" y="121"/>
                    <a:pt x="19" y="142"/>
                    <a:pt x="44" y="144"/>
                  </a:cubicBezTo>
                  <a:cubicBezTo>
                    <a:pt x="44" y="168"/>
                    <a:pt x="44" y="168"/>
                    <a:pt x="44" y="168"/>
                  </a:cubicBezTo>
                  <a:cubicBezTo>
                    <a:pt x="16" y="168"/>
                    <a:pt x="16" y="168"/>
                    <a:pt x="16" y="168"/>
                  </a:cubicBezTo>
                  <a:cubicBezTo>
                    <a:pt x="14" y="168"/>
                    <a:pt x="12" y="170"/>
                    <a:pt x="12" y="172"/>
                  </a:cubicBezTo>
                  <a:cubicBezTo>
                    <a:pt x="12" y="174"/>
                    <a:pt x="14" y="176"/>
                    <a:pt x="16" y="176"/>
                  </a:cubicBezTo>
                  <a:cubicBezTo>
                    <a:pt x="80" y="176"/>
                    <a:pt x="80" y="176"/>
                    <a:pt x="80" y="176"/>
                  </a:cubicBezTo>
                  <a:cubicBezTo>
                    <a:pt x="82" y="176"/>
                    <a:pt x="84" y="174"/>
                    <a:pt x="84" y="172"/>
                  </a:cubicBezTo>
                  <a:cubicBezTo>
                    <a:pt x="84" y="170"/>
                    <a:pt x="82" y="168"/>
                    <a:pt x="80" y="168"/>
                  </a:cubicBezTo>
                  <a:cubicBezTo>
                    <a:pt x="52" y="168"/>
                    <a:pt x="52" y="168"/>
                    <a:pt x="52" y="168"/>
                  </a:cubicBezTo>
                  <a:cubicBezTo>
                    <a:pt x="52" y="144"/>
                    <a:pt x="52" y="144"/>
                    <a:pt x="52" y="144"/>
                  </a:cubicBezTo>
                  <a:cubicBezTo>
                    <a:pt x="77" y="142"/>
                    <a:pt x="96" y="121"/>
                    <a:pt x="96" y="96"/>
                  </a:cubicBezTo>
                  <a:moveTo>
                    <a:pt x="48" y="128"/>
                  </a:moveTo>
                  <a:cubicBezTo>
                    <a:pt x="66" y="128"/>
                    <a:pt x="80" y="114"/>
                    <a:pt x="80" y="96"/>
                  </a:cubicBezTo>
                  <a:cubicBezTo>
                    <a:pt x="80" y="32"/>
                    <a:pt x="80" y="32"/>
                    <a:pt x="80" y="32"/>
                  </a:cubicBezTo>
                  <a:cubicBezTo>
                    <a:pt x="80" y="14"/>
                    <a:pt x="66" y="0"/>
                    <a:pt x="48" y="0"/>
                  </a:cubicBezTo>
                  <a:cubicBezTo>
                    <a:pt x="30" y="0"/>
                    <a:pt x="16" y="14"/>
                    <a:pt x="16" y="32"/>
                  </a:cubicBezTo>
                  <a:cubicBezTo>
                    <a:pt x="16" y="96"/>
                    <a:pt x="16" y="96"/>
                    <a:pt x="16" y="96"/>
                  </a:cubicBezTo>
                  <a:cubicBezTo>
                    <a:pt x="16" y="114"/>
                    <a:pt x="30" y="128"/>
                    <a:pt x="48" y="128"/>
                  </a:cubicBezTo>
                  <a:moveTo>
                    <a:pt x="24" y="32"/>
                  </a:moveTo>
                  <a:cubicBezTo>
                    <a:pt x="24" y="19"/>
                    <a:pt x="35" y="8"/>
                    <a:pt x="48" y="8"/>
                  </a:cubicBezTo>
                  <a:cubicBezTo>
                    <a:pt x="61" y="8"/>
                    <a:pt x="72" y="19"/>
                    <a:pt x="72" y="32"/>
                  </a:cubicBezTo>
                  <a:cubicBezTo>
                    <a:pt x="72" y="64"/>
                    <a:pt x="72" y="64"/>
                    <a:pt x="72" y="64"/>
                  </a:cubicBezTo>
                  <a:cubicBezTo>
                    <a:pt x="24" y="64"/>
                    <a:pt x="24" y="64"/>
                    <a:pt x="24" y="64"/>
                  </a:cubicBezTo>
                  <a:lnTo>
                    <a:pt x="24" y="32"/>
                  </a:lnTo>
                  <a:close/>
                  <a:moveTo>
                    <a:pt x="24" y="72"/>
                  </a:moveTo>
                  <a:cubicBezTo>
                    <a:pt x="72" y="72"/>
                    <a:pt x="72" y="72"/>
                    <a:pt x="72" y="72"/>
                  </a:cubicBezTo>
                  <a:cubicBezTo>
                    <a:pt x="72" y="96"/>
                    <a:pt x="72" y="96"/>
                    <a:pt x="72" y="96"/>
                  </a:cubicBezTo>
                  <a:cubicBezTo>
                    <a:pt x="72" y="109"/>
                    <a:pt x="61" y="120"/>
                    <a:pt x="48" y="120"/>
                  </a:cubicBezTo>
                  <a:cubicBezTo>
                    <a:pt x="35" y="120"/>
                    <a:pt x="24" y="109"/>
                    <a:pt x="24" y="96"/>
                  </a:cubicBezTo>
                  <a:lnTo>
                    <a:pt x="24"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grpSp>
        <p:nvGrpSpPr>
          <p:cNvPr id="5" name="组合 4"/>
          <p:cNvGrpSpPr/>
          <p:nvPr/>
        </p:nvGrpSpPr>
        <p:grpSpPr>
          <a:xfrm>
            <a:off x="773111" y="0"/>
            <a:ext cx="130176" cy="4283075"/>
            <a:chOff x="773111" y="0"/>
            <a:chExt cx="130176" cy="4283075"/>
          </a:xfrm>
        </p:grpSpPr>
        <p:cxnSp>
          <p:nvCxnSpPr>
            <p:cNvPr id="35" name="Straight Connector 34"/>
            <p:cNvCxnSpPr/>
            <p:nvPr/>
          </p:nvCxnSpPr>
          <p:spPr>
            <a:xfrm>
              <a:off x="838200" y="0"/>
              <a:ext cx="0" cy="4283075"/>
            </a:xfrm>
            <a:prstGeom prst="line">
              <a:avLst/>
            </a:prstGeom>
            <a:ln w="19050">
              <a:solidFill>
                <a:schemeClr val="bg1">
                  <a:lumMod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3" name="Oval 17"/>
            <p:cNvSpPr/>
            <p:nvPr/>
          </p:nvSpPr>
          <p:spPr>
            <a:xfrm>
              <a:off x="773112" y="1062037"/>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4" name="Oval 20"/>
            <p:cNvSpPr/>
            <p:nvPr/>
          </p:nvSpPr>
          <p:spPr>
            <a:xfrm>
              <a:off x="773111" y="2881311"/>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402" y="1728824"/>
            <a:ext cx="2868066" cy="609381"/>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投资项目的投前决策与投后管理</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创新研发与产品力升级</a:t>
            </a:r>
            <a:endParaRPr lang="en-US" altLang="zh-CN" sz="1100" dirty="0">
              <a:solidFill>
                <a:srgbClr val="525252"/>
              </a:solidFill>
            </a:endParaRPr>
          </a:p>
        </p:txBody>
      </p:sp>
      <p:sp>
        <p:nvSpPr>
          <p:cNvPr id="3" name="矩形 2"/>
          <p:cNvSpPr/>
          <p:nvPr/>
        </p:nvSpPr>
        <p:spPr>
          <a:xfrm>
            <a:off x="1143402" y="1247694"/>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投资</a:t>
            </a:r>
            <a:endParaRPr lang="en-US" altLang="zh-CN" sz="2000" b="1" dirty="0">
              <a:solidFill>
                <a:srgbClr val="525252"/>
              </a:solidFill>
            </a:endParaRPr>
          </a:p>
        </p:txBody>
      </p:sp>
      <p:sp>
        <p:nvSpPr>
          <p:cNvPr id="4" name="矩形 3"/>
          <p:cNvSpPr/>
          <p:nvPr/>
        </p:nvSpPr>
        <p:spPr>
          <a:xfrm>
            <a:off x="1143402" y="506824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风险预警与提示</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风险报告体系</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公司法务合规稽核</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审计管理、监督和跟踪</a:t>
            </a:r>
            <a:endParaRPr lang="en-US" altLang="zh-CN" sz="1100" dirty="0">
              <a:solidFill>
                <a:srgbClr val="525252"/>
              </a:solidFill>
            </a:endParaRPr>
          </a:p>
        </p:txBody>
      </p:sp>
      <p:sp>
        <p:nvSpPr>
          <p:cNvPr id="5" name="矩形 4"/>
          <p:cNvSpPr/>
          <p:nvPr/>
        </p:nvSpPr>
        <p:spPr>
          <a:xfrm>
            <a:off x="1143402" y="4587116"/>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风控</a:t>
            </a:r>
            <a:endParaRPr lang="en-US" altLang="zh-CN" sz="2000" b="1" dirty="0">
              <a:solidFill>
                <a:srgbClr val="525252"/>
              </a:solidFill>
            </a:endParaRPr>
          </a:p>
        </p:txBody>
      </p:sp>
      <p:sp>
        <p:nvSpPr>
          <p:cNvPr id="6" name="矩形 5"/>
          <p:cNvSpPr/>
          <p:nvPr/>
        </p:nvSpPr>
        <p:spPr>
          <a:xfrm>
            <a:off x="484253" y="316662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人才招聘、晋升、淘汰</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人员薪酬、考核、激励</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组织架构进化</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管理流程与授权</a:t>
            </a:r>
            <a:endParaRPr lang="en-US" altLang="zh-CN" sz="1100" dirty="0">
              <a:solidFill>
                <a:srgbClr val="525252"/>
              </a:solidFill>
            </a:endParaRPr>
          </a:p>
        </p:txBody>
      </p:sp>
      <p:sp>
        <p:nvSpPr>
          <p:cNvPr id="7" name="矩形 6"/>
          <p:cNvSpPr/>
          <p:nvPr/>
        </p:nvSpPr>
        <p:spPr>
          <a:xfrm>
            <a:off x="484253" y="2685496"/>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人  机制</a:t>
            </a:r>
            <a:endParaRPr lang="en-US" altLang="zh-CN" sz="2000" b="1" dirty="0">
              <a:solidFill>
                <a:srgbClr val="525252"/>
              </a:solidFill>
            </a:endParaRPr>
          </a:p>
        </p:txBody>
      </p:sp>
      <p:sp>
        <p:nvSpPr>
          <p:cNvPr id="8" name="矩形 7"/>
          <p:cNvSpPr/>
          <p:nvPr/>
        </p:nvSpPr>
        <p:spPr>
          <a:xfrm>
            <a:off x="7731377" y="1728824"/>
            <a:ext cx="2868066" cy="906386"/>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战略规划与全面预算</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战略执行与经营情况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阶段性重点战略推动</a:t>
            </a:r>
            <a:endParaRPr lang="en-US" altLang="zh-CN" sz="1100" dirty="0">
              <a:solidFill>
                <a:srgbClr val="525252"/>
              </a:solidFill>
            </a:endParaRPr>
          </a:p>
        </p:txBody>
      </p:sp>
      <p:sp>
        <p:nvSpPr>
          <p:cNvPr id="9" name="矩形 8"/>
          <p:cNvSpPr/>
          <p:nvPr/>
        </p:nvSpPr>
        <p:spPr>
          <a:xfrm>
            <a:off x="7731377" y="1247694"/>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战略</a:t>
            </a:r>
            <a:endParaRPr lang="en-US" altLang="zh-CN" sz="2000" b="1" dirty="0">
              <a:solidFill>
                <a:srgbClr val="525252"/>
              </a:solidFill>
            </a:endParaRPr>
          </a:p>
        </p:txBody>
      </p:sp>
      <p:sp>
        <p:nvSpPr>
          <p:cNvPr id="10" name="矩形 9"/>
          <p:cNvSpPr/>
          <p:nvPr/>
        </p:nvSpPr>
        <p:spPr>
          <a:xfrm>
            <a:off x="7502771" y="5275080"/>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精益管理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整合营销</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客户满意度及关系管理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数据协同</a:t>
            </a:r>
            <a:endParaRPr lang="en-US" altLang="zh-CN" sz="1100" dirty="0">
              <a:solidFill>
                <a:srgbClr val="525252"/>
              </a:solidFill>
            </a:endParaRPr>
          </a:p>
        </p:txBody>
      </p:sp>
      <p:sp>
        <p:nvSpPr>
          <p:cNvPr id="11" name="矩形 10"/>
          <p:cNvSpPr/>
          <p:nvPr/>
        </p:nvSpPr>
        <p:spPr>
          <a:xfrm>
            <a:off x="7502771" y="4793950"/>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赋能协同</a:t>
            </a:r>
            <a:endParaRPr lang="en-US" altLang="zh-CN" sz="2000" b="1" dirty="0">
              <a:solidFill>
                <a:srgbClr val="525252"/>
              </a:solidFill>
            </a:endParaRPr>
          </a:p>
        </p:txBody>
      </p:sp>
      <p:sp>
        <p:nvSpPr>
          <p:cNvPr id="12" name="矩形 11"/>
          <p:cNvSpPr/>
          <p:nvPr/>
        </p:nvSpPr>
        <p:spPr>
          <a:xfrm>
            <a:off x="8513102" y="3275486"/>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资产配置</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资金状况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创新融资渠道与模式</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对接资本市场</a:t>
            </a:r>
            <a:endParaRPr lang="en-US" altLang="zh-CN" sz="1100" dirty="0">
              <a:solidFill>
                <a:srgbClr val="525252"/>
              </a:solidFill>
            </a:endParaRPr>
          </a:p>
        </p:txBody>
      </p:sp>
      <p:sp>
        <p:nvSpPr>
          <p:cNvPr id="13" name="矩形 12"/>
          <p:cNvSpPr/>
          <p:nvPr/>
        </p:nvSpPr>
        <p:spPr>
          <a:xfrm>
            <a:off x="8513102" y="2794356"/>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资金</a:t>
            </a:r>
            <a:endParaRPr lang="en-US" altLang="zh-CN" sz="2000" b="1" dirty="0">
              <a:solidFill>
                <a:srgbClr val="525252"/>
              </a:solidFill>
            </a:endParaRPr>
          </a:p>
        </p:txBody>
      </p:sp>
      <p:grpSp>
        <p:nvGrpSpPr>
          <p:cNvPr id="14" name="组合 13"/>
          <p:cNvGrpSpPr/>
          <p:nvPr/>
        </p:nvGrpSpPr>
        <p:grpSpPr>
          <a:xfrm>
            <a:off x="6519685" y="1621970"/>
            <a:ext cx="614208" cy="614207"/>
            <a:chOff x="6715633" y="1763487"/>
            <a:chExt cx="614208" cy="614207"/>
          </a:xfrm>
          <a:solidFill>
            <a:srgbClr val="525252"/>
          </a:solidFill>
        </p:grpSpPr>
        <p:sp>
          <p:nvSpPr>
            <p:cNvPr id="15" name="椭圆 14"/>
            <p:cNvSpPr/>
            <p:nvPr/>
          </p:nvSpPr>
          <p:spPr>
            <a:xfrm>
              <a:off x="6715633"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16" name="组合 15"/>
            <p:cNvGrpSpPr/>
            <p:nvPr/>
          </p:nvGrpSpPr>
          <p:grpSpPr>
            <a:xfrm>
              <a:off x="6859313" y="1907166"/>
              <a:ext cx="326848" cy="326849"/>
              <a:chOff x="7591425" y="1839912"/>
              <a:chExt cx="381000" cy="381000"/>
            </a:xfrm>
            <a:grpFill/>
          </p:grpSpPr>
          <p:sp>
            <p:nvSpPr>
              <p:cNvPr id="17" name="Oval 37"/>
              <p:cNvSpPr>
                <a:spLocks noChangeArrowheads="1"/>
              </p:cNvSpPr>
              <p:nvPr/>
            </p:nvSpPr>
            <p:spPr bwMode="auto">
              <a:xfrm>
                <a:off x="7591425" y="1839912"/>
                <a:ext cx="381000" cy="3810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18"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19" name="组合 18"/>
          <p:cNvGrpSpPr/>
          <p:nvPr/>
        </p:nvGrpSpPr>
        <p:grpSpPr>
          <a:xfrm>
            <a:off x="4666212" y="1621970"/>
            <a:ext cx="614208" cy="614207"/>
            <a:chOff x="4862160" y="1763487"/>
            <a:chExt cx="614208" cy="614207"/>
          </a:xfrm>
          <a:solidFill>
            <a:srgbClr val="525252"/>
          </a:solidFill>
        </p:grpSpPr>
        <p:sp>
          <p:nvSpPr>
            <p:cNvPr id="20" name="椭圆 19"/>
            <p:cNvSpPr/>
            <p:nvPr/>
          </p:nvSpPr>
          <p:spPr>
            <a:xfrm>
              <a:off x="4862160"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grpSp>
          <p:nvGrpSpPr>
            <p:cNvPr id="21" name="组合 20"/>
            <p:cNvGrpSpPr/>
            <p:nvPr/>
          </p:nvGrpSpPr>
          <p:grpSpPr>
            <a:xfrm>
              <a:off x="4998904" y="1918059"/>
              <a:ext cx="326846" cy="283286"/>
              <a:chOff x="5333932" y="6051531"/>
              <a:chExt cx="381003" cy="330219"/>
            </a:xfrm>
            <a:grpFill/>
          </p:grpSpPr>
          <p:sp>
            <p:nvSpPr>
              <p:cNvPr id="22" name="Freeform 81"/>
              <p:cNvSpPr/>
              <p:nvPr/>
            </p:nvSpPr>
            <p:spPr bwMode="auto">
              <a:xfrm>
                <a:off x="5333932" y="6051531"/>
                <a:ext cx="381003" cy="139702"/>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3"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24" name="组合 23"/>
          <p:cNvGrpSpPr/>
          <p:nvPr/>
        </p:nvGrpSpPr>
        <p:grpSpPr>
          <a:xfrm>
            <a:off x="3739476" y="3227124"/>
            <a:ext cx="614208" cy="614207"/>
            <a:chOff x="3935424" y="3368641"/>
            <a:chExt cx="614208" cy="614207"/>
          </a:xfrm>
          <a:solidFill>
            <a:srgbClr val="525252"/>
          </a:solidFill>
        </p:grpSpPr>
        <p:sp>
          <p:nvSpPr>
            <p:cNvPr id="25" name="椭圆 24"/>
            <p:cNvSpPr/>
            <p:nvPr/>
          </p:nvSpPr>
          <p:spPr>
            <a:xfrm>
              <a:off x="3935424"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26" name="组合 25"/>
            <p:cNvGrpSpPr/>
            <p:nvPr/>
          </p:nvGrpSpPr>
          <p:grpSpPr>
            <a:xfrm>
              <a:off x="4082520" y="3512320"/>
              <a:ext cx="280545" cy="326849"/>
              <a:chOff x="6491288" y="6051550"/>
              <a:chExt cx="327025" cy="381000"/>
            </a:xfrm>
            <a:grpFill/>
          </p:grpSpPr>
          <p:sp>
            <p:nvSpPr>
              <p:cNvPr id="27" name="Oval 83"/>
              <p:cNvSpPr>
                <a:spLocks noChangeArrowheads="1"/>
              </p:cNvSpPr>
              <p:nvPr/>
            </p:nvSpPr>
            <p:spPr bwMode="auto">
              <a:xfrm>
                <a:off x="6719888" y="6051550"/>
                <a:ext cx="98425"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8" name="Oval 84"/>
              <p:cNvSpPr>
                <a:spLocks noChangeArrowheads="1"/>
              </p:cNvSpPr>
              <p:nvPr/>
            </p:nvSpPr>
            <p:spPr bwMode="auto">
              <a:xfrm>
                <a:off x="6491288" y="6191250"/>
                <a:ext cx="101600"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9" name="Oval 85"/>
              <p:cNvSpPr>
                <a:spLocks noChangeArrowheads="1"/>
              </p:cNvSpPr>
              <p:nvPr/>
            </p:nvSpPr>
            <p:spPr bwMode="auto">
              <a:xfrm>
                <a:off x="6719888" y="6330950"/>
                <a:ext cx="98425" cy="1016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0" name="Line 86"/>
              <p:cNvSpPr>
                <a:spLocks noChangeShapeType="1"/>
              </p:cNvSpPr>
              <p:nvPr/>
            </p:nvSpPr>
            <p:spPr bwMode="auto">
              <a:xfrm>
                <a:off x="6583363" y="6267450"/>
                <a:ext cx="142875" cy="8890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1" name="Line 87"/>
              <p:cNvSpPr>
                <a:spLocks noChangeShapeType="1"/>
              </p:cNvSpPr>
              <p:nvPr/>
            </p:nvSpPr>
            <p:spPr bwMode="auto">
              <a:xfrm flipV="1">
                <a:off x="6583363" y="6130925"/>
                <a:ext cx="142875" cy="8255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32" name="组合 31"/>
          <p:cNvGrpSpPr/>
          <p:nvPr/>
        </p:nvGrpSpPr>
        <p:grpSpPr>
          <a:xfrm>
            <a:off x="7432451" y="3227124"/>
            <a:ext cx="614208" cy="614207"/>
            <a:chOff x="7642369" y="3368641"/>
            <a:chExt cx="614208" cy="614207"/>
          </a:xfrm>
          <a:solidFill>
            <a:srgbClr val="525252"/>
          </a:solidFill>
        </p:grpSpPr>
        <p:sp>
          <p:nvSpPr>
            <p:cNvPr id="33" name="椭圆 32"/>
            <p:cNvSpPr/>
            <p:nvPr/>
          </p:nvSpPr>
          <p:spPr>
            <a:xfrm>
              <a:off x="7642369"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4"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5" name="组合 34"/>
          <p:cNvGrpSpPr/>
          <p:nvPr/>
        </p:nvGrpSpPr>
        <p:grpSpPr>
          <a:xfrm>
            <a:off x="6519685" y="4832278"/>
            <a:ext cx="614208" cy="614207"/>
            <a:chOff x="6715633" y="4973796"/>
            <a:chExt cx="614208" cy="614207"/>
          </a:xfrm>
          <a:solidFill>
            <a:srgbClr val="525252"/>
          </a:solidFill>
        </p:grpSpPr>
        <p:sp>
          <p:nvSpPr>
            <p:cNvPr id="36" name="椭圆 35"/>
            <p:cNvSpPr/>
            <p:nvPr/>
          </p:nvSpPr>
          <p:spPr>
            <a:xfrm>
              <a:off x="6715633"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7"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8" name="组合 37"/>
          <p:cNvGrpSpPr/>
          <p:nvPr/>
        </p:nvGrpSpPr>
        <p:grpSpPr>
          <a:xfrm>
            <a:off x="4666212" y="4832278"/>
            <a:ext cx="614208" cy="614207"/>
            <a:chOff x="4862160" y="4973796"/>
            <a:chExt cx="614208" cy="614207"/>
          </a:xfrm>
          <a:solidFill>
            <a:srgbClr val="525252"/>
          </a:solidFill>
        </p:grpSpPr>
        <p:sp>
          <p:nvSpPr>
            <p:cNvPr id="39" name="椭圆 38"/>
            <p:cNvSpPr/>
            <p:nvPr/>
          </p:nvSpPr>
          <p:spPr>
            <a:xfrm>
              <a:off x="4862160"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40" name="组合 39"/>
            <p:cNvGrpSpPr/>
            <p:nvPr/>
          </p:nvGrpSpPr>
          <p:grpSpPr>
            <a:xfrm>
              <a:off x="5005840" y="5151522"/>
              <a:ext cx="326848" cy="258755"/>
              <a:chOff x="7591425" y="4687888"/>
              <a:chExt cx="381000" cy="301625"/>
            </a:xfrm>
            <a:grpFill/>
          </p:grpSpPr>
          <p:sp>
            <p:nvSpPr>
              <p:cNvPr id="41"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42"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sp>
        <p:nvSpPr>
          <p:cNvPr id="48" name="矩形 47"/>
          <p:cNvSpPr/>
          <p:nvPr/>
        </p:nvSpPr>
        <p:spPr>
          <a:xfrm>
            <a:off x="423685" y="420364"/>
            <a:ext cx="6096000"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cs typeface="微软雅黑" panose="020B0503020204020204" pitchFamily="34" charset="-122"/>
              </a:rPr>
              <a:t>强大的资源网络为投后企业发展</a:t>
            </a:r>
            <a:r>
              <a:rPr lang="zh-CN" altLang="en-US" sz="2400" b="1" dirty="0">
                <a:solidFill>
                  <a:schemeClr val="accent1"/>
                </a:solidFill>
                <a:latin typeface="+mn-lt"/>
                <a:ea typeface="+mn-ea"/>
                <a:cs typeface="+mn-ea"/>
              </a:rPr>
              <a:t>赋能增值</a:t>
            </a:r>
            <a:endParaRPr lang="zh-CN" altLang="en-US" sz="2400" b="1" dirty="0">
              <a:solidFill>
                <a:schemeClr val="accent1"/>
              </a:solidFill>
              <a:latin typeface="+mn-lt"/>
              <a:ea typeface="+mn-ea"/>
              <a:cs typeface="+mn-ea"/>
            </a:endParaRPr>
          </a:p>
        </p:txBody>
      </p:sp>
      <p:sp>
        <p:nvSpPr>
          <p:cNvPr id="49" name="矩形 48"/>
          <p:cNvSpPr/>
          <p:nvPr/>
        </p:nvSpPr>
        <p:spPr>
          <a:xfrm>
            <a:off x="5449963" y="6151071"/>
            <a:ext cx="2868066" cy="312377"/>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具体问题，具体分析</a:t>
            </a:r>
            <a:endParaRPr lang="en-US" altLang="zh-CN" sz="1100" dirty="0">
              <a:solidFill>
                <a:srgbClr val="525252"/>
              </a:solidFill>
            </a:endParaRPr>
          </a:p>
        </p:txBody>
      </p:sp>
      <p:sp>
        <p:nvSpPr>
          <p:cNvPr id="50" name="矩形 49"/>
          <p:cNvSpPr/>
          <p:nvPr/>
        </p:nvSpPr>
        <p:spPr>
          <a:xfrm>
            <a:off x="5449963" y="5669941"/>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重大事项</a:t>
            </a:r>
            <a:endParaRPr lang="en-US" altLang="zh-CN" sz="2000" b="1" dirty="0">
              <a:solidFill>
                <a:srgbClr val="525252"/>
              </a:solidFill>
            </a:endParaRPr>
          </a:p>
        </p:txBody>
      </p:sp>
      <p:sp>
        <p:nvSpPr>
          <p:cNvPr id="43" name="矩形 42"/>
          <p:cNvSpPr/>
          <p:nvPr/>
        </p:nvSpPr>
        <p:spPr>
          <a:xfrm>
            <a:off x="4666212" y="2781986"/>
            <a:ext cx="2467682" cy="1708144"/>
          </a:xfrm>
          <a:prstGeom prst="rect">
            <a:avLst/>
          </a:prstGeom>
        </p:spPr>
        <p:txBody>
          <a:bodyPr wrap="square" lIns="91423" tIns="45712" rIns="91423" bIns="45712">
            <a:spAutoFit/>
          </a:bodyPr>
          <a:lstStyle/>
          <a:p>
            <a:pPr algn="ctr">
              <a:lnSpc>
                <a:spcPct val="150000"/>
              </a:lnSpc>
              <a:spcBef>
                <a:spcPts val="600"/>
              </a:spcBef>
            </a:pPr>
            <a:r>
              <a:rPr lang="zh-CN" altLang="en-US" sz="1400" dirty="0">
                <a:solidFill>
                  <a:srgbClr val="525252"/>
                </a:solidFill>
              </a:rPr>
              <a:t>结合蓝源资本的业务优势、资源脉络，对接符合集团核心战略的产品与服务资源，更好地提供一站式、生态化的综合解决方案。</a:t>
            </a:r>
            <a:endParaRPr lang="en-US" altLang="zh-CN" sz="1400" dirty="0">
              <a:solidFill>
                <a:srgbClr val="525252"/>
              </a:solidFill>
            </a:endParaRPr>
          </a:p>
        </p:txBody>
      </p:sp>
    </p:spTree>
  </p:cSld>
  <p:clrMapOvr>
    <a:masterClrMapping/>
  </p:clrMapOvr>
  <mc:AlternateContent xmlns:mc="http://schemas.openxmlformats.org/markup-compatibility/2006">
    <mc:Choice xmlns:p14="http://schemas.microsoft.com/office/powerpoint/2010/main" Requires="p14">
      <p:transition p14:dur="0" advTm="6812"/>
    </mc:Choice>
    <mc:Fallback>
      <p:transition advTm="68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63717" y="1403256"/>
            <a:ext cx="10254343" cy="5358458"/>
            <a:chOff x="1807029" y="1794596"/>
            <a:chExt cx="8011886" cy="4069205"/>
          </a:xfrm>
        </p:grpSpPr>
        <p:grpSp>
          <p:nvGrpSpPr>
            <p:cNvPr id="11" name="组合 10"/>
            <p:cNvGrpSpPr/>
            <p:nvPr/>
          </p:nvGrpSpPr>
          <p:grpSpPr>
            <a:xfrm>
              <a:off x="4606764" y="3399073"/>
              <a:ext cx="1184163" cy="1152118"/>
              <a:chOff x="4606764" y="3399073"/>
              <a:chExt cx="1184163" cy="1152118"/>
            </a:xfrm>
          </p:grpSpPr>
          <p:sp>
            <p:nvSpPr>
              <p:cNvPr id="4" name="流程图: 接点 3"/>
              <p:cNvSpPr/>
              <p:nvPr/>
            </p:nvSpPr>
            <p:spPr>
              <a:xfrm>
                <a:off x="4606764" y="3399073"/>
                <a:ext cx="1184163" cy="115211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grpSp>
            <p:nvGrpSpPr>
              <p:cNvPr id="6" name="组合 5"/>
              <p:cNvGrpSpPr/>
              <p:nvPr/>
            </p:nvGrpSpPr>
            <p:grpSpPr>
              <a:xfrm>
                <a:off x="4969794" y="3698827"/>
                <a:ext cx="460838" cy="523287"/>
                <a:chOff x="11141886" y="1122036"/>
                <a:chExt cx="297519" cy="344791"/>
              </a:xfrm>
            </p:grpSpPr>
            <p:sp>
              <p:nvSpPr>
                <p:cNvPr id="7" name="Freeform 140"/>
                <p:cNvSpPr>
                  <a:spLocks noEditPoints="1"/>
                </p:cNvSpPr>
                <p:nvPr/>
              </p:nvSpPr>
              <p:spPr bwMode="auto">
                <a:xfrm>
                  <a:off x="11141886" y="122523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41"/>
                <p:cNvSpPr>
                  <a:spLocks noEditPoints="1"/>
                </p:cNvSpPr>
                <p:nvPr/>
              </p:nvSpPr>
              <p:spPr bwMode="auto">
                <a:xfrm>
                  <a:off x="11327555" y="1122036"/>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2" name="组合 1"/>
            <p:cNvGrpSpPr/>
            <p:nvPr/>
          </p:nvGrpSpPr>
          <p:grpSpPr>
            <a:xfrm>
              <a:off x="5827908" y="3363395"/>
              <a:ext cx="1184164" cy="1150945"/>
              <a:chOff x="6113380" y="2920809"/>
              <a:chExt cx="1284906" cy="1274569"/>
            </a:xfrm>
          </p:grpSpPr>
          <p:sp>
            <p:nvSpPr>
              <p:cNvPr id="5" name="流程图: 接点 4"/>
              <p:cNvSpPr/>
              <p:nvPr/>
            </p:nvSpPr>
            <p:spPr>
              <a:xfrm>
                <a:off x="6113380" y="2920809"/>
                <a:ext cx="1284906" cy="1274569"/>
              </a:xfrm>
              <a:prstGeom prst="flowChartConnector">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9" name="Freeform 78"/>
              <p:cNvSpPr>
                <a:spLocks noEditPoints="1"/>
              </p:cNvSpPr>
              <p:nvPr/>
            </p:nvSpPr>
            <p:spPr bwMode="auto">
              <a:xfrm>
                <a:off x="6531388" y="3352053"/>
                <a:ext cx="411973" cy="383782"/>
              </a:xfrm>
              <a:custGeom>
                <a:avLst/>
                <a:gdLst>
                  <a:gd name="T0" fmla="*/ 151 w 152"/>
                  <a:gd name="T1" fmla="*/ 112 h 112"/>
                  <a:gd name="T2" fmla="*/ 117 w 152"/>
                  <a:gd name="T3" fmla="*/ 112 h 112"/>
                  <a:gd name="T4" fmla="*/ 113 w 152"/>
                  <a:gd name="T5" fmla="*/ 70 h 112"/>
                  <a:gd name="T6" fmla="*/ 95 w 152"/>
                  <a:gd name="T7" fmla="*/ 65 h 112"/>
                  <a:gd name="T8" fmla="*/ 103 w 152"/>
                  <a:gd name="T9" fmla="*/ 59 h 112"/>
                  <a:gd name="T10" fmla="*/ 98 w 152"/>
                  <a:gd name="T11" fmla="*/ 48 h 112"/>
                  <a:gd name="T12" fmla="*/ 94 w 152"/>
                  <a:gd name="T13" fmla="*/ 43 h 112"/>
                  <a:gd name="T14" fmla="*/ 97 w 152"/>
                  <a:gd name="T15" fmla="*/ 36 h 112"/>
                  <a:gd name="T16" fmla="*/ 96 w 152"/>
                  <a:gd name="T17" fmla="*/ 26 h 112"/>
                  <a:gd name="T18" fmla="*/ 114 w 152"/>
                  <a:gd name="T19" fmla="*/ 12 h 112"/>
                  <a:gd name="T20" fmla="*/ 133 w 152"/>
                  <a:gd name="T21" fmla="*/ 26 h 112"/>
                  <a:gd name="T22" fmla="*/ 132 w 152"/>
                  <a:gd name="T23" fmla="*/ 36 h 112"/>
                  <a:gd name="T24" fmla="*/ 135 w 152"/>
                  <a:gd name="T25" fmla="*/ 43 h 112"/>
                  <a:gd name="T26" fmla="*/ 131 w 152"/>
                  <a:gd name="T27" fmla="*/ 48 h 112"/>
                  <a:gd name="T28" fmla="*/ 126 w 152"/>
                  <a:gd name="T29" fmla="*/ 59 h 112"/>
                  <a:gd name="T30" fmla="*/ 126 w 152"/>
                  <a:gd name="T31" fmla="*/ 68 h 112"/>
                  <a:gd name="T32" fmla="*/ 138 w 152"/>
                  <a:gd name="T33" fmla="*/ 73 h 112"/>
                  <a:gd name="T34" fmla="*/ 150 w 152"/>
                  <a:gd name="T35" fmla="*/ 84 h 112"/>
                  <a:gd name="T36" fmla="*/ 151 w 152"/>
                  <a:gd name="T37" fmla="*/ 112 h 112"/>
                  <a:gd name="T38" fmla="*/ 79 w 152"/>
                  <a:gd name="T39" fmla="*/ 69 h 112"/>
                  <a:gd name="T40" fmla="*/ 66 w 152"/>
                  <a:gd name="T41" fmla="*/ 63 h 112"/>
                  <a:gd name="T42" fmla="*/ 66 w 152"/>
                  <a:gd name="T43" fmla="*/ 53 h 112"/>
                  <a:gd name="T44" fmla="*/ 71 w 152"/>
                  <a:gd name="T45" fmla="*/ 41 h 112"/>
                  <a:gd name="T46" fmla="*/ 76 w 152"/>
                  <a:gd name="T47" fmla="*/ 35 h 112"/>
                  <a:gd name="T48" fmla="*/ 73 w 152"/>
                  <a:gd name="T49" fmla="*/ 28 h 112"/>
                  <a:gd name="T50" fmla="*/ 73 w 152"/>
                  <a:gd name="T51" fmla="*/ 17 h 112"/>
                  <a:gd name="T52" fmla="*/ 53 w 152"/>
                  <a:gd name="T53" fmla="*/ 0 h 112"/>
                  <a:gd name="T54" fmla="*/ 32 w 152"/>
                  <a:gd name="T55" fmla="*/ 17 h 112"/>
                  <a:gd name="T56" fmla="*/ 33 w 152"/>
                  <a:gd name="T57" fmla="*/ 28 h 112"/>
                  <a:gd name="T58" fmla="*/ 30 w 152"/>
                  <a:gd name="T59" fmla="*/ 35 h 112"/>
                  <a:gd name="T60" fmla="*/ 35 w 152"/>
                  <a:gd name="T61" fmla="*/ 41 h 112"/>
                  <a:gd name="T62" fmla="*/ 40 w 152"/>
                  <a:gd name="T63" fmla="*/ 53 h 112"/>
                  <a:gd name="T64" fmla="*/ 40 w 152"/>
                  <a:gd name="T65" fmla="*/ 63 h 112"/>
                  <a:gd name="T66" fmla="*/ 27 w 152"/>
                  <a:gd name="T67" fmla="*/ 69 h 112"/>
                  <a:gd name="T68" fmla="*/ 3 w 152"/>
                  <a:gd name="T69" fmla="*/ 81 h 112"/>
                  <a:gd name="T70" fmla="*/ 1 w 152"/>
                  <a:gd name="T71" fmla="*/ 112 h 112"/>
                  <a:gd name="T72" fmla="*/ 53 w 152"/>
                  <a:gd name="T73" fmla="*/ 112 h 112"/>
                  <a:gd name="T74" fmla="*/ 104 w 152"/>
                  <a:gd name="T75" fmla="*/ 112 h 112"/>
                  <a:gd name="T76" fmla="*/ 102 w 152"/>
                  <a:gd name="T77" fmla="*/ 81 h 112"/>
                  <a:gd name="T78" fmla="*/ 79 w 152"/>
                  <a:gd name="T79" fmla="*/ 6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2">
                    <a:moveTo>
                      <a:pt x="151" y="112"/>
                    </a:moveTo>
                    <a:cubicBezTo>
                      <a:pt x="117" y="112"/>
                      <a:pt x="117" y="112"/>
                      <a:pt x="117" y="112"/>
                    </a:cubicBezTo>
                    <a:cubicBezTo>
                      <a:pt x="118" y="78"/>
                      <a:pt x="114" y="72"/>
                      <a:pt x="113" y="70"/>
                    </a:cubicBezTo>
                    <a:cubicBezTo>
                      <a:pt x="111" y="66"/>
                      <a:pt x="99" y="68"/>
                      <a:pt x="95" y="65"/>
                    </a:cubicBezTo>
                    <a:cubicBezTo>
                      <a:pt x="103" y="59"/>
                      <a:pt x="103" y="59"/>
                      <a:pt x="103" y="59"/>
                    </a:cubicBezTo>
                    <a:cubicBezTo>
                      <a:pt x="103" y="59"/>
                      <a:pt x="99" y="57"/>
                      <a:pt x="98" y="48"/>
                    </a:cubicBezTo>
                    <a:cubicBezTo>
                      <a:pt x="96" y="49"/>
                      <a:pt x="94" y="45"/>
                      <a:pt x="94" y="43"/>
                    </a:cubicBezTo>
                    <a:cubicBezTo>
                      <a:pt x="93" y="41"/>
                      <a:pt x="94" y="36"/>
                      <a:pt x="97" y="36"/>
                    </a:cubicBezTo>
                    <a:cubicBezTo>
                      <a:pt x="96" y="32"/>
                      <a:pt x="96" y="28"/>
                      <a:pt x="96" y="26"/>
                    </a:cubicBezTo>
                    <a:cubicBezTo>
                      <a:pt x="97" y="19"/>
                      <a:pt x="104" y="12"/>
                      <a:pt x="114" y="12"/>
                    </a:cubicBezTo>
                    <a:cubicBezTo>
                      <a:pt x="125" y="12"/>
                      <a:pt x="132" y="19"/>
                      <a:pt x="133" y="26"/>
                    </a:cubicBezTo>
                    <a:cubicBezTo>
                      <a:pt x="133" y="28"/>
                      <a:pt x="133" y="32"/>
                      <a:pt x="132" y="36"/>
                    </a:cubicBezTo>
                    <a:cubicBezTo>
                      <a:pt x="135" y="36"/>
                      <a:pt x="135" y="41"/>
                      <a:pt x="135" y="43"/>
                    </a:cubicBezTo>
                    <a:cubicBezTo>
                      <a:pt x="135" y="45"/>
                      <a:pt x="133" y="49"/>
                      <a:pt x="131" y="48"/>
                    </a:cubicBezTo>
                    <a:cubicBezTo>
                      <a:pt x="129" y="57"/>
                      <a:pt x="126" y="59"/>
                      <a:pt x="126" y="59"/>
                    </a:cubicBezTo>
                    <a:cubicBezTo>
                      <a:pt x="126" y="68"/>
                      <a:pt x="126" y="68"/>
                      <a:pt x="126" y="68"/>
                    </a:cubicBezTo>
                    <a:cubicBezTo>
                      <a:pt x="126" y="68"/>
                      <a:pt x="128" y="70"/>
                      <a:pt x="138" y="73"/>
                    </a:cubicBezTo>
                    <a:cubicBezTo>
                      <a:pt x="147" y="77"/>
                      <a:pt x="147" y="80"/>
                      <a:pt x="150" y="84"/>
                    </a:cubicBezTo>
                    <a:cubicBezTo>
                      <a:pt x="152" y="88"/>
                      <a:pt x="151" y="112"/>
                      <a:pt x="151" y="112"/>
                    </a:cubicBezTo>
                    <a:close/>
                    <a:moveTo>
                      <a:pt x="79" y="69"/>
                    </a:moveTo>
                    <a:cubicBezTo>
                      <a:pt x="68" y="65"/>
                      <a:pt x="66" y="63"/>
                      <a:pt x="66" y="63"/>
                    </a:cubicBezTo>
                    <a:cubicBezTo>
                      <a:pt x="66" y="53"/>
                      <a:pt x="66" y="53"/>
                      <a:pt x="66" y="53"/>
                    </a:cubicBezTo>
                    <a:cubicBezTo>
                      <a:pt x="66" y="53"/>
                      <a:pt x="70" y="50"/>
                      <a:pt x="71" y="41"/>
                    </a:cubicBezTo>
                    <a:cubicBezTo>
                      <a:pt x="73" y="42"/>
                      <a:pt x="76" y="37"/>
                      <a:pt x="76" y="35"/>
                    </a:cubicBezTo>
                    <a:cubicBezTo>
                      <a:pt x="76" y="33"/>
                      <a:pt x="75" y="27"/>
                      <a:pt x="73" y="28"/>
                    </a:cubicBezTo>
                    <a:cubicBezTo>
                      <a:pt x="73" y="23"/>
                      <a:pt x="74" y="19"/>
                      <a:pt x="73" y="17"/>
                    </a:cubicBezTo>
                    <a:cubicBezTo>
                      <a:pt x="73" y="9"/>
                      <a:pt x="65" y="0"/>
                      <a:pt x="53" y="0"/>
                    </a:cubicBezTo>
                    <a:cubicBezTo>
                      <a:pt x="41" y="0"/>
                      <a:pt x="33" y="9"/>
                      <a:pt x="32" y="17"/>
                    </a:cubicBezTo>
                    <a:cubicBezTo>
                      <a:pt x="32" y="19"/>
                      <a:pt x="32" y="23"/>
                      <a:pt x="33" y="28"/>
                    </a:cubicBezTo>
                    <a:cubicBezTo>
                      <a:pt x="30" y="27"/>
                      <a:pt x="30" y="33"/>
                      <a:pt x="30" y="35"/>
                    </a:cubicBezTo>
                    <a:cubicBezTo>
                      <a:pt x="30" y="37"/>
                      <a:pt x="32" y="42"/>
                      <a:pt x="35" y="41"/>
                    </a:cubicBezTo>
                    <a:cubicBezTo>
                      <a:pt x="36" y="50"/>
                      <a:pt x="40" y="53"/>
                      <a:pt x="40" y="53"/>
                    </a:cubicBezTo>
                    <a:cubicBezTo>
                      <a:pt x="40" y="63"/>
                      <a:pt x="40" y="63"/>
                      <a:pt x="40" y="63"/>
                    </a:cubicBezTo>
                    <a:cubicBezTo>
                      <a:pt x="40" y="63"/>
                      <a:pt x="37" y="65"/>
                      <a:pt x="27" y="69"/>
                    </a:cubicBezTo>
                    <a:cubicBezTo>
                      <a:pt x="17" y="73"/>
                      <a:pt x="6" y="76"/>
                      <a:pt x="3" y="81"/>
                    </a:cubicBezTo>
                    <a:cubicBezTo>
                      <a:pt x="0" y="85"/>
                      <a:pt x="1" y="112"/>
                      <a:pt x="1" y="112"/>
                    </a:cubicBezTo>
                    <a:cubicBezTo>
                      <a:pt x="53" y="112"/>
                      <a:pt x="53" y="112"/>
                      <a:pt x="53" y="112"/>
                    </a:cubicBezTo>
                    <a:cubicBezTo>
                      <a:pt x="104" y="112"/>
                      <a:pt x="104" y="112"/>
                      <a:pt x="104" y="112"/>
                    </a:cubicBezTo>
                    <a:cubicBezTo>
                      <a:pt x="104" y="112"/>
                      <a:pt x="105" y="85"/>
                      <a:pt x="102" y="81"/>
                    </a:cubicBezTo>
                    <a:cubicBezTo>
                      <a:pt x="99" y="76"/>
                      <a:pt x="89" y="73"/>
                      <a:pt x="79"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807029" y="1794596"/>
              <a:ext cx="3997053" cy="4059443"/>
              <a:chOff x="2451990" y="-5964960"/>
              <a:chExt cx="8305800" cy="8609092"/>
            </a:xfrm>
          </p:grpSpPr>
          <p:sp>
            <p:nvSpPr>
              <p:cNvPr id="15" name="椭圆 14"/>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821862" y="1804358"/>
              <a:ext cx="3997053" cy="4059443"/>
              <a:chOff x="2451990" y="-5964960"/>
              <a:chExt cx="8305800" cy="8609092"/>
            </a:xfrm>
          </p:grpSpPr>
          <p:sp>
            <p:nvSpPr>
              <p:cNvPr id="20" name="椭圆 19"/>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267116" y="2359956"/>
              <a:ext cx="3076878" cy="400110"/>
            </a:xfrm>
            <a:prstGeom prst="rect">
              <a:avLst/>
            </a:prstGeom>
            <a:noFill/>
          </p:spPr>
          <p:txBody>
            <a:bodyPr wrap="square" rtlCol="0">
              <a:spAutoFit/>
            </a:bodyPr>
            <a:lstStyle/>
            <a:p>
              <a:pPr algn="ctr"/>
              <a:r>
                <a:rPr lang="zh-CN" altLang="en-US" sz="2000" b="1" spc="300" dirty="0">
                  <a:latin typeface="+mj-ea"/>
                  <a:ea typeface="+mj-ea"/>
                </a:rPr>
                <a:t>特色产业链投资</a:t>
              </a:r>
              <a:endParaRPr lang="zh-CN" altLang="en-US" sz="2000" b="1" spc="300" dirty="0">
                <a:latin typeface="+mj-ea"/>
                <a:ea typeface="+mj-ea"/>
              </a:endParaRPr>
            </a:p>
          </p:txBody>
        </p:sp>
        <p:sp>
          <p:nvSpPr>
            <p:cNvPr id="27" name="文本框 26"/>
            <p:cNvSpPr txBox="1"/>
            <p:nvPr/>
          </p:nvSpPr>
          <p:spPr>
            <a:xfrm>
              <a:off x="2267115" y="2951958"/>
              <a:ext cx="2348153" cy="2383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基于企业全生命周期的特色投资基金体系，涵盖天使、</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VC</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PE</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、母基金等多种基金模式；</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与上市公司合作发起并购重组基金，实现上市公司的业务的整合和管理，从而最大限度的提高并购效率与资金使用效率；</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特色产业基金，通过基金打造产业链全方位垂直整合的增值服务平台。</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p:txBody>
        </p:sp>
        <p:sp>
          <p:nvSpPr>
            <p:cNvPr id="28" name="文本框 27"/>
            <p:cNvSpPr txBox="1"/>
            <p:nvPr/>
          </p:nvSpPr>
          <p:spPr>
            <a:xfrm>
              <a:off x="6430688" y="2359956"/>
              <a:ext cx="2860460" cy="400110"/>
            </a:xfrm>
            <a:prstGeom prst="rect">
              <a:avLst/>
            </a:prstGeom>
            <a:noFill/>
          </p:spPr>
          <p:txBody>
            <a:bodyPr wrap="square" rtlCol="0">
              <a:spAutoFit/>
            </a:bodyPr>
            <a:lstStyle/>
            <a:p>
              <a:pPr algn="ctr"/>
              <a:r>
                <a:rPr lang="zh-CN" altLang="en-US" sz="2000" b="1" spc="300" dirty="0">
                  <a:latin typeface="+mj-ea"/>
                  <a:ea typeface="+mj-ea"/>
                </a:rPr>
                <a:t>精品投行平台化服务</a:t>
              </a:r>
              <a:endParaRPr lang="zh-CN" altLang="en-US" sz="2000" b="1" spc="300" dirty="0">
                <a:latin typeface="+mj-ea"/>
                <a:ea typeface="+mj-ea"/>
              </a:endParaRPr>
            </a:p>
          </p:txBody>
        </p:sp>
        <p:sp>
          <p:nvSpPr>
            <p:cNvPr id="29" name="文本框 28"/>
            <p:cNvSpPr txBox="1"/>
            <p:nvPr/>
          </p:nvSpPr>
          <p:spPr>
            <a:xfrm>
              <a:off x="7037962" y="2951958"/>
              <a:ext cx="2577298" cy="2172875"/>
            </a:xfrm>
            <a:prstGeom prst="rect">
              <a:avLst/>
            </a:prstGeom>
            <a:noFill/>
          </p:spPr>
          <p:txBody>
            <a:bodyPr wrap="square" rtlCol="0">
              <a:spAutoFit/>
            </a:bodyPr>
            <a:lstStyle>
              <a:defPPr>
                <a:defRPr lang="en-US"/>
              </a:defPPr>
              <a:lvl1pPr marL="171450" indent="-171450">
                <a:lnSpc>
                  <a:spcPct val="150000"/>
                </a:lnSpc>
                <a:buFont typeface="Wingdings" panose="05000000000000000000" pitchFamily="2" charset="2"/>
                <a:buChar char="n"/>
                <a:defRPr sz="1200">
                  <a:solidFill>
                    <a:schemeClr val="tx1">
                      <a:lumMod val="85000"/>
                      <a:lumOff val="15000"/>
                    </a:schemeClr>
                  </a:solidFill>
                  <a:latin typeface="微软雅黑" panose="020B0503020204020204" pitchFamily="34" charset="-122"/>
                  <a:cs typeface="Arial Unicode MS" panose="020B0604020202020204" charset="-122"/>
                </a:defRPr>
              </a:lvl1pPr>
            </a:lstStyle>
            <a:p>
              <a:r>
                <a:rPr lang="zh-CN" altLang="en-US" dirty="0"/>
                <a:t>精品投行业务：围绕创业企业上市前多样化的融资需求和专业投资者多元化的投资需求为核心，以估值定价和交易撮合为核心竞争力，常见的业务类型为私募融资、收购兼并、另类投资等领域的咨询顾问服务等；</a:t>
              </a:r>
              <a:endParaRPr lang="en-US" altLang="zh-CN" dirty="0"/>
            </a:p>
            <a:p>
              <a:endParaRPr lang="en-US" altLang="zh-CN" dirty="0"/>
            </a:p>
            <a:p>
              <a:r>
                <a:rPr lang="zh-CN" altLang="en-US" dirty="0"/>
                <a:t>蓝源资本港：第三方科技金融创新服务平台，以独特的视角从为解决政府服务需求出发，整合资源，实现资源共享、业务协同，集成式创新性地打造“金融万达”模式。</a:t>
              </a:r>
              <a:endParaRPr lang="en-US" altLang="zh-CN" dirty="0"/>
            </a:p>
          </p:txBody>
        </p:sp>
      </p:grpSp>
      <p:sp>
        <p:nvSpPr>
          <p:cNvPr id="22" name="TextBox 21"/>
          <p:cNvSpPr txBox="1"/>
          <p:nvPr/>
        </p:nvSpPr>
        <p:spPr>
          <a:xfrm>
            <a:off x="3853543" y="403191"/>
            <a:ext cx="3973286" cy="535531"/>
          </a:xfrm>
          <a:prstGeom prst="rect">
            <a:avLst/>
          </a:prstGeom>
          <a:noFill/>
        </p:spPr>
        <p:txBody>
          <a:bodyPr wrap="square" rtlCol="0">
            <a:spAutoFit/>
          </a:bodyPr>
          <a:lstStyle/>
          <a:p>
            <a:pPr algn="ctr" eaLnBrk="1" hangingPunct="1">
              <a:lnSpc>
                <a:spcPct val="90000"/>
              </a:lnSpc>
              <a:defRPr/>
            </a:pPr>
            <a:r>
              <a:rPr lang="zh-CN" altLang="en-US" sz="3200" b="1" dirty="0">
                <a:solidFill>
                  <a:srgbClr val="7F7F7F"/>
                </a:solidFill>
                <a:latin typeface="+mn-ea"/>
                <a:ea typeface="+mn-ea"/>
                <a:cs typeface="微软雅黑" panose="020B0503020204020204" pitchFamily="34" charset="-122"/>
              </a:rPr>
              <a:t>精准定位  </a:t>
            </a:r>
            <a:r>
              <a:rPr lang="zh-CN" altLang="en-US" sz="3200" b="1" dirty="0">
                <a:solidFill>
                  <a:schemeClr val="accent1"/>
                </a:solidFill>
                <a:latin typeface="+mn-lt"/>
                <a:ea typeface="+mn-ea"/>
                <a:cs typeface="+mn-ea"/>
              </a:rPr>
              <a:t>双轮驱动</a:t>
            </a:r>
            <a:endParaRPr lang="zh-CN" altLang="en-US" sz="3200" b="1" dirty="0">
              <a:solidFill>
                <a:schemeClr val="accent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5498" y="486129"/>
            <a:ext cx="11116944" cy="738664"/>
          </a:xfrm>
          <a:prstGeom prst="rect">
            <a:avLst/>
          </a:prstGeom>
        </p:spPr>
        <p:txBody>
          <a:bodyPr wrap="square">
            <a:spAutoFit/>
          </a:bodyPr>
          <a:lstStyle/>
          <a:p>
            <a:pPr>
              <a:lnSpc>
                <a:spcPct val="150000"/>
              </a:lnSpc>
            </a:pPr>
            <a:r>
              <a:rPr lang="zh-CN" altLang="en-US" sz="1400" b="1" dirty="0"/>
              <a:t>蓝源产融集团的发展战略</a:t>
            </a:r>
            <a:r>
              <a:rPr lang="zh-CN" altLang="en-US" sz="1400" dirty="0"/>
              <a:t>，是聚焦供应链金融再造与升级，通过金融资本与特色产业链的有机融合进行有效的资本化经营。</a:t>
            </a:r>
            <a:endParaRPr lang="en-US" altLang="zh-CN" sz="1400" dirty="0"/>
          </a:p>
          <a:p>
            <a:pPr>
              <a:lnSpc>
                <a:spcPct val="150000"/>
              </a:lnSpc>
            </a:pPr>
            <a:r>
              <a:rPr lang="zh-CN" altLang="en-US" sz="1400" dirty="0"/>
              <a:t>融资、投资和并购重组是产融合作的三大版块，共同助力实体经济振兴发展。</a:t>
            </a:r>
            <a:endParaRPr lang="en-US" altLang="zh-CN" sz="1400" dirty="0"/>
          </a:p>
        </p:txBody>
      </p:sp>
      <p:grpSp>
        <p:nvGrpSpPr>
          <p:cNvPr id="7" name="组合 6"/>
          <p:cNvGrpSpPr/>
          <p:nvPr/>
        </p:nvGrpSpPr>
        <p:grpSpPr>
          <a:xfrm>
            <a:off x="7358744" y="1924617"/>
            <a:ext cx="4153828" cy="4051640"/>
            <a:chOff x="5540375" y="320675"/>
            <a:chExt cx="5788025" cy="5754688"/>
          </a:xfrm>
        </p:grpSpPr>
        <p:sp>
          <p:nvSpPr>
            <p:cNvPr id="9" name="Freeform 9"/>
            <p:cNvSpPr/>
            <p:nvPr/>
          </p:nvSpPr>
          <p:spPr bwMode="auto">
            <a:xfrm>
              <a:off x="8085138" y="320675"/>
              <a:ext cx="3243262" cy="3243263"/>
            </a:xfrm>
            <a:custGeom>
              <a:avLst/>
              <a:gdLst>
                <a:gd name="T0" fmla="*/ 476633 w 728"/>
                <a:gd name="T1" fmla="*/ 2770059 h 727"/>
                <a:gd name="T2" fmla="*/ 1621444 w 728"/>
                <a:gd name="T3" fmla="*/ 3242887 h 727"/>
                <a:gd name="T4" fmla="*/ 1621444 w 728"/>
                <a:gd name="T5" fmla="*/ 2480117 h 727"/>
                <a:gd name="T6" fmla="*/ 1015630 w 728"/>
                <a:gd name="T7" fmla="*/ 2225861 h 727"/>
                <a:gd name="T8" fmla="*/ 766177 w 728"/>
                <a:gd name="T9" fmla="*/ 1619213 h 727"/>
                <a:gd name="T10" fmla="*/ 1015630 w 728"/>
                <a:gd name="T11" fmla="*/ 1012566 h 727"/>
                <a:gd name="T12" fmla="*/ 1621444 w 728"/>
                <a:gd name="T13" fmla="*/ 762770 h 727"/>
                <a:gd name="T14" fmla="*/ 2227258 w 728"/>
                <a:gd name="T15" fmla="*/ 1012566 h 727"/>
                <a:gd name="T16" fmla="*/ 2476711 w 728"/>
                <a:gd name="T17" fmla="*/ 1619213 h 727"/>
                <a:gd name="T18" fmla="*/ 3242888 w 728"/>
                <a:gd name="T19" fmla="*/ 1619213 h 727"/>
                <a:gd name="T20" fmla="*/ 2766255 w 728"/>
                <a:gd name="T21" fmla="*/ 472828 h 727"/>
                <a:gd name="T22" fmla="*/ 1621444 w 728"/>
                <a:gd name="T23" fmla="*/ 0 h 727"/>
                <a:gd name="T24" fmla="*/ 476633 w 728"/>
                <a:gd name="T25" fmla="*/ 472828 h 727"/>
                <a:gd name="T26" fmla="*/ 0 w 728"/>
                <a:gd name="T27" fmla="*/ 1619213 h 727"/>
                <a:gd name="T28" fmla="*/ 476633 w 728"/>
                <a:gd name="T29" fmla="*/ 2770059 h 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0" name="Freeform 9"/>
            <p:cNvSpPr/>
            <p:nvPr/>
          </p:nvSpPr>
          <p:spPr bwMode="auto">
            <a:xfrm rot="10800000">
              <a:off x="8015288" y="2798763"/>
              <a:ext cx="3243262" cy="324167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1" name="Freeform 9"/>
            <p:cNvSpPr/>
            <p:nvPr/>
          </p:nvSpPr>
          <p:spPr bwMode="auto">
            <a:xfrm>
              <a:off x="5540375" y="2832100"/>
              <a:ext cx="3241675" cy="324326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2" name="Oval 60"/>
            <p:cNvSpPr/>
            <p:nvPr/>
          </p:nvSpPr>
          <p:spPr>
            <a:xfrm>
              <a:off x="10556875" y="1725613"/>
              <a:ext cx="746125" cy="746125"/>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3" name="TextBox 12"/>
            <p:cNvSpPr txBox="1">
              <a:spLocks noChangeArrowheads="1"/>
            </p:cNvSpPr>
            <p:nvPr/>
          </p:nvSpPr>
          <p:spPr bwMode="auto">
            <a:xfrm>
              <a:off x="10601324" y="1851025"/>
              <a:ext cx="657225" cy="5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1"/>
                  </a:solidFill>
                  <a:latin typeface="+mn-lt"/>
                  <a:ea typeface="+mn-ea"/>
                  <a:cs typeface="+mn-ea"/>
                  <a:sym typeface="+mn-lt"/>
                </a:rPr>
                <a:t>01</a:t>
              </a:r>
              <a:endParaRPr lang="id-ID" altLang="zh-CN" sz="1600" b="1" dirty="0">
                <a:solidFill>
                  <a:schemeClr val="accent1"/>
                </a:solidFill>
                <a:latin typeface="+mn-lt"/>
                <a:ea typeface="+mn-ea"/>
                <a:cs typeface="+mn-ea"/>
                <a:sym typeface="+mn-lt"/>
              </a:endParaRPr>
            </a:p>
          </p:txBody>
        </p:sp>
        <p:sp>
          <p:nvSpPr>
            <p:cNvPr id="14" name="Oval 62"/>
            <p:cNvSpPr/>
            <p:nvPr/>
          </p:nvSpPr>
          <p:spPr>
            <a:xfrm>
              <a:off x="6846888" y="5313363"/>
              <a:ext cx="746125" cy="74612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5" name="TextBox 14"/>
            <p:cNvSpPr txBox="1"/>
            <p:nvPr/>
          </p:nvSpPr>
          <p:spPr>
            <a:xfrm>
              <a:off x="6891337" y="5438775"/>
              <a:ext cx="657225" cy="503785"/>
            </a:xfrm>
            <a:prstGeom prst="rect">
              <a:avLst/>
            </a:prstGeom>
            <a:noFill/>
          </p:spPr>
          <p:txBody>
            <a:bodyPr>
              <a:spAutoFit/>
            </a:bodyPr>
            <a:lstStyle/>
            <a:p>
              <a:pPr algn="ctr" eaLnBrk="1" fontAlgn="auto" hangingPunct="1">
                <a:spcBef>
                  <a:spcPts val="0"/>
                </a:spcBef>
                <a:spcAft>
                  <a:spcPts val="0"/>
                </a:spcAft>
                <a:defRPr/>
              </a:pPr>
              <a:r>
                <a:rPr lang="id-ID" sz="1600" b="1" dirty="0">
                  <a:solidFill>
                    <a:schemeClr val="accent4"/>
                  </a:solidFill>
                  <a:latin typeface="+mn-lt"/>
                  <a:ea typeface="+mn-ea"/>
                  <a:cs typeface="+mn-ea"/>
                  <a:sym typeface="+mn-lt"/>
                </a:rPr>
                <a:t>0</a:t>
              </a:r>
              <a:r>
                <a:rPr lang="en-US" sz="1600" b="1" dirty="0">
                  <a:solidFill>
                    <a:schemeClr val="accent4"/>
                  </a:solidFill>
                  <a:latin typeface="+mn-lt"/>
                  <a:ea typeface="+mn-ea"/>
                  <a:cs typeface="+mn-ea"/>
                  <a:sym typeface="+mn-lt"/>
                </a:rPr>
                <a:t>3</a:t>
              </a:r>
              <a:endParaRPr lang="id-ID" sz="1600" b="1" dirty="0">
                <a:solidFill>
                  <a:schemeClr val="accent4"/>
                </a:solidFill>
                <a:latin typeface="+mn-lt"/>
                <a:ea typeface="+mn-ea"/>
                <a:cs typeface="+mn-ea"/>
                <a:sym typeface="+mn-lt"/>
              </a:endParaRPr>
            </a:p>
          </p:txBody>
        </p:sp>
        <p:sp>
          <p:nvSpPr>
            <p:cNvPr id="16" name="Oval 64"/>
            <p:cNvSpPr/>
            <p:nvPr/>
          </p:nvSpPr>
          <p:spPr>
            <a:xfrm>
              <a:off x="10289197" y="4831808"/>
              <a:ext cx="746125" cy="746125"/>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7" name="TextBox 16"/>
            <p:cNvSpPr txBox="1">
              <a:spLocks noChangeArrowheads="1"/>
            </p:cNvSpPr>
            <p:nvPr/>
          </p:nvSpPr>
          <p:spPr bwMode="auto">
            <a:xfrm>
              <a:off x="10352553" y="4963848"/>
              <a:ext cx="657224" cy="52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2"/>
                  </a:solidFill>
                  <a:latin typeface="+mn-lt"/>
                  <a:ea typeface="+mn-ea"/>
                  <a:cs typeface="+mn-ea"/>
                  <a:sym typeface="+mn-lt"/>
                </a:rPr>
                <a:t>0</a:t>
              </a:r>
              <a:r>
                <a:rPr lang="en-US" altLang="zh-CN" sz="1600" b="1" dirty="0">
                  <a:solidFill>
                    <a:schemeClr val="accent2"/>
                  </a:solidFill>
                  <a:latin typeface="+mn-lt"/>
                  <a:ea typeface="+mn-ea"/>
                  <a:cs typeface="+mn-ea"/>
                  <a:sym typeface="+mn-lt"/>
                </a:rPr>
                <a:t>2</a:t>
              </a:r>
              <a:endParaRPr lang="id-ID" altLang="zh-CN" sz="1600" b="1" dirty="0">
                <a:solidFill>
                  <a:schemeClr val="accent2"/>
                </a:solidFill>
                <a:latin typeface="+mn-lt"/>
                <a:ea typeface="+mn-ea"/>
                <a:cs typeface="+mn-ea"/>
                <a:sym typeface="+mn-lt"/>
              </a:endParaRPr>
            </a:p>
          </p:txBody>
        </p:sp>
        <p:sp>
          <p:nvSpPr>
            <p:cNvPr id="18" name="Freeform 16"/>
            <p:cNvSpPr>
              <a:spLocks noEditPoints="1"/>
            </p:cNvSpPr>
            <p:nvPr/>
          </p:nvSpPr>
          <p:spPr bwMode="auto">
            <a:xfrm>
              <a:off x="9491663" y="1589088"/>
              <a:ext cx="446087" cy="546100"/>
            </a:xfrm>
            <a:custGeom>
              <a:avLst/>
              <a:gdLst>
                <a:gd name="T0" fmla="*/ 223033 w 144"/>
                <a:gd name="T1" fmla="*/ 223401 h 176"/>
                <a:gd name="T2" fmla="*/ 223033 w 144"/>
                <a:gd name="T3" fmla="*/ 198579 h 176"/>
                <a:gd name="T4" fmla="*/ 61954 w 144"/>
                <a:gd name="T5" fmla="*/ 210990 h 176"/>
                <a:gd name="T6" fmla="*/ 421285 w 144"/>
                <a:gd name="T7" fmla="*/ 49645 h 176"/>
                <a:gd name="T8" fmla="*/ 359331 w 144"/>
                <a:gd name="T9" fmla="*/ 12411 h 176"/>
                <a:gd name="T10" fmla="*/ 334550 w 144"/>
                <a:gd name="T11" fmla="*/ 12411 h 176"/>
                <a:gd name="T12" fmla="*/ 309768 w 144"/>
                <a:gd name="T13" fmla="*/ 49645 h 176"/>
                <a:gd name="T14" fmla="*/ 297377 w 144"/>
                <a:gd name="T15" fmla="*/ 0 h 176"/>
                <a:gd name="T16" fmla="*/ 284987 w 144"/>
                <a:gd name="T17" fmla="*/ 49645 h 176"/>
                <a:gd name="T18" fmla="*/ 260205 w 144"/>
                <a:gd name="T19" fmla="*/ 12411 h 176"/>
                <a:gd name="T20" fmla="*/ 235424 w 144"/>
                <a:gd name="T21" fmla="*/ 12411 h 176"/>
                <a:gd name="T22" fmla="*/ 210642 w 144"/>
                <a:gd name="T23" fmla="*/ 49645 h 176"/>
                <a:gd name="T24" fmla="*/ 198252 w 144"/>
                <a:gd name="T25" fmla="*/ 0 h 176"/>
                <a:gd name="T26" fmla="*/ 185861 w 144"/>
                <a:gd name="T27" fmla="*/ 49645 h 176"/>
                <a:gd name="T28" fmla="*/ 161079 w 144"/>
                <a:gd name="T29" fmla="*/ 12411 h 176"/>
                <a:gd name="T30" fmla="*/ 136298 w 144"/>
                <a:gd name="T31" fmla="*/ 12411 h 176"/>
                <a:gd name="T32" fmla="*/ 111517 w 144"/>
                <a:gd name="T33" fmla="*/ 49645 h 176"/>
                <a:gd name="T34" fmla="*/ 99126 w 144"/>
                <a:gd name="T35" fmla="*/ 0 h 176"/>
                <a:gd name="T36" fmla="*/ 86735 w 144"/>
                <a:gd name="T37" fmla="*/ 49645 h 176"/>
                <a:gd name="T38" fmla="*/ 0 w 144"/>
                <a:gd name="T39" fmla="*/ 74467 h 176"/>
                <a:gd name="T40" fmla="*/ 24781 w 144"/>
                <a:gd name="T41" fmla="*/ 546091 h 176"/>
                <a:gd name="T42" fmla="*/ 446066 w 144"/>
                <a:gd name="T43" fmla="*/ 521269 h 176"/>
                <a:gd name="T44" fmla="*/ 421285 w 144"/>
                <a:gd name="T45" fmla="*/ 49645 h 176"/>
                <a:gd name="T46" fmla="*/ 24781 w 144"/>
                <a:gd name="T47" fmla="*/ 446802 h 176"/>
                <a:gd name="T48" fmla="*/ 24781 w 144"/>
                <a:gd name="T49" fmla="*/ 521269 h 176"/>
                <a:gd name="T50" fmla="*/ 136298 w 144"/>
                <a:gd name="T51" fmla="*/ 521269 h 176"/>
                <a:gd name="T52" fmla="*/ 24781 w 144"/>
                <a:gd name="T53" fmla="*/ 74467 h 176"/>
                <a:gd name="T54" fmla="*/ 86735 w 144"/>
                <a:gd name="T55" fmla="*/ 111700 h 176"/>
                <a:gd name="T56" fmla="*/ 111517 w 144"/>
                <a:gd name="T57" fmla="*/ 111700 h 176"/>
                <a:gd name="T58" fmla="*/ 136298 w 144"/>
                <a:gd name="T59" fmla="*/ 74467 h 176"/>
                <a:gd name="T60" fmla="*/ 148689 w 144"/>
                <a:gd name="T61" fmla="*/ 124112 h 176"/>
                <a:gd name="T62" fmla="*/ 161079 w 144"/>
                <a:gd name="T63" fmla="*/ 74467 h 176"/>
                <a:gd name="T64" fmla="*/ 185861 w 144"/>
                <a:gd name="T65" fmla="*/ 111700 h 176"/>
                <a:gd name="T66" fmla="*/ 210642 w 144"/>
                <a:gd name="T67" fmla="*/ 111700 h 176"/>
                <a:gd name="T68" fmla="*/ 235424 w 144"/>
                <a:gd name="T69" fmla="*/ 74467 h 176"/>
                <a:gd name="T70" fmla="*/ 247814 w 144"/>
                <a:gd name="T71" fmla="*/ 124112 h 176"/>
                <a:gd name="T72" fmla="*/ 260205 w 144"/>
                <a:gd name="T73" fmla="*/ 74467 h 176"/>
                <a:gd name="T74" fmla="*/ 284987 w 144"/>
                <a:gd name="T75" fmla="*/ 111700 h 176"/>
                <a:gd name="T76" fmla="*/ 309768 w 144"/>
                <a:gd name="T77" fmla="*/ 111700 h 176"/>
                <a:gd name="T78" fmla="*/ 334550 w 144"/>
                <a:gd name="T79" fmla="*/ 74467 h 176"/>
                <a:gd name="T80" fmla="*/ 346940 w 144"/>
                <a:gd name="T81" fmla="*/ 124112 h 176"/>
                <a:gd name="T82" fmla="*/ 359331 w 144"/>
                <a:gd name="T83" fmla="*/ 74467 h 176"/>
                <a:gd name="T84" fmla="*/ 421285 w 144"/>
                <a:gd name="T85" fmla="*/ 521269 h 176"/>
                <a:gd name="T86" fmla="*/ 74344 w 144"/>
                <a:gd name="T87" fmla="*/ 297868 h 176"/>
                <a:gd name="T88" fmla="*/ 384112 w 144"/>
                <a:gd name="T89" fmla="*/ 285457 h 176"/>
                <a:gd name="T90" fmla="*/ 74344 w 144"/>
                <a:gd name="T91" fmla="*/ 273046 h 176"/>
                <a:gd name="T92" fmla="*/ 297377 w 144"/>
                <a:gd name="T93" fmla="*/ 347512 h 176"/>
                <a:gd name="T94" fmla="*/ 61954 w 144"/>
                <a:gd name="T95" fmla="*/ 359924 h 176"/>
                <a:gd name="T96" fmla="*/ 297377 w 144"/>
                <a:gd name="T97" fmla="*/ 372335 h 176"/>
                <a:gd name="T98" fmla="*/ 297377 w 144"/>
                <a:gd name="T99" fmla="*/ 347512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9" name="Freeform 74"/>
            <p:cNvSpPr>
              <a:spLocks noEditPoints="1"/>
            </p:cNvSpPr>
            <p:nvPr/>
          </p:nvSpPr>
          <p:spPr bwMode="auto">
            <a:xfrm>
              <a:off x="9307513" y="4098925"/>
              <a:ext cx="650875" cy="595313"/>
            </a:xfrm>
            <a:custGeom>
              <a:avLst/>
              <a:gdLst>
                <a:gd name="T0" fmla="*/ 128 w 176"/>
                <a:gd name="T1" fmla="*/ 148 h 160"/>
                <a:gd name="T2" fmla="*/ 132 w 176"/>
                <a:gd name="T3" fmla="*/ 160 h 160"/>
                <a:gd name="T4" fmla="*/ 136 w 176"/>
                <a:gd name="T5" fmla="*/ 148 h 160"/>
                <a:gd name="T6" fmla="*/ 20 w 176"/>
                <a:gd name="T7" fmla="*/ 112 h 160"/>
                <a:gd name="T8" fmla="*/ 8 w 176"/>
                <a:gd name="T9" fmla="*/ 8 h 160"/>
                <a:gd name="T10" fmla="*/ 136 w 176"/>
                <a:gd name="T11" fmla="*/ 20 h 160"/>
                <a:gd name="T12" fmla="*/ 144 w 176"/>
                <a:gd name="T13" fmla="*/ 20 h 160"/>
                <a:gd name="T14" fmla="*/ 136 w 176"/>
                <a:gd name="T15" fmla="*/ 0 h 160"/>
                <a:gd name="T16" fmla="*/ 0 w 176"/>
                <a:gd name="T17" fmla="*/ 8 h 160"/>
                <a:gd name="T18" fmla="*/ 8 w 176"/>
                <a:gd name="T19" fmla="*/ 120 h 160"/>
                <a:gd name="T20" fmla="*/ 24 w 176"/>
                <a:gd name="T21" fmla="*/ 116 h 160"/>
                <a:gd name="T22" fmla="*/ 76 w 176"/>
                <a:gd name="T23" fmla="*/ 144 h 160"/>
                <a:gd name="T24" fmla="*/ 72 w 176"/>
                <a:gd name="T25" fmla="*/ 156 h 160"/>
                <a:gd name="T26" fmla="*/ 80 w 176"/>
                <a:gd name="T27" fmla="*/ 156 h 160"/>
                <a:gd name="T28" fmla="*/ 76 w 176"/>
                <a:gd name="T29" fmla="*/ 144 h 160"/>
                <a:gd name="T30" fmla="*/ 148 w 176"/>
                <a:gd name="T31" fmla="*/ 72 h 160"/>
                <a:gd name="T32" fmla="*/ 148 w 176"/>
                <a:gd name="T33" fmla="*/ 64 h 160"/>
                <a:gd name="T34" fmla="*/ 56 w 176"/>
                <a:gd name="T35" fmla="*/ 68 h 160"/>
                <a:gd name="T36" fmla="*/ 168 w 176"/>
                <a:gd name="T37" fmla="*/ 32 h 160"/>
                <a:gd name="T38" fmla="*/ 32 w 176"/>
                <a:gd name="T39" fmla="*/ 40 h 160"/>
                <a:gd name="T40" fmla="*/ 40 w 176"/>
                <a:gd name="T41" fmla="*/ 152 h 160"/>
                <a:gd name="T42" fmla="*/ 64 w 176"/>
                <a:gd name="T43" fmla="*/ 148 h 160"/>
                <a:gd name="T44" fmla="*/ 88 w 176"/>
                <a:gd name="T45" fmla="*/ 148 h 160"/>
                <a:gd name="T46" fmla="*/ 116 w 176"/>
                <a:gd name="T47" fmla="*/ 152 h 160"/>
                <a:gd name="T48" fmla="*/ 132 w 176"/>
                <a:gd name="T49" fmla="*/ 136 h 160"/>
                <a:gd name="T50" fmla="*/ 148 w 176"/>
                <a:gd name="T51" fmla="*/ 152 h 160"/>
                <a:gd name="T52" fmla="*/ 176 w 176"/>
                <a:gd name="T53" fmla="*/ 144 h 160"/>
                <a:gd name="T54" fmla="*/ 168 w 176"/>
                <a:gd name="T55" fmla="*/ 32 h 160"/>
                <a:gd name="T56" fmla="*/ 152 w 176"/>
                <a:gd name="T57" fmla="*/ 144 h 160"/>
                <a:gd name="T58" fmla="*/ 112 w 176"/>
                <a:gd name="T59" fmla="*/ 144 h 160"/>
                <a:gd name="T60" fmla="*/ 76 w 176"/>
                <a:gd name="T61" fmla="*/ 128 h 160"/>
                <a:gd name="T62" fmla="*/ 40 w 176"/>
                <a:gd name="T63" fmla="*/ 144 h 160"/>
                <a:gd name="T64" fmla="*/ 168 w 176"/>
                <a:gd name="T65" fmla="*/ 40 h 160"/>
                <a:gd name="T66" fmla="*/ 60 w 176"/>
                <a:gd name="T67" fmla="*/ 88 h 160"/>
                <a:gd name="T68" fmla="*/ 152 w 176"/>
                <a:gd name="T69" fmla="*/ 84 h 160"/>
                <a:gd name="T70" fmla="*/ 60 w 176"/>
                <a:gd name="T71" fmla="*/ 80 h 160"/>
                <a:gd name="T72" fmla="*/ 60 w 176"/>
                <a:gd name="T73" fmla="*/ 88 h 160"/>
                <a:gd name="T74" fmla="*/ 116 w 176"/>
                <a:gd name="T75" fmla="*/ 104 h 160"/>
                <a:gd name="T76" fmla="*/ 116 w 176"/>
                <a:gd name="T77" fmla="*/ 96 h 160"/>
                <a:gd name="T78" fmla="*/ 56 w 176"/>
                <a:gd name="T79" fmla="*/ 10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0">
                  <a:moveTo>
                    <a:pt x="132" y="144"/>
                  </a:moveTo>
                  <a:cubicBezTo>
                    <a:pt x="130" y="144"/>
                    <a:pt x="128" y="146"/>
                    <a:pt x="128" y="148"/>
                  </a:cubicBezTo>
                  <a:cubicBezTo>
                    <a:pt x="128" y="156"/>
                    <a:pt x="128" y="156"/>
                    <a:pt x="128" y="156"/>
                  </a:cubicBezTo>
                  <a:cubicBezTo>
                    <a:pt x="128" y="158"/>
                    <a:pt x="130" y="160"/>
                    <a:pt x="132" y="160"/>
                  </a:cubicBezTo>
                  <a:cubicBezTo>
                    <a:pt x="134" y="160"/>
                    <a:pt x="136" y="158"/>
                    <a:pt x="136" y="156"/>
                  </a:cubicBezTo>
                  <a:cubicBezTo>
                    <a:pt x="136" y="148"/>
                    <a:pt x="136" y="148"/>
                    <a:pt x="136" y="148"/>
                  </a:cubicBezTo>
                  <a:cubicBezTo>
                    <a:pt x="136" y="146"/>
                    <a:pt x="134" y="144"/>
                    <a:pt x="132" y="144"/>
                  </a:cubicBezTo>
                  <a:moveTo>
                    <a:pt x="20" y="112"/>
                  </a:moveTo>
                  <a:cubicBezTo>
                    <a:pt x="8" y="112"/>
                    <a:pt x="8" y="112"/>
                    <a:pt x="8" y="112"/>
                  </a:cubicBezTo>
                  <a:cubicBezTo>
                    <a:pt x="8" y="8"/>
                    <a:pt x="8" y="8"/>
                    <a:pt x="8" y="8"/>
                  </a:cubicBezTo>
                  <a:cubicBezTo>
                    <a:pt x="136" y="8"/>
                    <a:pt x="136" y="8"/>
                    <a:pt x="136" y="8"/>
                  </a:cubicBezTo>
                  <a:cubicBezTo>
                    <a:pt x="136" y="20"/>
                    <a:pt x="136" y="20"/>
                    <a:pt x="136" y="20"/>
                  </a:cubicBezTo>
                  <a:cubicBezTo>
                    <a:pt x="136" y="22"/>
                    <a:pt x="138" y="24"/>
                    <a:pt x="140" y="24"/>
                  </a:cubicBezTo>
                  <a:cubicBezTo>
                    <a:pt x="142" y="24"/>
                    <a:pt x="144" y="22"/>
                    <a:pt x="144" y="20"/>
                  </a:cubicBezTo>
                  <a:cubicBezTo>
                    <a:pt x="144" y="8"/>
                    <a:pt x="144" y="8"/>
                    <a:pt x="144" y="8"/>
                  </a:cubicBezTo>
                  <a:cubicBezTo>
                    <a:pt x="144" y="4"/>
                    <a:pt x="140" y="0"/>
                    <a:pt x="136" y="0"/>
                  </a:cubicBezTo>
                  <a:cubicBezTo>
                    <a:pt x="8" y="0"/>
                    <a:pt x="8" y="0"/>
                    <a:pt x="8" y="0"/>
                  </a:cubicBezTo>
                  <a:cubicBezTo>
                    <a:pt x="4" y="0"/>
                    <a:pt x="0" y="4"/>
                    <a:pt x="0" y="8"/>
                  </a:cubicBezTo>
                  <a:cubicBezTo>
                    <a:pt x="0" y="112"/>
                    <a:pt x="0" y="112"/>
                    <a:pt x="0" y="112"/>
                  </a:cubicBezTo>
                  <a:cubicBezTo>
                    <a:pt x="0" y="116"/>
                    <a:pt x="4" y="120"/>
                    <a:pt x="8" y="120"/>
                  </a:cubicBezTo>
                  <a:cubicBezTo>
                    <a:pt x="20" y="120"/>
                    <a:pt x="20" y="120"/>
                    <a:pt x="20" y="120"/>
                  </a:cubicBezTo>
                  <a:cubicBezTo>
                    <a:pt x="22" y="120"/>
                    <a:pt x="24" y="118"/>
                    <a:pt x="24" y="116"/>
                  </a:cubicBezTo>
                  <a:cubicBezTo>
                    <a:pt x="24" y="114"/>
                    <a:pt x="22" y="112"/>
                    <a:pt x="20" y="112"/>
                  </a:cubicBezTo>
                  <a:moveTo>
                    <a:pt x="76" y="144"/>
                  </a:moveTo>
                  <a:cubicBezTo>
                    <a:pt x="74" y="144"/>
                    <a:pt x="72" y="146"/>
                    <a:pt x="72" y="148"/>
                  </a:cubicBezTo>
                  <a:cubicBezTo>
                    <a:pt x="72" y="156"/>
                    <a:pt x="72" y="156"/>
                    <a:pt x="72" y="156"/>
                  </a:cubicBezTo>
                  <a:cubicBezTo>
                    <a:pt x="72" y="158"/>
                    <a:pt x="74" y="160"/>
                    <a:pt x="76" y="160"/>
                  </a:cubicBezTo>
                  <a:cubicBezTo>
                    <a:pt x="78" y="160"/>
                    <a:pt x="80" y="158"/>
                    <a:pt x="80" y="156"/>
                  </a:cubicBezTo>
                  <a:cubicBezTo>
                    <a:pt x="80" y="148"/>
                    <a:pt x="80" y="148"/>
                    <a:pt x="80" y="148"/>
                  </a:cubicBezTo>
                  <a:cubicBezTo>
                    <a:pt x="80" y="146"/>
                    <a:pt x="78" y="144"/>
                    <a:pt x="76" y="144"/>
                  </a:cubicBezTo>
                  <a:moveTo>
                    <a:pt x="60" y="72"/>
                  </a:moveTo>
                  <a:cubicBezTo>
                    <a:pt x="148" y="72"/>
                    <a:pt x="148" y="72"/>
                    <a:pt x="148" y="72"/>
                  </a:cubicBezTo>
                  <a:cubicBezTo>
                    <a:pt x="150" y="72"/>
                    <a:pt x="152" y="70"/>
                    <a:pt x="152" y="68"/>
                  </a:cubicBezTo>
                  <a:cubicBezTo>
                    <a:pt x="152" y="66"/>
                    <a:pt x="150" y="64"/>
                    <a:pt x="148" y="64"/>
                  </a:cubicBezTo>
                  <a:cubicBezTo>
                    <a:pt x="60" y="64"/>
                    <a:pt x="60" y="64"/>
                    <a:pt x="60" y="64"/>
                  </a:cubicBezTo>
                  <a:cubicBezTo>
                    <a:pt x="58" y="64"/>
                    <a:pt x="56" y="66"/>
                    <a:pt x="56" y="68"/>
                  </a:cubicBezTo>
                  <a:cubicBezTo>
                    <a:pt x="56" y="70"/>
                    <a:pt x="58" y="72"/>
                    <a:pt x="60" y="72"/>
                  </a:cubicBezTo>
                  <a:moveTo>
                    <a:pt x="168" y="32"/>
                  </a:moveTo>
                  <a:cubicBezTo>
                    <a:pt x="40" y="32"/>
                    <a:pt x="40" y="32"/>
                    <a:pt x="40" y="32"/>
                  </a:cubicBezTo>
                  <a:cubicBezTo>
                    <a:pt x="36" y="32"/>
                    <a:pt x="32" y="36"/>
                    <a:pt x="32" y="40"/>
                  </a:cubicBezTo>
                  <a:cubicBezTo>
                    <a:pt x="32" y="144"/>
                    <a:pt x="32" y="144"/>
                    <a:pt x="32" y="144"/>
                  </a:cubicBezTo>
                  <a:cubicBezTo>
                    <a:pt x="32" y="148"/>
                    <a:pt x="36" y="152"/>
                    <a:pt x="40" y="152"/>
                  </a:cubicBezTo>
                  <a:cubicBezTo>
                    <a:pt x="60" y="152"/>
                    <a:pt x="60" y="152"/>
                    <a:pt x="60" y="152"/>
                  </a:cubicBezTo>
                  <a:cubicBezTo>
                    <a:pt x="62" y="152"/>
                    <a:pt x="64" y="150"/>
                    <a:pt x="64" y="148"/>
                  </a:cubicBezTo>
                  <a:cubicBezTo>
                    <a:pt x="64" y="141"/>
                    <a:pt x="69" y="136"/>
                    <a:pt x="76" y="136"/>
                  </a:cubicBezTo>
                  <a:cubicBezTo>
                    <a:pt x="83" y="136"/>
                    <a:pt x="88" y="141"/>
                    <a:pt x="88" y="148"/>
                  </a:cubicBezTo>
                  <a:cubicBezTo>
                    <a:pt x="88" y="150"/>
                    <a:pt x="90" y="152"/>
                    <a:pt x="92" y="152"/>
                  </a:cubicBezTo>
                  <a:cubicBezTo>
                    <a:pt x="116" y="152"/>
                    <a:pt x="116" y="152"/>
                    <a:pt x="116" y="152"/>
                  </a:cubicBezTo>
                  <a:cubicBezTo>
                    <a:pt x="118" y="152"/>
                    <a:pt x="120" y="150"/>
                    <a:pt x="120" y="148"/>
                  </a:cubicBezTo>
                  <a:cubicBezTo>
                    <a:pt x="120" y="141"/>
                    <a:pt x="125" y="136"/>
                    <a:pt x="132" y="136"/>
                  </a:cubicBezTo>
                  <a:cubicBezTo>
                    <a:pt x="139" y="136"/>
                    <a:pt x="144" y="141"/>
                    <a:pt x="144" y="148"/>
                  </a:cubicBezTo>
                  <a:cubicBezTo>
                    <a:pt x="144" y="150"/>
                    <a:pt x="146" y="152"/>
                    <a:pt x="148" y="152"/>
                  </a:cubicBezTo>
                  <a:cubicBezTo>
                    <a:pt x="168" y="152"/>
                    <a:pt x="168" y="152"/>
                    <a:pt x="168" y="152"/>
                  </a:cubicBezTo>
                  <a:cubicBezTo>
                    <a:pt x="172" y="152"/>
                    <a:pt x="176" y="148"/>
                    <a:pt x="176" y="144"/>
                  </a:cubicBezTo>
                  <a:cubicBezTo>
                    <a:pt x="176" y="40"/>
                    <a:pt x="176" y="40"/>
                    <a:pt x="176" y="40"/>
                  </a:cubicBezTo>
                  <a:cubicBezTo>
                    <a:pt x="176" y="36"/>
                    <a:pt x="172" y="32"/>
                    <a:pt x="168" y="32"/>
                  </a:cubicBezTo>
                  <a:moveTo>
                    <a:pt x="168" y="144"/>
                  </a:moveTo>
                  <a:cubicBezTo>
                    <a:pt x="152" y="144"/>
                    <a:pt x="152" y="144"/>
                    <a:pt x="152" y="144"/>
                  </a:cubicBezTo>
                  <a:cubicBezTo>
                    <a:pt x="150" y="135"/>
                    <a:pt x="142" y="128"/>
                    <a:pt x="132" y="128"/>
                  </a:cubicBezTo>
                  <a:cubicBezTo>
                    <a:pt x="122" y="128"/>
                    <a:pt x="114" y="135"/>
                    <a:pt x="112" y="144"/>
                  </a:cubicBezTo>
                  <a:cubicBezTo>
                    <a:pt x="96" y="144"/>
                    <a:pt x="96" y="144"/>
                    <a:pt x="96" y="144"/>
                  </a:cubicBezTo>
                  <a:cubicBezTo>
                    <a:pt x="94" y="135"/>
                    <a:pt x="86" y="128"/>
                    <a:pt x="76" y="128"/>
                  </a:cubicBezTo>
                  <a:cubicBezTo>
                    <a:pt x="66" y="128"/>
                    <a:pt x="58" y="135"/>
                    <a:pt x="56" y="144"/>
                  </a:cubicBezTo>
                  <a:cubicBezTo>
                    <a:pt x="40" y="144"/>
                    <a:pt x="40" y="144"/>
                    <a:pt x="40" y="144"/>
                  </a:cubicBezTo>
                  <a:cubicBezTo>
                    <a:pt x="40" y="40"/>
                    <a:pt x="40" y="40"/>
                    <a:pt x="40" y="40"/>
                  </a:cubicBezTo>
                  <a:cubicBezTo>
                    <a:pt x="168" y="40"/>
                    <a:pt x="168" y="40"/>
                    <a:pt x="168" y="40"/>
                  </a:cubicBezTo>
                  <a:lnTo>
                    <a:pt x="168" y="144"/>
                  </a:lnTo>
                  <a:close/>
                  <a:moveTo>
                    <a:pt x="60" y="88"/>
                  </a:moveTo>
                  <a:cubicBezTo>
                    <a:pt x="148" y="88"/>
                    <a:pt x="148" y="88"/>
                    <a:pt x="148" y="88"/>
                  </a:cubicBezTo>
                  <a:cubicBezTo>
                    <a:pt x="150" y="88"/>
                    <a:pt x="152" y="86"/>
                    <a:pt x="152" y="84"/>
                  </a:cubicBezTo>
                  <a:cubicBezTo>
                    <a:pt x="152" y="82"/>
                    <a:pt x="150" y="80"/>
                    <a:pt x="148" y="80"/>
                  </a:cubicBezTo>
                  <a:cubicBezTo>
                    <a:pt x="60" y="80"/>
                    <a:pt x="60" y="80"/>
                    <a:pt x="60" y="80"/>
                  </a:cubicBezTo>
                  <a:cubicBezTo>
                    <a:pt x="58" y="80"/>
                    <a:pt x="56" y="82"/>
                    <a:pt x="56" y="84"/>
                  </a:cubicBezTo>
                  <a:cubicBezTo>
                    <a:pt x="56" y="86"/>
                    <a:pt x="58" y="88"/>
                    <a:pt x="60" y="88"/>
                  </a:cubicBezTo>
                  <a:moveTo>
                    <a:pt x="60" y="104"/>
                  </a:moveTo>
                  <a:cubicBezTo>
                    <a:pt x="116" y="104"/>
                    <a:pt x="116" y="104"/>
                    <a:pt x="116" y="104"/>
                  </a:cubicBezTo>
                  <a:cubicBezTo>
                    <a:pt x="118" y="104"/>
                    <a:pt x="120" y="102"/>
                    <a:pt x="120" y="100"/>
                  </a:cubicBezTo>
                  <a:cubicBezTo>
                    <a:pt x="120" y="98"/>
                    <a:pt x="118" y="96"/>
                    <a:pt x="116" y="96"/>
                  </a:cubicBezTo>
                  <a:cubicBezTo>
                    <a:pt x="60" y="96"/>
                    <a:pt x="60" y="96"/>
                    <a:pt x="60" y="96"/>
                  </a:cubicBezTo>
                  <a:cubicBezTo>
                    <a:pt x="58" y="96"/>
                    <a:pt x="56" y="98"/>
                    <a:pt x="56" y="100"/>
                  </a:cubicBezTo>
                  <a:cubicBezTo>
                    <a:pt x="56" y="102"/>
                    <a:pt x="58" y="104"/>
                    <a:pt x="60" y="104"/>
                  </a:cubicBezTo>
                </a:path>
              </a:pathLst>
            </a:custGeom>
            <a:solidFill>
              <a:schemeClr val="accent3"/>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sp>
          <p:nvSpPr>
            <p:cNvPr id="20" name="Freeform 22"/>
            <p:cNvSpPr>
              <a:spLocks noEditPoints="1"/>
            </p:cNvSpPr>
            <p:nvPr/>
          </p:nvSpPr>
          <p:spPr bwMode="auto">
            <a:xfrm>
              <a:off x="6783388" y="4200525"/>
              <a:ext cx="617537" cy="449263"/>
            </a:xfrm>
            <a:custGeom>
              <a:avLst/>
              <a:gdLst>
                <a:gd name="T0" fmla="*/ 160 w 176"/>
                <a:gd name="T1" fmla="*/ 101 h 128"/>
                <a:gd name="T2" fmla="*/ 176 w 176"/>
                <a:gd name="T3" fmla="*/ 29 h 128"/>
                <a:gd name="T4" fmla="*/ 172 w 176"/>
                <a:gd name="T5" fmla="*/ 24 h 128"/>
                <a:gd name="T6" fmla="*/ 38 w 176"/>
                <a:gd name="T7" fmla="*/ 3 h 128"/>
                <a:gd name="T8" fmla="*/ 34 w 176"/>
                <a:gd name="T9" fmla="*/ 0 h 128"/>
                <a:gd name="T10" fmla="*/ 0 w 176"/>
                <a:gd name="T11" fmla="*/ 4 h 128"/>
                <a:gd name="T12" fmla="*/ 31 w 176"/>
                <a:gd name="T13" fmla="*/ 8 h 128"/>
                <a:gd name="T14" fmla="*/ 56 w 176"/>
                <a:gd name="T15" fmla="*/ 101 h 128"/>
                <a:gd name="T16" fmla="*/ 56 w 176"/>
                <a:gd name="T17" fmla="*/ 112 h 128"/>
                <a:gd name="T18" fmla="*/ 88 w 176"/>
                <a:gd name="T19" fmla="*/ 112 h 128"/>
                <a:gd name="T20" fmla="*/ 130 w 176"/>
                <a:gd name="T21" fmla="*/ 104 h 128"/>
                <a:gd name="T22" fmla="*/ 144 w 176"/>
                <a:gd name="T23" fmla="*/ 128 h 128"/>
                <a:gd name="T24" fmla="*/ 158 w 176"/>
                <a:gd name="T25" fmla="*/ 104 h 128"/>
                <a:gd name="T26" fmla="*/ 144 w 176"/>
                <a:gd name="T27" fmla="*/ 32 h 128"/>
                <a:gd name="T28" fmla="*/ 163 w 176"/>
                <a:gd name="T29" fmla="*/ 48 h 128"/>
                <a:gd name="T30" fmla="*/ 144 w 176"/>
                <a:gd name="T31" fmla="*/ 32 h 128"/>
                <a:gd name="T32" fmla="*/ 72 w 176"/>
                <a:gd name="T33" fmla="*/ 32 h 128"/>
                <a:gd name="T34" fmla="*/ 50 w 176"/>
                <a:gd name="T35" fmla="*/ 48 h 128"/>
                <a:gd name="T36" fmla="*/ 57 w 176"/>
                <a:gd name="T37" fmla="*/ 72 h 128"/>
                <a:gd name="T38" fmla="*/ 75 w 176"/>
                <a:gd name="T39" fmla="*/ 56 h 128"/>
                <a:gd name="T40" fmla="*/ 57 w 176"/>
                <a:gd name="T41" fmla="*/ 72 h 128"/>
                <a:gd name="T42" fmla="*/ 78 w 176"/>
                <a:gd name="T43" fmla="*/ 80 h 128"/>
                <a:gd name="T44" fmla="*/ 63 w 176"/>
                <a:gd name="T45" fmla="*/ 96 h 128"/>
                <a:gd name="T46" fmla="*/ 72 w 176"/>
                <a:gd name="T47" fmla="*/ 120 h 128"/>
                <a:gd name="T48" fmla="*/ 72 w 176"/>
                <a:gd name="T49" fmla="*/ 104 h 128"/>
                <a:gd name="T50" fmla="*/ 72 w 176"/>
                <a:gd name="T51" fmla="*/ 120 h 128"/>
                <a:gd name="T52" fmla="*/ 88 w 176"/>
                <a:gd name="T53" fmla="*/ 96 h 128"/>
                <a:gd name="T54" fmla="*/ 104 w 176"/>
                <a:gd name="T55" fmla="*/ 80 h 128"/>
                <a:gd name="T56" fmla="*/ 104 w 176"/>
                <a:gd name="T57" fmla="*/ 72 h 128"/>
                <a:gd name="T58" fmla="*/ 83 w 176"/>
                <a:gd name="T59" fmla="*/ 56 h 128"/>
                <a:gd name="T60" fmla="*/ 104 w 176"/>
                <a:gd name="T61" fmla="*/ 72 h 128"/>
                <a:gd name="T62" fmla="*/ 82 w 176"/>
                <a:gd name="T63" fmla="*/ 48 h 128"/>
                <a:gd name="T64" fmla="*/ 104 w 176"/>
                <a:gd name="T65" fmla="*/ 32 h 128"/>
                <a:gd name="T66" fmla="*/ 128 w 176"/>
                <a:gd name="T67" fmla="*/ 96 h 128"/>
                <a:gd name="T68" fmla="*/ 112 w 176"/>
                <a:gd name="T69" fmla="*/ 80 h 128"/>
                <a:gd name="T70" fmla="*/ 128 w 176"/>
                <a:gd name="T71" fmla="*/ 96 h 128"/>
                <a:gd name="T72" fmla="*/ 112 w 176"/>
                <a:gd name="T73" fmla="*/ 72 h 128"/>
                <a:gd name="T74" fmla="*/ 133 w 176"/>
                <a:gd name="T75" fmla="*/ 56 h 128"/>
                <a:gd name="T76" fmla="*/ 134 w 176"/>
                <a:gd name="T77" fmla="*/ 48 h 128"/>
                <a:gd name="T78" fmla="*/ 112 w 176"/>
                <a:gd name="T79" fmla="*/ 32 h 128"/>
                <a:gd name="T80" fmla="*/ 134 w 176"/>
                <a:gd name="T81" fmla="*/ 48 h 128"/>
                <a:gd name="T82" fmla="*/ 136 w 176"/>
                <a:gd name="T83" fmla="*/ 112 h 128"/>
                <a:gd name="T84" fmla="*/ 152 w 176"/>
                <a:gd name="T85" fmla="*/ 112 h 128"/>
                <a:gd name="T86" fmla="*/ 153 w 176"/>
                <a:gd name="T87" fmla="*/ 96 h 128"/>
                <a:gd name="T88" fmla="*/ 138 w 176"/>
                <a:gd name="T89" fmla="*/ 80 h 128"/>
                <a:gd name="T90" fmla="*/ 153 w 176"/>
                <a:gd name="T91" fmla="*/ 96 h 128"/>
                <a:gd name="T92" fmla="*/ 141 w 176"/>
                <a:gd name="T93" fmla="*/ 56 h 128"/>
                <a:gd name="T94" fmla="*/ 158 w 176"/>
                <a:gd name="T9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8">
                  <a:moveTo>
                    <a:pt x="160" y="101"/>
                  </a:moveTo>
                  <a:cubicBezTo>
                    <a:pt x="160" y="101"/>
                    <a:pt x="160" y="101"/>
                    <a:pt x="160" y="101"/>
                  </a:cubicBezTo>
                  <a:cubicBezTo>
                    <a:pt x="176" y="29"/>
                    <a:pt x="176" y="29"/>
                    <a:pt x="176" y="29"/>
                  </a:cubicBezTo>
                  <a:cubicBezTo>
                    <a:pt x="176" y="29"/>
                    <a:pt x="176" y="29"/>
                    <a:pt x="176" y="29"/>
                  </a:cubicBezTo>
                  <a:cubicBezTo>
                    <a:pt x="176" y="29"/>
                    <a:pt x="176" y="28"/>
                    <a:pt x="176" y="28"/>
                  </a:cubicBezTo>
                  <a:cubicBezTo>
                    <a:pt x="176" y="26"/>
                    <a:pt x="174" y="24"/>
                    <a:pt x="172" y="24"/>
                  </a:cubicBezTo>
                  <a:cubicBezTo>
                    <a:pt x="44" y="24"/>
                    <a:pt x="44" y="24"/>
                    <a:pt x="44" y="24"/>
                  </a:cubicBezTo>
                  <a:cubicBezTo>
                    <a:pt x="38" y="3"/>
                    <a:pt x="38" y="3"/>
                    <a:pt x="38" y="3"/>
                  </a:cubicBezTo>
                  <a:cubicBezTo>
                    <a:pt x="38" y="3"/>
                    <a:pt x="38" y="3"/>
                    <a:pt x="38" y="3"/>
                  </a:cubicBezTo>
                  <a:cubicBezTo>
                    <a:pt x="38" y="1"/>
                    <a:pt x="36" y="0"/>
                    <a:pt x="34" y="0"/>
                  </a:cubicBezTo>
                  <a:cubicBezTo>
                    <a:pt x="4" y="0"/>
                    <a:pt x="4" y="0"/>
                    <a:pt x="4" y="0"/>
                  </a:cubicBezTo>
                  <a:cubicBezTo>
                    <a:pt x="2" y="0"/>
                    <a:pt x="0" y="2"/>
                    <a:pt x="0" y="4"/>
                  </a:cubicBezTo>
                  <a:cubicBezTo>
                    <a:pt x="0" y="6"/>
                    <a:pt x="2" y="8"/>
                    <a:pt x="4" y="8"/>
                  </a:cubicBezTo>
                  <a:cubicBezTo>
                    <a:pt x="31" y="8"/>
                    <a:pt x="31" y="8"/>
                    <a:pt x="31" y="8"/>
                  </a:cubicBezTo>
                  <a:cubicBezTo>
                    <a:pt x="56" y="101"/>
                    <a:pt x="56" y="101"/>
                    <a:pt x="56" y="101"/>
                  </a:cubicBezTo>
                  <a:cubicBezTo>
                    <a:pt x="56" y="101"/>
                    <a:pt x="56" y="101"/>
                    <a:pt x="56" y="101"/>
                  </a:cubicBezTo>
                  <a:cubicBezTo>
                    <a:pt x="57" y="102"/>
                    <a:pt x="57" y="103"/>
                    <a:pt x="58" y="104"/>
                  </a:cubicBezTo>
                  <a:cubicBezTo>
                    <a:pt x="57" y="106"/>
                    <a:pt x="56" y="109"/>
                    <a:pt x="56" y="112"/>
                  </a:cubicBezTo>
                  <a:cubicBezTo>
                    <a:pt x="56" y="121"/>
                    <a:pt x="63" y="128"/>
                    <a:pt x="72" y="128"/>
                  </a:cubicBezTo>
                  <a:cubicBezTo>
                    <a:pt x="81" y="128"/>
                    <a:pt x="88" y="121"/>
                    <a:pt x="88" y="112"/>
                  </a:cubicBezTo>
                  <a:cubicBezTo>
                    <a:pt x="88" y="109"/>
                    <a:pt x="87" y="106"/>
                    <a:pt x="86" y="104"/>
                  </a:cubicBezTo>
                  <a:cubicBezTo>
                    <a:pt x="130" y="104"/>
                    <a:pt x="130" y="104"/>
                    <a:pt x="130" y="104"/>
                  </a:cubicBezTo>
                  <a:cubicBezTo>
                    <a:pt x="129" y="106"/>
                    <a:pt x="128" y="109"/>
                    <a:pt x="128" y="112"/>
                  </a:cubicBezTo>
                  <a:cubicBezTo>
                    <a:pt x="128" y="121"/>
                    <a:pt x="135" y="128"/>
                    <a:pt x="144" y="128"/>
                  </a:cubicBezTo>
                  <a:cubicBezTo>
                    <a:pt x="153" y="128"/>
                    <a:pt x="160" y="121"/>
                    <a:pt x="160" y="112"/>
                  </a:cubicBezTo>
                  <a:cubicBezTo>
                    <a:pt x="160" y="109"/>
                    <a:pt x="159" y="106"/>
                    <a:pt x="158" y="104"/>
                  </a:cubicBezTo>
                  <a:cubicBezTo>
                    <a:pt x="159" y="103"/>
                    <a:pt x="160" y="102"/>
                    <a:pt x="160" y="101"/>
                  </a:cubicBezTo>
                  <a:moveTo>
                    <a:pt x="144" y="32"/>
                  </a:moveTo>
                  <a:cubicBezTo>
                    <a:pt x="167" y="32"/>
                    <a:pt x="167" y="32"/>
                    <a:pt x="167" y="32"/>
                  </a:cubicBezTo>
                  <a:cubicBezTo>
                    <a:pt x="163" y="48"/>
                    <a:pt x="163" y="48"/>
                    <a:pt x="163" y="48"/>
                  </a:cubicBezTo>
                  <a:cubicBezTo>
                    <a:pt x="142" y="48"/>
                    <a:pt x="142" y="48"/>
                    <a:pt x="142" y="48"/>
                  </a:cubicBezTo>
                  <a:lnTo>
                    <a:pt x="144" y="32"/>
                  </a:lnTo>
                  <a:close/>
                  <a:moveTo>
                    <a:pt x="46" y="32"/>
                  </a:moveTo>
                  <a:cubicBezTo>
                    <a:pt x="72" y="32"/>
                    <a:pt x="72" y="32"/>
                    <a:pt x="72" y="32"/>
                  </a:cubicBezTo>
                  <a:cubicBezTo>
                    <a:pt x="74" y="48"/>
                    <a:pt x="74" y="48"/>
                    <a:pt x="74" y="48"/>
                  </a:cubicBezTo>
                  <a:cubicBezTo>
                    <a:pt x="50" y="48"/>
                    <a:pt x="50" y="48"/>
                    <a:pt x="50" y="48"/>
                  </a:cubicBezTo>
                  <a:lnTo>
                    <a:pt x="46" y="32"/>
                  </a:lnTo>
                  <a:close/>
                  <a:moveTo>
                    <a:pt x="57" y="72"/>
                  </a:moveTo>
                  <a:cubicBezTo>
                    <a:pt x="52" y="56"/>
                    <a:pt x="52" y="56"/>
                    <a:pt x="52" y="56"/>
                  </a:cubicBezTo>
                  <a:cubicBezTo>
                    <a:pt x="75" y="56"/>
                    <a:pt x="75" y="56"/>
                    <a:pt x="75" y="56"/>
                  </a:cubicBezTo>
                  <a:cubicBezTo>
                    <a:pt x="77" y="72"/>
                    <a:pt x="77" y="72"/>
                    <a:pt x="77" y="72"/>
                  </a:cubicBezTo>
                  <a:lnTo>
                    <a:pt x="57" y="72"/>
                  </a:lnTo>
                  <a:close/>
                  <a:moveTo>
                    <a:pt x="59" y="80"/>
                  </a:moveTo>
                  <a:cubicBezTo>
                    <a:pt x="78" y="80"/>
                    <a:pt x="78" y="80"/>
                    <a:pt x="78" y="80"/>
                  </a:cubicBezTo>
                  <a:cubicBezTo>
                    <a:pt x="80" y="96"/>
                    <a:pt x="80" y="96"/>
                    <a:pt x="80" y="96"/>
                  </a:cubicBezTo>
                  <a:cubicBezTo>
                    <a:pt x="63" y="96"/>
                    <a:pt x="63" y="96"/>
                    <a:pt x="63" y="96"/>
                  </a:cubicBezTo>
                  <a:lnTo>
                    <a:pt x="59" y="80"/>
                  </a:lnTo>
                  <a:close/>
                  <a:moveTo>
                    <a:pt x="72" y="120"/>
                  </a:moveTo>
                  <a:cubicBezTo>
                    <a:pt x="68" y="120"/>
                    <a:pt x="64" y="116"/>
                    <a:pt x="64" y="112"/>
                  </a:cubicBezTo>
                  <a:cubicBezTo>
                    <a:pt x="64" y="108"/>
                    <a:pt x="68" y="104"/>
                    <a:pt x="72" y="104"/>
                  </a:cubicBezTo>
                  <a:cubicBezTo>
                    <a:pt x="76" y="104"/>
                    <a:pt x="80" y="108"/>
                    <a:pt x="80" y="112"/>
                  </a:cubicBezTo>
                  <a:cubicBezTo>
                    <a:pt x="80" y="116"/>
                    <a:pt x="76" y="120"/>
                    <a:pt x="72" y="120"/>
                  </a:cubicBezTo>
                  <a:moveTo>
                    <a:pt x="104" y="96"/>
                  </a:moveTo>
                  <a:cubicBezTo>
                    <a:pt x="88" y="96"/>
                    <a:pt x="88" y="96"/>
                    <a:pt x="88" y="96"/>
                  </a:cubicBezTo>
                  <a:cubicBezTo>
                    <a:pt x="86" y="80"/>
                    <a:pt x="86" y="80"/>
                    <a:pt x="86" y="80"/>
                  </a:cubicBezTo>
                  <a:cubicBezTo>
                    <a:pt x="104" y="80"/>
                    <a:pt x="104" y="80"/>
                    <a:pt x="104" y="80"/>
                  </a:cubicBezTo>
                  <a:lnTo>
                    <a:pt x="104" y="96"/>
                  </a:lnTo>
                  <a:close/>
                  <a:moveTo>
                    <a:pt x="104" y="72"/>
                  </a:moveTo>
                  <a:cubicBezTo>
                    <a:pt x="85" y="72"/>
                    <a:pt x="85" y="72"/>
                    <a:pt x="85" y="72"/>
                  </a:cubicBezTo>
                  <a:cubicBezTo>
                    <a:pt x="83" y="56"/>
                    <a:pt x="83" y="56"/>
                    <a:pt x="83" y="56"/>
                  </a:cubicBezTo>
                  <a:cubicBezTo>
                    <a:pt x="104" y="56"/>
                    <a:pt x="104" y="56"/>
                    <a:pt x="104" y="56"/>
                  </a:cubicBezTo>
                  <a:lnTo>
                    <a:pt x="104" y="72"/>
                  </a:lnTo>
                  <a:close/>
                  <a:moveTo>
                    <a:pt x="104" y="48"/>
                  </a:moveTo>
                  <a:cubicBezTo>
                    <a:pt x="82" y="48"/>
                    <a:pt x="82" y="48"/>
                    <a:pt x="82" y="48"/>
                  </a:cubicBezTo>
                  <a:cubicBezTo>
                    <a:pt x="80" y="32"/>
                    <a:pt x="80" y="32"/>
                    <a:pt x="80" y="32"/>
                  </a:cubicBezTo>
                  <a:cubicBezTo>
                    <a:pt x="104" y="32"/>
                    <a:pt x="104" y="32"/>
                    <a:pt x="104" y="32"/>
                  </a:cubicBezTo>
                  <a:lnTo>
                    <a:pt x="104" y="48"/>
                  </a:lnTo>
                  <a:close/>
                  <a:moveTo>
                    <a:pt x="128" y="96"/>
                  </a:moveTo>
                  <a:cubicBezTo>
                    <a:pt x="112" y="96"/>
                    <a:pt x="112" y="96"/>
                    <a:pt x="112" y="96"/>
                  </a:cubicBezTo>
                  <a:cubicBezTo>
                    <a:pt x="112" y="80"/>
                    <a:pt x="112" y="80"/>
                    <a:pt x="112" y="80"/>
                  </a:cubicBezTo>
                  <a:cubicBezTo>
                    <a:pt x="130" y="80"/>
                    <a:pt x="130" y="80"/>
                    <a:pt x="130" y="80"/>
                  </a:cubicBezTo>
                  <a:lnTo>
                    <a:pt x="128" y="96"/>
                  </a:lnTo>
                  <a:close/>
                  <a:moveTo>
                    <a:pt x="131" y="72"/>
                  </a:moveTo>
                  <a:cubicBezTo>
                    <a:pt x="112" y="72"/>
                    <a:pt x="112" y="72"/>
                    <a:pt x="112" y="72"/>
                  </a:cubicBezTo>
                  <a:cubicBezTo>
                    <a:pt x="112" y="56"/>
                    <a:pt x="112" y="56"/>
                    <a:pt x="112" y="56"/>
                  </a:cubicBezTo>
                  <a:cubicBezTo>
                    <a:pt x="133" y="56"/>
                    <a:pt x="133" y="56"/>
                    <a:pt x="133" y="56"/>
                  </a:cubicBezTo>
                  <a:lnTo>
                    <a:pt x="131" y="72"/>
                  </a:lnTo>
                  <a:close/>
                  <a:moveTo>
                    <a:pt x="134" y="48"/>
                  </a:moveTo>
                  <a:cubicBezTo>
                    <a:pt x="112" y="48"/>
                    <a:pt x="112" y="48"/>
                    <a:pt x="112" y="48"/>
                  </a:cubicBezTo>
                  <a:cubicBezTo>
                    <a:pt x="112" y="32"/>
                    <a:pt x="112" y="32"/>
                    <a:pt x="112" y="32"/>
                  </a:cubicBezTo>
                  <a:cubicBezTo>
                    <a:pt x="136" y="32"/>
                    <a:pt x="136" y="32"/>
                    <a:pt x="136" y="32"/>
                  </a:cubicBezTo>
                  <a:lnTo>
                    <a:pt x="134" y="48"/>
                  </a:lnTo>
                  <a:close/>
                  <a:moveTo>
                    <a:pt x="144" y="120"/>
                  </a:moveTo>
                  <a:cubicBezTo>
                    <a:pt x="140" y="120"/>
                    <a:pt x="136" y="116"/>
                    <a:pt x="136" y="112"/>
                  </a:cubicBezTo>
                  <a:cubicBezTo>
                    <a:pt x="136" y="108"/>
                    <a:pt x="140" y="104"/>
                    <a:pt x="144" y="104"/>
                  </a:cubicBezTo>
                  <a:cubicBezTo>
                    <a:pt x="148" y="104"/>
                    <a:pt x="152" y="108"/>
                    <a:pt x="152" y="112"/>
                  </a:cubicBezTo>
                  <a:cubicBezTo>
                    <a:pt x="152" y="116"/>
                    <a:pt x="148" y="120"/>
                    <a:pt x="144" y="120"/>
                  </a:cubicBezTo>
                  <a:moveTo>
                    <a:pt x="153" y="96"/>
                  </a:moveTo>
                  <a:cubicBezTo>
                    <a:pt x="136" y="96"/>
                    <a:pt x="136" y="96"/>
                    <a:pt x="136" y="96"/>
                  </a:cubicBezTo>
                  <a:cubicBezTo>
                    <a:pt x="138" y="80"/>
                    <a:pt x="138" y="80"/>
                    <a:pt x="138" y="80"/>
                  </a:cubicBezTo>
                  <a:cubicBezTo>
                    <a:pt x="156" y="80"/>
                    <a:pt x="156" y="80"/>
                    <a:pt x="156" y="80"/>
                  </a:cubicBezTo>
                  <a:lnTo>
                    <a:pt x="153" y="96"/>
                  </a:lnTo>
                  <a:close/>
                  <a:moveTo>
                    <a:pt x="139" y="72"/>
                  </a:moveTo>
                  <a:cubicBezTo>
                    <a:pt x="141" y="56"/>
                    <a:pt x="141" y="56"/>
                    <a:pt x="141" y="56"/>
                  </a:cubicBezTo>
                  <a:cubicBezTo>
                    <a:pt x="162" y="56"/>
                    <a:pt x="162" y="56"/>
                    <a:pt x="162" y="56"/>
                  </a:cubicBezTo>
                  <a:cubicBezTo>
                    <a:pt x="158" y="72"/>
                    <a:pt x="158" y="72"/>
                    <a:pt x="158" y="72"/>
                  </a:cubicBezTo>
                  <a:lnTo>
                    <a:pt x="139" y="72"/>
                  </a:lnTo>
                  <a:close/>
                </a:path>
              </a:pathLst>
            </a:custGeom>
            <a:solidFill>
              <a:schemeClr val="accent4"/>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grpSp>
      <p:grpSp>
        <p:nvGrpSpPr>
          <p:cNvPr id="22" name="Group 102"/>
          <p:cNvGrpSpPr/>
          <p:nvPr/>
        </p:nvGrpSpPr>
        <p:grpSpPr>
          <a:xfrm>
            <a:off x="891673" y="1697731"/>
            <a:ext cx="277647" cy="276819"/>
            <a:chOff x="2138511" y="2464802"/>
            <a:chExt cx="354012" cy="352956"/>
          </a:xfrm>
          <a:solidFill>
            <a:schemeClr val="accent1"/>
          </a:solidFill>
        </p:grpSpPr>
        <p:sp>
          <p:nvSpPr>
            <p:cNvPr id="23" name="Oval 103"/>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4" name="Freeform 10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5" name="Group 105"/>
          <p:cNvGrpSpPr/>
          <p:nvPr/>
        </p:nvGrpSpPr>
        <p:grpSpPr>
          <a:xfrm>
            <a:off x="891673" y="3051287"/>
            <a:ext cx="277647" cy="276819"/>
            <a:chOff x="2138511" y="2464802"/>
            <a:chExt cx="354012" cy="352956"/>
          </a:xfrm>
          <a:solidFill>
            <a:schemeClr val="accent2"/>
          </a:solidFill>
        </p:grpSpPr>
        <p:sp>
          <p:nvSpPr>
            <p:cNvPr id="26" name="Oval 106"/>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7" name="Freeform 10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8" name="Group 108"/>
          <p:cNvGrpSpPr/>
          <p:nvPr/>
        </p:nvGrpSpPr>
        <p:grpSpPr>
          <a:xfrm>
            <a:off x="891673" y="4908049"/>
            <a:ext cx="277647" cy="276819"/>
            <a:chOff x="2138511" y="2464802"/>
            <a:chExt cx="354012" cy="352956"/>
          </a:xfrm>
          <a:solidFill>
            <a:schemeClr val="accent4"/>
          </a:solidFill>
        </p:grpSpPr>
        <p:sp>
          <p:nvSpPr>
            <p:cNvPr id="29" name="Oval 109"/>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30" name="Freeform 11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31" name="Group 111"/>
          <p:cNvGrpSpPr/>
          <p:nvPr/>
        </p:nvGrpSpPr>
        <p:grpSpPr bwMode="auto">
          <a:xfrm>
            <a:off x="1169654" y="1626248"/>
            <a:ext cx="5024317" cy="1177331"/>
            <a:chOff x="2615766" y="2382903"/>
            <a:chExt cx="5026311" cy="1179307"/>
          </a:xfrm>
        </p:grpSpPr>
        <p:sp>
          <p:nvSpPr>
            <p:cNvPr id="32" name="TextBox 31"/>
            <p:cNvSpPr txBox="1"/>
            <p:nvPr/>
          </p:nvSpPr>
          <p:spPr>
            <a:xfrm>
              <a:off x="2615766" y="2382903"/>
              <a:ext cx="646588" cy="369952"/>
            </a:xfrm>
            <a:prstGeom prst="rect">
              <a:avLst/>
            </a:prstGeom>
            <a:noFill/>
          </p:spPr>
          <p:txBody>
            <a:bodyPr wrap="none">
              <a:spAutoFit/>
            </a:bodyPr>
            <a:lstStyle/>
            <a:p>
              <a:pPr eaLnBrk="1" fontAlgn="auto" hangingPunct="1">
                <a:spcBef>
                  <a:spcPts val="0"/>
                </a:spcBef>
                <a:spcAft>
                  <a:spcPts val="0"/>
                </a:spcAft>
                <a:defRPr/>
              </a:pPr>
              <a:r>
                <a:rPr lang="zh-CN" altLang="en-US" b="1" dirty="0">
                  <a:latin typeface="+mn-lt"/>
                  <a:ea typeface="+mn-ea"/>
                  <a:cs typeface="+mn-ea"/>
                  <a:sym typeface="+mn-lt"/>
                </a:rPr>
                <a:t>融资</a:t>
              </a:r>
              <a:endParaRPr lang="id-ID" b="1" dirty="0">
                <a:latin typeface="+mn-lt"/>
                <a:ea typeface="+mn-ea"/>
                <a:cs typeface="+mn-ea"/>
                <a:sym typeface="+mn-lt"/>
              </a:endParaRPr>
            </a:p>
          </p:txBody>
        </p:sp>
        <p:sp>
          <p:nvSpPr>
            <p:cNvPr id="33" name="TextBox 113"/>
            <p:cNvSpPr txBox="1">
              <a:spLocks noChangeArrowheads="1"/>
            </p:cNvSpPr>
            <p:nvPr/>
          </p:nvSpPr>
          <p:spPr bwMode="auto">
            <a:xfrm>
              <a:off x="2615766" y="2637330"/>
              <a:ext cx="5026311" cy="9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200" dirty="0">
                  <a:solidFill>
                    <a:schemeClr val="tx2"/>
                  </a:solidFill>
                  <a:latin typeface="+mn-lt"/>
                  <a:ea typeface="+mn-ea"/>
                  <a:cs typeface="+mn-ea"/>
                  <a:sym typeface="+mn-lt"/>
                </a:rPr>
                <a:t>融资是提供资金。金融是现代经济的血液，金融业通过有效动员和配置社会资金，以股权、债券、夹层融资、基金等多种方式筹集自己，为实体企业提供源源不断的资金，为产融合作提供充足的“血液”。</a:t>
              </a:r>
              <a:endParaRPr lang="en-US" altLang="zh-CN" sz="1200" dirty="0">
                <a:solidFill>
                  <a:schemeClr val="tx2"/>
                </a:solidFill>
                <a:latin typeface="+mn-lt"/>
                <a:ea typeface="+mn-ea"/>
                <a:cs typeface="+mn-ea"/>
                <a:sym typeface="+mn-lt"/>
              </a:endParaRPr>
            </a:p>
          </p:txBody>
        </p:sp>
      </p:grpSp>
      <p:grpSp>
        <p:nvGrpSpPr>
          <p:cNvPr id="34" name="Group 114"/>
          <p:cNvGrpSpPr/>
          <p:nvPr/>
        </p:nvGrpSpPr>
        <p:grpSpPr bwMode="auto">
          <a:xfrm>
            <a:off x="1169654" y="2984256"/>
            <a:ext cx="5024317" cy="1732915"/>
            <a:chOff x="2615766" y="3418610"/>
            <a:chExt cx="5026311" cy="1729737"/>
          </a:xfrm>
        </p:grpSpPr>
        <p:sp>
          <p:nvSpPr>
            <p:cNvPr id="35" name="TextBox 34"/>
            <p:cNvSpPr txBox="1"/>
            <p:nvPr/>
          </p:nvSpPr>
          <p:spPr>
            <a:xfrm>
              <a:off x="2615766" y="3418610"/>
              <a:ext cx="646587" cy="368655"/>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投资</a:t>
              </a:r>
              <a:endParaRPr lang="id-ID" dirty="0">
                <a:sym typeface="+mn-lt"/>
              </a:endParaRPr>
            </a:p>
          </p:txBody>
        </p:sp>
        <p:sp>
          <p:nvSpPr>
            <p:cNvPr id="36" name="TextBox 116"/>
            <p:cNvSpPr txBox="1">
              <a:spLocks noChangeArrowheads="1"/>
            </p:cNvSpPr>
            <p:nvPr/>
          </p:nvSpPr>
          <p:spPr bwMode="auto">
            <a:xfrm>
              <a:off x="2615766" y="3673729"/>
              <a:ext cx="5026311" cy="147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投资是注入资本。根据企业发展前景、市场竞争力、管理水平、净现金流、偿债能力、企业价值、诚信状况等维度，做好尽调，把好投向，控好风险，加强资金运用，提供投贷联动、债转股、项目投资、股权投资等多元化投资产品，做好</a:t>
              </a:r>
              <a:r>
                <a:rPr lang="zh-CN" altLang="en-US" dirty="0">
                  <a:latin typeface="微软雅黑" panose="020B0503020204020204" pitchFamily="34" charset="-122"/>
                  <a:cs typeface="微软雅黑" panose="020B0503020204020204" pitchFamily="34" charset="-122"/>
                  <a:sym typeface="黑体" panose="02010609060101010101" charset="-122"/>
                </a:rPr>
                <a:t>企业全生命周期的特色投资基金体系，为企业</a:t>
              </a:r>
              <a:r>
                <a:rPr lang="zh-CN" altLang="en-US" dirty="0">
                  <a:sym typeface="+mn-lt"/>
                </a:rPr>
                <a:t>注入资本金，降低企业杠杆，提供投资服务。</a:t>
              </a:r>
              <a:endParaRPr lang="en-US" altLang="zh-CN" dirty="0">
                <a:sym typeface="+mn-lt"/>
              </a:endParaRPr>
            </a:p>
          </p:txBody>
        </p:sp>
      </p:grpSp>
      <p:grpSp>
        <p:nvGrpSpPr>
          <p:cNvPr id="37" name="Group 117"/>
          <p:cNvGrpSpPr/>
          <p:nvPr/>
        </p:nvGrpSpPr>
        <p:grpSpPr bwMode="auto">
          <a:xfrm>
            <a:off x="1169654" y="4857533"/>
            <a:ext cx="5024317" cy="1731329"/>
            <a:chOff x="2615766" y="4433853"/>
            <a:chExt cx="5026311" cy="1734235"/>
          </a:xfrm>
        </p:grpSpPr>
        <p:sp>
          <p:nvSpPr>
            <p:cNvPr id="38" name="TextBox 37"/>
            <p:cNvSpPr txBox="1"/>
            <p:nvPr/>
          </p:nvSpPr>
          <p:spPr>
            <a:xfrm>
              <a:off x="2615766" y="4433853"/>
              <a:ext cx="1108436" cy="369952"/>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并购重组</a:t>
              </a:r>
              <a:endParaRPr lang="id-ID" dirty="0">
                <a:sym typeface="+mn-lt"/>
              </a:endParaRPr>
            </a:p>
          </p:txBody>
        </p:sp>
        <p:sp>
          <p:nvSpPr>
            <p:cNvPr id="39" name="TextBox 119"/>
            <p:cNvSpPr txBox="1">
              <a:spLocks noChangeArrowheads="1"/>
            </p:cNvSpPr>
            <p:nvPr/>
          </p:nvSpPr>
          <p:spPr bwMode="auto">
            <a:xfrm>
              <a:off x="2615766" y="4688280"/>
              <a:ext cx="5026311" cy="147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并购是指重组资产。采用资产处置、资产整合、市值管理，推动产融合作内部升级；采用资本市场工具、股权管理，推动产融合作外部升级。把握国企改革、资产与业务剥离等基于，并购优质资源。寻找有国有资本需求的民企投资机会，做优做强实业。注重投后整合，挖掘产融增量布局与存量业务协同价值，促进产融合作整体价值提升。</a:t>
              </a:r>
              <a:endParaRPr lang="en-US" altLang="zh-CN" dirty="0">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矩形 7"/>
          <p:cNvSpPr>
            <a:spLocks noChangeArrowheads="1"/>
          </p:cNvSpPr>
          <p:nvPr/>
        </p:nvSpPr>
        <p:spPr bwMode="auto">
          <a:xfrm>
            <a:off x="1097915" y="5297170"/>
            <a:ext cx="10116820" cy="735965"/>
          </a:xfrm>
          <a:prstGeom prst="rect">
            <a:avLst/>
          </a:prstGeom>
          <a:noFill/>
          <a:ln w="9525">
            <a:noFill/>
            <a:miter lim="800000"/>
          </a:ln>
        </p:spPr>
        <p:txBody>
          <a:bodyPr wrap="square" lIns="91413" tIns="45706" rIns="91413" bIns="45706">
            <a:spAutoFit/>
          </a:bodyPr>
          <a:lstStyle/>
          <a:p>
            <a:pPr marL="0" lvl="1" indent="457200" algn="just" eaLnBrk="0" hangingPunc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致力于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产业互联网、战略性新兴产业及传统特色产业转型升级等领域的专业化价值投资</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与整合，涵盖</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天使、</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VC</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PE</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、量化、并购、定向增发、产业基金、母基金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等基金模式，为企业从种子期到卓越期的各发展阶段提供全产业链的优质资本服务。</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grpSp>
        <p:nvGrpSpPr>
          <p:cNvPr id="79876" name="组合 2"/>
          <p:cNvGrpSpPr/>
          <p:nvPr/>
        </p:nvGrpSpPr>
        <p:grpSpPr bwMode="auto">
          <a:xfrm>
            <a:off x="733549" y="1136612"/>
            <a:ext cx="10565822" cy="4247044"/>
            <a:chOff x="733939" y="1136678"/>
            <a:chExt cx="10728325" cy="4248150"/>
          </a:xfrm>
        </p:grpSpPr>
        <p:pic>
          <p:nvPicPr>
            <p:cNvPr id="79878" name="Picture 4" descr="66"/>
            <p:cNvPicPr>
              <a:picLocks noChangeAspect="1" noChangeArrowheads="1"/>
            </p:cNvPicPr>
            <p:nvPr/>
          </p:nvPicPr>
          <p:blipFill>
            <a:blip r:embed="rId1">
              <a:grayscl/>
              <a:lum bright="4000" contrast="18000"/>
            </a:blip>
            <a:srcRect/>
            <a:stretch>
              <a:fillRect/>
            </a:stretch>
          </p:blipFill>
          <p:spPr bwMode="auto">
            <a:xfrm>
              <a:off x="733939" y="2165972"/>
              <a:ext cx="10728325" cy="3218856"/>
            </a:xfrm>
            <a:prstGeom prst="rect">
              <a:avLst/>
            </a:prstGeom>
            <a:noFill/>
            <a:ln w="9525">
              <a:noFill/>
              <a:miter lim="800000"/>
              <a:headEnd/>
              <a:tailEnd/>
            </a:ln>
          </p:spPr>
        </p:pic>
        <p:pic>
          <p:nvPicPr>
            <p:cNvPr id="79879" name="Picture 8" descr="light_shadow"/>
            <p:cNvPicPr>
              <a:picLocks noChangeAspect="1" noChangeArrowheads="1"/>
            </p:cNvPicPr>
            <p:nvPr/>
          </p:nvPicPr>
          <p:blipFill>
            <a:blip r:embed="rId2">
              <a:lum bright="-78000" contrast="-78000"/>
            </a:blip>
            <a:srcRect/>
            <a:stretch>
              <a:fillRect/>
            </a:stretch>
          </p:blipFill>
          <p:spPr bwMode="auto">
            <a:xfrm>
              <a:off x="6127808" y="3025677"/>
              <a:ext cx="1777340" cy="372763"/>
            </a:xfrm>
            <a:prstGeom prst="rect">
              <a:avLst/>
            </a:prstGeom>
            <a:noFill/>
            <a:ln w="9525">
              <a:noFill/>
              <a:miter lim="800000"/>
              <a:headEnd/>
              <a:tailEnd/>
            </a:ln>
          </p:spPr>
        </p:pic>
        <p:pic>
          <p:nvPicPr>
            <p:cNvPr id="79880" name="Picture 8" descr="light_shadow"/>
            <p:cNvPicPr>
              <a:picLocks noChangeAspect="1" noChangeArrowheads="1"/>
            </p:cNvPicPr>
            <p:nvPr/>
          </p:nvPicPr>
          <p:blipFill>
            <a:blip r:embed="rId3">
              <a:lum bright="-78000" contrast="-78000"/>
            </a:blip>
            <a:srcRect/>
            <a:stretch>
              <a:fillRect/>
            </a:stretch>
          </p:blipFill>
          <p:spPr bwMode="auto">
            <a:xfrm>
              <a:off x="6006798" y="3086125"/>
              <a:ext cx="1777340" cy="376121"/>
            </a:xfrm>
            <a:prstGeom prst="rect">
              <a:avLst/>
            </a:prstGeom>
            <a:noFill/>
            <a:ln w="9525">
              <a:noFill/>
              <a:miter lim="800000"/>
              <a:headEnd/>
              <a:tailEnd/>
            </a:ln>
          </p:spPr>
        </p:pic>
        <p:grpSp>
          <p:nvGrpSpPr>
            <p:cNvPr id="79881" name="Group 5"/>
            <p:cNvGrpSpPr/>
            <p:nvPr/>
          </p:nvGrpSpPr>
          <p:grpSpPr bwMode="auto">
            <a:xfrm>
              <a:off x="6171295" y="2115599"/>
              <a:ext cx="1406745" cy="1588439"/>
              <a:chOff x="0" y="0"/>
              <a:chExt cx="1200" cy="1526"/>
            </a:xfrm>
          </p:grpSpPr>
          <p:pic>
            <p:nvPicPr>
              <p:cNvPr id="79993" name="Picture 22" descr="circuler_1"/>
              <p:cNvPicPr>
                <a:picLocks noChangeAspect="1" noChangeArrowheads="1"/>
              </p:cNvPicPr>
              <p:nvPr/>
            </p:nvPicPr>
            <p:blipFill>
              <a:blip r:embed="rId4"/>
              <a:srcRect/>
              <a:stretch>
                <a:fillRect/>
              </a:stretch>
            </p:blipFill>
            <p:spPr bwMode="auto">
              <a:xfrm>
                <a:off x="10" y="48"/>
                <a:ext cx="1182" cy="1196"/>
              </a:xfrm>
              <a:prstGeom prst="rect">
                <a:avLst/>
              </a:prstGeom>
              <a:noFill/>
              <a:ln w="9525">
                <a:noFill/>
                <a:miter lim="800000"/>
                <a:headEnd/>
                <a:tailEnd/>
              </a:ln>
            </p:spPr>
          </p:pic>
          <p:sp>
            <p:nvSpPr>
              <p:cNvPr id="79994"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95" name="Picture 24" descr="light_shadow1"/>
              <p:cNvPicPr>
                <a:picLocks noChangeAspect="1" noChangeArrowheads="1"/>
              </p:cNvPicPr>
              <p:nvPr/>
            </p:nvPicPr>
            <p:blipFill>
              <a:blip r:embed="rId5"/>
              <a:srcRect/>
              <a:stretch>
                <a:fillRect/>
              </a:stretch>
            </p:blipFill>
            <p:spPr bwMode="auto">
              <a:xfrm>
                <a:off x="0" y="0"/>
                <a:ext cx="871" cy="748"/>
              </a:xfrm>
              <a:prstGeom prst="rect">
                <a:avLst/>
              </a:prstGeom>
              <a:noFill/>
              <a:ln w="9525">
                <a:noFill/>
                <a:miter lim="800000"/>
                <a:headEnd/>
                <a:tailEnd/>
              </a:ln>
            </p:spPr>
          </p:pic>
          <p:grpSp>
            <p:nvGrpSpPr>
              <p:cNvPr id="79996" name="Group 9"/>
              <p:cNvGrpSpPr/>
              <p:nvPr/>
            </p:nvGrpSpPr>
            <p:grpSpPr bwMode="auto">
              <a:xfrm rot="-3733502" flipH="1" flipV="1">
                <a:off x="344" y="860"/>
                <a:ext cx="1049" cy="243"/>
                <a:chOff x="0" y="0"/>
                <a:chExt cx="894" cy="235"/>
              </a:xfrm>
            </p:grpSpPr>
            <p:grpSp>
              <p:nvGrpSpPr>
                <p:cNvPr id="79997" name="Group 10"/>
                <p:cNvGrpSpPr/>
                <p:nvPr/>
              </p:nvGrpSpPr>
              <p:grpSpPr bwMode="auto">
                <a:xfrm>
                  <a:off x="0" y="0"/>
                  <a:ext cx="742" cy="186"/>
                  <a:chOff x="0" y="0"/>
                  <a:chExt cx="1118" cy="279"/>
                </a:xfrm>
              </p:grpSpPr>
              <p:sp>
                <p:nvSpPr>
                  <p:cNvPr id="80003"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4"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5"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6"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98" name="Group 15"/>
                <p:cNvGrpSpPr/>
                <p:nvPr/>
              </p:nvGrpSpPr>
              <p:grpSpPr bwMode="auto">
                <a:xfrm rot="1353540">
                  <a:off x="152" y="49"/>
                  <a:ext cx="742" cy="186"/>
                  <a:chOff x="0" y="0"/>
                  <a:chExt cx="1118" cy="279"/>
                </a:xfrm>
              </p:grpSpPr>
              <p:sp>
                <p:nvSpPr>
                  <p:cNvPr id="79999"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0"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1"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2"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82" name="Rectangle 47"/>
            <p:cNvSpPr>
              <a:spLocks noChangeArrowheads="1"/>
            </p:cNvSpPr>
            <p:nvPr/>
          </p:nvSpPr>
          <p:spPr bwMode="auto">
            <a:xfrm>
              <a:off x="2665777" y="3702359"/>
              <a:ext cx="871447" cy="329651"/>
            </a:xfrm>
            <a:prstGeom prst="rect">
              <a:avLst/>
            </a:prstGeom>
            <a:noFill/>
            <a:ln w="9525">
              <a:noFill/>
              <a:miter lim="800000"/>
            </a:ln>
          </p:spPr>
          <p:txBody>
            <a:bodyPr wrap="none" lIns="84331" tIns="42166" rIns="84331" bIns="42166">
              <a:spAutoFit/>
            </a:bodyPr>
            <a:lstStyle/>
            <a:p>
              <a:pPr eaLnBrk="0" hangingPunct="0">
                <a:buClr>
                  <a:srgbClr val="FF0066"/>
                </a:buClr>
                <a:buSzPct val="75000"/>
                <a:buFont typeface="Arial" panose="020B0604020202020204" pitchFamily="34" charset="0"/>
                <a:buNone/>
              </a:pPr>
              <a:r>
                <a:rPr lang="en-US" altLang="zh-CN"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2011</a:t>
              </a:r>
              <a:r>
                <a:rPr lang="zh-CN" altLang="en-US"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83" name="Picture 8" descr="light_shadow"/>
            <p:cNvPicPr>
              <a:picLocks noChangeAspect="1" noChangeArrowheads="1"/>
            </p:cNvPicPr>
            <p:nvPr/>
          </p:nvPicPr>
          <p:blipFill>
            <a:blip r:embed="rId3">
              <a:lum bright="-78000" contrast="-78000"/>
            </a:blip>
            <a:srcRect/>
            <a:stretch>
              <a:fillRect/>
            </a:stretch>
          </p:blipFill>
          <p:spPr bwMode="auto">
            <a:xfrm>
              <a:off x="2253585" y="3898815"/>
              <a:ext cx="1779231" cy="376121"/>
            </a:xfrm>
            <a:prstGeom prst="rect">
              <a:avLst/>
            </a:prstGeom>
            <a:noFill/>
            <a:ln w="9525">
              <a:noFill/>
              <a:miter lim="800000"/>
              <a:headEnd/>
              <a:tailEnd/>
            </a:ln>
          </p:spPr>
        </p:pic>
        <p:pic>
          <p:nvPicPr>
            <p:cNvPr id="79884" name="Picture 8" descr="light_shadow"/>
            <p:cNvPicPr>
              <a:picLocks noChangeAspect="1" noChangeArrowheads="1"/>
            </p:cNvPicPr>
            <p:nvPr/>
          </p:nvPicPr>
          <p:blipFill>
            <a:blip r:embed="rId6">
              <a:lum bright="-78000" contrast="-78000"/>
            </a:blip>
            <a:srcRect/>
            <a:stretch>
              <a:fillRect/>
            </a:stretch>
          </p:blipFill>
          <p:spPr bwMode="auto">
            <a:xfrm>
              <a:off x="1345257" y="4437864"/>
              <a:ext cx="1338677" cy="282091"/>
            </a:xfrm>
            <a:prstGeom prst="rect">
              <a:avLst/>
            </a:prstGeom>
            <a:noFill/>
            <a:ln w="9525">
              <a:noFill/>
              <a:miter lim="800000"/>
              <a:headEnd/>
              <a:tailEnd/>
            </a:ln>
          </p:spPr>
        </p:pic>
        <p:sp>
          <p:nvSpPr>
            <p:cNvPr id="79885" name="Text Box 19"/>
            <p:cNvSpPr>
              <a:spLocks noChangeArrowheads="1"/>
            </p:cNvSpPr>
            <p:nvPr/>
          </p:nvSpPr>
          <p:spPr bwMode="auto">
            <a:xfrm>
              <a:off x="1332772" y="2931647"/>
              <a:ext cx="107963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种子期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6" name="Rectangle 493"/>
            <p:cNvSpPr>
              <a:spLocks noChangeArrowheads="1"/>
            </p:cNvSpPr>
            <p:nvPr/>
          </p:nvSpPr>
          <p:spPr bwMode="auto">
            <a:xfrm>
              <a:off x="6122135" y="1537985"/>
              <a:ext cx="131976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7" name="Rectangle 494"/>
            <p:cNvSpPr>
              <a:spLocks noChangeArrowheads="1"/>
            </p:cNvSpPr>
            <p:nvPr/>
          </p:nvSpPr>
          <p:spPr bwMode="auto">
            <a:xfrm>
              <a:off x="7704724" y="1326417"/>
              <a:ext cx="1109891" cy="329651"/>
            </a:xfrm>
            <a:prstGeom prst="rect">
              <a:avLst/>
            </a:prstGeom>
            <a:noFill/>
            <a:ln w="9525">
              <a:noFill/>
              <a:miter lim="800000"/>
            </a:ln>
          </p:spPr>
          <p:txBody>
            <a:bodyPr lIns="84331" tIns="42166" rIns="84331" bIns="42166">
              <a:spAutoFit/>
            </a:bodyPr>
            <a:lstStyle/>
            <a:p>
              <a:pPr algn="ctr" eaLnBrk="0"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产业</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888" name="Picture 8" descr="light_shadow"/>
            <p:cNvPicPr>
              <a:picLocks noChangeAspect="1" noChangeArrowheads="1"/>
            </p:cNvPicPr>
            <p:nvPr/>
          </p:nvPicPr>
          <p:blipFill>
            <a:blip r:embed="rId3">
              <a:lum bright="-78000" contrast="-78000"/>
            </a:blip>
            <a:srcRect/>
            <a:stretch>
              <a:fillRect/>
            </a:stretch>
          </p:blipFill>
          <p:spPr bwMode="auto">
            <a:xfrm>
              <a:off x="7445686" y="2782206"/>
              <a:ext cx="1777340" cy="374441"/>
            </a:xfrm>
            <a:prstGeom prst="rect">
              <a:avLst/>
            </a:prstGeom>
            <a:noFill/>
            <a:ln w="9525">
              <a:noFill/>
              <a:miter lim="800000"/>
              <a:headEnd/>
              <a:tailEnd/>
            </a:ln>
          </p:spPr>
        </p:pic>
        <p:grpSp>
          <p:nvGrpSpPr>
            <p:cNvPr id="79889" name="Group 31"/>
            <p:cNvGrpSpPr/>
            <p:nvPr/>
          </p:nvGrpSpPr>
          <p:grpSpPr bwMode="auto">
            <a:xfrm>
              <a:off x="7572369" y="1747685"/>
              <a:ext cx="1546739" cy="1654727"/>
              <a:chOff x="0" y="-54"/>
              <a:chExt cx="1187" cy="1560"/>
            </a:xfrm>
          </p:grpSpPr>
          <p:pic>
            <p:nvPicPr>
              <p:cNvPr id="79979" name="Picture 37" descr="circuler_1"/>
              <p:cNvPicPr>
                <a:picLocks noChangeAspect="1" noChangeArrowheads="1"/>
              </p:cNvPicPr>
              <p:nvPr/>
            </p:nvPicPr>
            <p:blipFill>
              <a:blip r:embed="rId7"/>
              <a:srcRect/>
              <a:stretch>
                <a:fillRect/>
              </a:stretch>
            </p:blipFill>
            <p:spPr bwMode="auto">
              <a:xfrm>
                <a:off x="5" y="-54"/>
                <a:ext cx="1182" cy="1196"/>
              </a:xfrm>
              <a:prstGeom prst="rect">
                <a:avLst/>
              </a:prstGeom>
              <a:noFill/>
              <a:ln w="9525">
                <a:noFill/>
                <a:miter lim="800000"/>
                <a:headEnd/>
                <a:tailEnd/>
              </a:ln>
            </p:spPr>
          </p:pic>
          <p:pic>
            <p:nvPicPr>
              <p:cNvPr id="79980" name="Picture 39" descr="light_shadow1"/>
              <p:cNvPicPr>
                <a:picLocks noChangeAspect="1" noChangeArrowheads="1"/>
              </p:cNvPicPr>
              <p:nvPr/>
            </p:nvPicPr>
            <p:blipFill>
              <a:blip r:embed="rId8"/>
              <a:srcRect/>
              <a:stretch>
                <a:fillRect/>
              </a:stretch>
            </p:blipFill>
            <p:spPr bwMode="auto">
              <a:xfrm>
                <a:off x="0" y="0"/>
                <a:ext cx="871" cy="748"/>
              </a:xfrm>
              <a:prstGeom prst="rect">
                <a:avLst/>
              </a:prstGeom>
              <a:noFill/>
              <a:ln w="9525">
                <a:noFill/>
                <a:miter lim="800000"/>
                <a:headEnd/>
                <a:tailEnd/>
              </a:ln>
            </p:spPr>
          </p:pic>
          <p:grpSp>
            <p:nvGrpSpPr>
              <p:cNvPr id="79981" name="Group 35"/>
              <p:cNvGrpSpPr/>
              <p:nvPr/>
            </p:nvGrpSpPr>
            <p:grpSpPr bwMode="auto">
              <a:xfrm rot="-3733502" flipH="1" flipV="1">
                <a:off x="344" y="860"/>
                <a:ext cx="1049" cy="243"/>
                <a:chOff x="0" y="0"/>
                <a:chExt cx="894" cy="235"/>
              </a:xfrm>
            </p:grpSpPr>
            <p:grpSp>
              <p:nvGrpSpPr>
                <p:cNvPr id="79983" name="Group 36"/>
                <p:cNvGrpSpPr/>
                <p:nvPr/>
              </p:nvGrpSpPr>
              <p:grpSpPr bwMode="auto">
                <a:xfrm>
                  <a:off x="0" y="0"/>
                  <a:ext cx="742" cy="186"/>
                  <a:chOff x="0" y="0"/>
                  <a:chExt cx="1118" cy="279"/>
                </a:xfrm>
              </p:grpSpPr>
              <p:sp>
                <p:nvSpPr>
                  <p:cNvPr id="79989"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0"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1"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2"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84" name="Group 41"/>
                <p:cNvGrpSpPr/>
                <p:nvPr/>
              </p:nvGrpSpPr>
              <p:grpSpPr bwMode="auto">
                <a:xfrm rot="1353540">
                  <a:off x="152" y="49"/>
                  <a:ext cx="742" cy="186"/>
                  <a:chOff x="0" y="0"/>
                  <a:chExt cx="1118" cy="279"/>
                </a:xfrm>
              </p:grpSpPr>
              <p:sp>
                <p:nvSpPr>
                  <p:cNvPr id="79985"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6"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7"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8"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82" name="Oval 38"/>
              <p:cNvSpPr>
                <a:spLocks noChangeArrowheads="1"/>
              </p:cNvSpPr>
              <p:nvPr/>
            </p:nvSpPr>
            <p:spPr bwMode="auto">
              <a:xfrm>
                <a:off x="44" y="-50"/>
                <a:ext cx="1112"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79890" name="Text Box 21"/>
            <p:cNvSpPr>
              <a:spLocks noChangeArrowheads="1"/>
            </p:cNvSpPr>
            <p:nvPr/>
          </p:nvSpPr>
          <p:spPr bwMode="auto">
            <a:xfrm>
              <a:off x="7855764" y="2242628"/>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产业基金</a:t>
              </a:r>
              <a:endPar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79891" name="Group 47"/>
            <p:cNvGrpSpPr/>
            <p:nvPr/>
          </p:nvGrpSpPr>
          <p:grpSpPr bwMode="auto">
            <a:xfrm>
              <a:off x="2512623" y="2983700"/>
              <a:ext cx="1297080" cy="1462505"/>
              <a:chOff x="0" y="0"/>
              <a:chExt cx="1200" cy="1526"/>
            </a:xfrm>
          </p:grpSpPr>
          <p:pic>
            <p:nvPicPr>
              <p:cNvPr id="79965" name="Picture 22" descr="circuler_1"/>
              <p:cNvPicPr>
                <a:picLocks noChangeAspect="1" noChangeArrowheads="1"/>
              </p:cNvPicPr>
              <p:nvPr/>
            </p:nvPicPr>
            <p:blipFill>
              <a:blip r:embed="rId9"/>
              <a:srcRect/>
              <a:stretch>
                <a:fillRect/>
              </a:stretch>
            </p:blipFill>
            <p:spPr bwMode="auto">
              <a:xfrm>
                <a:off x="10" y="48"/>
                <a:ext cx="1182" cy="1196"/>
              </a:xfrm>
              <a:prstGeom prst="rect">
                <a:avLst/>
              </a:prstGeom>
              <a:noFill/>
              <a:ln w="9525">
                <a:noFill/>
                <a:miter lim="800000"/>
                <a:headEnd/>
                <a:tailEnd/>
              </a:ln>
            </p:spPr>
          </p:pic>
          <p:sp>
            <p:nvSpPr>
              <p:cNvPr id="79966"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67" name="Picture 24" descr="light_shadow1"/>
              <p:cNvPicPr>
                <a:picLocks noChangeAspect="1" noChangeArrowheads="1"/>
              </p:cNvPicPr>
              <p:nvPr/>
            </p:nvPicPr>
            <p:blipFill>
              <a:blip r:embed="rId10"/>
              <a:srcRect/>
              <a:stretch>
                <a:fillRect/>
              </a:stretch>
            </p:blipFill>
            <p:spPr bwMode="auto">
              <a:xfrm>
                <a:off x="0" y="0"/>
                <a:ext cx="871" cy="748"/>
              </a:xfrm>
              <a:prstGeom prst="rect">
                <a:avLst/>
              </a:prstGeom>
              <a:noFill/>
              <a:ln w="9525">
                <a:noFill/>
                <a:miter lim="800000"/>
                <a:headEnd/>
                <a:tailEnd/>
              </a:ln>
            </p:spPr>
          </p:pic>
          <p:grpSp>
            <p:nvGrpSpPr>
              <p:cNvPr id="79968" name="Group 51"/>
              <p:cNvGrpSpPr/>
              <p:nvPr/>
            </p:nvGrpSpPr>
            <p:grpSpPr bwMode="auto">
              <a:xfrm rot="-3733502" flipH="1" flipV="1">
                <a:off x="344" y="860"/>
                <a:ext cx="1049" cy="243"/>
                <a:chOff x="0" y="0"/>
                <a:chExt cx="894" cy="235"/>
              </a:xfrm>
            </p:grpSpPr>
            <p:grpSp>
              <p:nvGrpSpPr>
                <p:cNvPr id="79969" name="Group 52"/>
                <p:cNvGrpSpPr/>
                <p:nvPr/>
              </p:nvGrpSpPr>
              <p:grpSpPr bwMode="auto">
                <a:xfrm>
                  <a:off x="0" y="0"/>
                  <a:ext cx="742" cy="186"/>
                  <a:chOff x="0" y="0"/>
                  <a:chExt cx="1118" cy="279"/>
                </a:xfrm>
              </p:grpSpPr>
              <p:sp>
                <p:nvSpPr>
                  <p:cNvPr id="79975"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6"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7"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8"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70" name="Group 57"/>
                <p:cNvGrpSpPr/>
                <p:nvPr/>
              </p:nvGrpSpPr>
              <p:grpSpPr bwMode="auto">
                <a:xfrm rot="1353540">
                  <a:off x="152" y="49"/>
                  <a:ext cx="742" cy="186"/>
                  <a:chOff x="0" y="0"/>
                  <a:chExt cx="1118" cy="279"/>
                </a:xfrm>
              </p:grpSpPr>
              <p:sp>
                <p:nvSpPr>
                  <p:cNvPr id="79971"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2"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3"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4"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grpSp>
          <p:nvGrpSpPr>
            <p:cNvPr id="79892" name="Group 62"/>
            <p:cNvGrpSpPr/>
            <p:nvPr/>
          </p:nvGrpSpPr>
          <p:grpSpPr bwMode="auto">
            <a:xfrm>
              <a:off x="1431093" y="3537806"/>
              <a:ext cx="1193086" cy="1267728"/>
              <a:chOff x="0" y="0"/>
              <a:chExt cx="1200" cy="1526"/>
            </a:xfrm>
          </p:grpSpPr>
          <p:pic>
            <p:nvPicPr>
              <p:cNvPr id="79951" name="Picture 52" descr="circuler_1"/>
              <p:cNvPicPr>
                <a:picLocks noChangeAspect="1" noChangeArrowheads="1"/>
              </p:cNvPicPr>
              <p:nvPr/>
            </p:nvPicPr>
            <p:blipFill>
              <a:blip r:embed="rId11"/>
              <a:srcRect/>
              <a:stretch>
                <a:fillRect/>
              </a:stretch>
            </p:blipFill>
            <p:spPr bwMode="auto">
              <a:xfrm>
                <a:off x="10" y="48"/>
                <a:ext cx="1182" cy="1196"/>
              </a:xfrm>
              <a:prstGeom prst="rect">
                <a:avLst/>
              </a:prstGeom>
              <a:noFill/>
              <a:ln w="9525">
                <a:noFill/>
                <a:miter lim="800000"/>
                <a:headEnd/>
                <a:tailEnd/>
              </a:ln>
            </p:spPr>
          </p:pic>
          <p:sp>
            <p:nvSpPr>
              <p:cNvPr id="79952" name="Oval 53"/>
              <p:cNvSpPr>
                <a:spLocks noChangeArrowheads="1"/>
              </p:cNvSpPr>
              <p:nvPr/>
            </p:nvSpPr>
            <p:spPr bwMode="auto">
              <a:xfrm>
                <a:off x="10" y="48"/>
                <a:ext cx="1190" cy="1199"/>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79953" name="Picture 54" descr="light_shadow1"/>
              <p:cNvPicPr>
                <a:picLocks noChangeAspect="1" noChangeArrowheads="1"/>
              </p:cNvPicPr>
              <p:nvPr/>
            </p:nvPicPr>
            <p:blipFill>
              <a:blip r:embed="rId12"/>
              <a:srcRect/>
              <a:stretch>
                <a:fillRect/>
              </a:stretch>
            </p:blipFill>
            <p:spPr bwMode="auto">
              <a:xfrm>
                <a:off x="0" y="0"/>
                <a:ext cx="871" cy="748"/>
              </a:xfrm>
              <a:prstGeom prst="rect">
                <a:avLst/>
              </a:prstGeom>
              <a:noFill/>
              <a:ln w="9525">
                <a:noFill/>
                <a:miter lim="800000"/>
                <a:headEnd/>
                <a:tailEnd/>
              </a:ln>
            </p:spPr>
          </p:pic>
          <p:grpSp>
            <p:nvGrpSpPr>
              <p:cNvPr id="79954" name="Group 66"/>
              <p:cNvGrpSpPr/>
              <p:nvPr/>
            </p:nvGrpSpPr>
            <p:grpSpPr bwMode="auto">
              <a:xfrm rot="-3733502" flipH="1" flipV="1">
                <a:off x="344" y="860"/>
                <a:ext cx="1049" cy="243"/>
                <a:chOff x="0" y="0"/>
                <a:chExt cx="894" cy="235"/>
              </a:xfrm>
            </p:grpSpPr>
            <p:grpSp>
              <p:nvGrpSpPr>
                <p:cNvPr id="79955" name="Group 67"/>
                <p:cNvGrpSpPr/>
                <p:nvPr/>
              </p:nvGrpSpPr>
              <p:grpSpPr bwMode="auto">
                <a:xfrm>
                  <a:off x="0" y="0"/>
                  <a:ext cx="742" cy="186"/>
                  <a:chOff x="0" y="0"/>
                  <a:chExt cx="1118" cy="279"/>
                </a:xfrm>
              </p:grpSpPr>
              <p:sp>
                <p:nvSpPr>
                  <p:cNvPr id="79961"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2"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3"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4"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79956" name="Group 72"/>
                <p:cNvGrpSpPr/>
                <p:nvPr/>
              </p:nvGrpSpPr>
              <p:grpSpPr bwMode="auto">
                <a:xfrm rot="1353540">
                  <a:off x="152" y="49"/>
                  <a:ext cx="742" cy="186"/>
                  <a:chOff x="0" y="0"/>
                  <a:chExt cx="1118" cy="279"/>
                </a:xfrm>
              </p:grpSpPr>
              <p:sp>
                <p:nvSpPr>
                  <p:cNvPr id="79957"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8"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9"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0"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grpSp>
        <p:sp>
          <p:nvSpPr>
            <p:cNvPr id="79893" name="Text Box 21"/>
            <p:cNvSpPr>
              <a:spLocks noChangeArrowheads="1"/>
            </p:cNvSpPr>
            <p:nvPr/>
          </p:nvSpPr>
          <p:spPr bwMode="auto">
            <a:xfrm>
              <a:off x="2700305" y="3499186"/>
              <a:ext cx="851757"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VC</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9894" name="Text Box 21"/>
            <p:cNvSpPr>
              <a:spLocks noChangeArrowheads="1"/>
            </p:cNvSpPr>
            <p:nvPr/>
          </p:nvSpPr>
          <p:spPr bwMode="auto">
            <a:xfrm>
              <a:off x="1098315" y="3959263"/>
              <a:ext cx="187566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天使基金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895" name="Picture 8" descr="light_shadow"/>
            <p:cNvPicPr>
              <a:picLocks noChangeAspect="1" noChangeArrowheads="1"/>
            </p:cNvPicPr>
            <p:nvPr/>
          </p:nvPicPr>
          <p:blipFill>
            <a:blip r:embed="rId3">
              <a:lum bright="-78000" contrast="-78000"/>
            </a:blip>
            <a:srcRect/>
            <a:stretch>
              <a:fillRect/>
            </a:stretch>
          </p:blipFill>
          <p:spPr bwMode="auto">
            <a:xfrm>
              <a:off x="3505286" y="3559634"/>
              <a:ext cx="1777340" cy="376121"/>
            </a:xfrm>
            <a:prstGeom prst="rect">
              <a:avLst/>
            </a:prstGeom>
            <a:noFill/>
            <a:ln w="9525">
              <a:noFill/>
              <a:miter lim="800000"/>
              <a:headEnd/>
              <a:tailEnd/>
            </a:ln>
          </p:spPr>
        </p:pic>
        <p:grpSp>
          <p:nvGrpSpPr>
            <p:cNvPr id="79896" name="Group 80"/>
            <p:cNvGrpSpPr/>
            <p:nvPr/>
          </p:nvGrpSpPr>
          <p:grpSpPr bwMode="auto">
            <a:xfrm>
              <a:off x="3717054" y="2661310"/>
              <a:ext cx="1261155" cy="1438997"/>
              <a:chOff x="0" y="0"/>
              <a:chExt cx="1200" cy="1526"/>
            </a:xfrm>
          </p:grpSpPr>
          <p:pic>
            <p:nvPicPr>
              <p:cNvPr id="79937" name="Picture 37" descr="circuler_1"/>
              <p:cNvPicPr>
                <a:picLocks noChangeAspect="1" noChangeArrowheads="1"/>
              </p:cNvPicPr>
              <p:nvPr/>
            </p:nvPicPr>
            <p:blipFill>
              <a:blip r:embed="rId13"/>
              <a:srcRect/>
              <a:stretch>
                <a:fillRect/>
              </a:stretch>
            </p:blipFill>
            <p:spPr bwMode="auto">
              <a:xfrm>
                <a:off x="10" y="48"/>
                <a:ext cx="1182" cy="1196"/>
              </a:xfrm>
              <a:prstGeom prst="rect">
                <a:avLst/>
              </a:prstGeom>
              <a:noFill/>
              <a:ln w="9525">
                <a:noFill/>
                <a:miter lim="800000"/>
                <a:headEnd/>
                <a:tailEnd/>
              </a:ln>
            </p:spPr>
          </p:pic>
          <p:sp>
            <p:nvSpPr>
              <p:cNvPr id="79938" name="Oval 38"/>
              <p:cNvSpPr>
                <a:spLocks noChangeArrowheads="1"/>
              </p:cNvSpPr>
              <p:nvPr/>
            </p:nvSpPr>
            <p:spPr bwMode="auto">
              <a:xfrm>
                <a:off x="10" y="48"/>
                <a:ext cx="1190"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39" name="Picture 39" descr="light_shadow1"/>
              <p:cNvPicPr>
                <a:picLocks noChangeAspect="1" noChangeArrowheads="1"/>
              </p:cNvPicPr>
              <p:nvPr/>
            </p:nvPicPr>
            <p:blipFill>
              <a:blip r:embed="rId14"/>
              <a:srcRect/>
              <a:stretch>
                <a:fillRect/>
              </a:stretch>
            </p:blipFill>
            <p:spPr bwMode="auto">
              <a:xfrm>
                <a:off x="0" y="0"/>
                <a:ext cx="871" cy="748"/>
              </a:xfrm>
              <a:prstGeom prst="rect">
                <a:avLst/>
              </a:prstGeom>
              <a:noFill/>
              <a:ln w="9525">
                <a:noFill/>
                <a:miter lim="800000"/>
                <a:headEnd/>
                <a:tailEnd/>
              </a:ln>
            </p:spPr>
          </p:pic>
          <p:grpSp>
            <p:nvGrpSpPr>
              <p:cNvPr id="79940" name="Group 84"/>
              <p:cNvGrpSpPr/>
              <p:nvPr/>
            </p:nvGrpSpPr>
            <p:grpSpPr bwMode="auto">
              <a:xfrm rot="-3733502" flipH="1" flipV="1">
                <a:off x="344" y="860"/>
                <a:ext cx="1049" cy="243"/>
                <a:chOff x="0" y="0"/>
                <a:chExt cx="894" cy="235"/>
              </a:xfrm>
            </p:grpSpPr>
            <p:grpSp>
              <p:nvGrpSpPr>
                <p:cNvPr id="79941" name="Group 85"/>
                <p:cNvGrpSpPr/>
                <p:nvPr/>
              </p:nvGrpSpPr>
              <p:grpSpPr bwMode="auto">
                <a:xfrm>
                  <a:off x="0" y="0"/>
                  <a:ext cx="742" cy="186"/>
                  <a:chOff x="0" y="0"/>
                  <a:chExt cx="1118" cy="279"/>
                </a:xfrm>
              </p:grpSpPr>
              <p:sp>
                <p:nvSpPr>
                  <p:cNvPr id="79947"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8"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9"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50"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42" name="Group 90"/>
                <p:cNvGrpSpPr/>
                <p:nvPr/>
              </p:nvGrpSpPr>
              <p:grpSpPr bwMode="auto">
                <a:xfrm rot="1353540">
                  <a:off x="152" y="49"/>
                  <a:ext cx="742" cy="186"/>
                  <a:chOff x="0" y="0"/>
                  <a:chExt cx="1118" cy="279"/>
                </a:xfrm>
              </p:grpSpPr>
              <p:sp>
                <p:nvSpPr>
                  <p:cNvPr id="79943"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4"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5"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6"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97" name="Text Box 21"/>
            <p:cNvSpPr>
              <a:spLocks noChangeArrowheads="1"/>
            </p:cNvSpPr>
            <p:nvPr/>
          </p:nvSpPr>
          <p:spPr bwMode="auto">
            <a:xfrm>
              <a:off x="3899801" y="3173439"/>
              <a:ext cx="823809"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PE</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98" name="Picture 8" descr="light_shadow"/>
            <p:cNvPicPr>
              <a:picLocks noChangeAspect="1" noChangeArrowheads="1"/>
            </p:cNvPicPr>
            <p:nvPr/>
          </p:nvPicPr>
          <p:blipFill>
            <a:blip r:embed="rId3">
              <a:lum bright="-78000" contrast="-78000"/>
            </a:blip>
            <a:srcRect/>
            <a:stretch>
              <a:fillRect/>
            </a:stretch>
          </p:blipFill>
          <p:spPr bwMode="auto">
            <a:xfrm>
              <a:off x="4702155" y="3210379"/>
              <a:ext cx="1777340" cy="376121"/>
            </a:xfrm>
            <a:prstGeom prst="rect">
              <a:avLst/>
            </a:prstGeom>
            <a:noFill/>
            <a:ln w="9525">
              <a:noFill/>
              <a:miter lim="800000"/>
              <a:headEnd/>
              <a:tailEnd/>
            </a:ln>
          </p:spPr>
        </p:pic>
        <p:pic>
          <p:nvPicPr>
            <p:cNvPr id="79899" name="Picture 52" descr="circuler_1"/>
            <p:cNvPicPr>
              <a:picLocks noChangeAspect="1" noChangeArrowheads="1"/>
            </p:cNvPicPr>
            <p:nvPr/>
          </p:nvPicPr>
          <p:blipFill>
            <a:blip r:embed="rId15"/>
            <a:srcRect/>
            <a:stretch>
              <a:fillRect/>
            </a:stretch>
          </p:blipFill>
          <p:spPr bwMode="auto">
            <a:xfrm>
              <a:off x="4928261" y="2464285"/>
              <a:ext cx="1247825" cy="1031744"/>
            </a:xfrm>
            <a:prstGeom prst="rect">
              <a:avLst/>
            </a:prstGeom>
            <a:noFill/>
            <a:ln w="9525">
              <a:noFill/>
              <a:miter lim="800000"/>
              <a:headEnd/>
              <a:tailEnd/>
            </a:ln>
          </p:spPr>
        </p:pic>
        <p:sp>
          <p:nvSpPr>
            <p:cNvPr id="79900" name="Oval 53"/>
            <p:cNvSpPr>
              <a:spLocks noChangeArrowheads="1"/>
            </p:cNvSpPr>
            <p:nvPr/>
          </p:nvSpPr>
          <p:spPr bwMode="auto">
            <a:xfrm>
              <a:off x="4928261" y="2464285"/>
              <a:ext cx="1256270" cy="1034332"/>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01" name="Picture 54" descr="light_shadow1"/>
            <p:cNvPicPr>
              <a:picLocks noChangeAspect="1" noChangeArrowheads="1"/>
            </p:cNvPicPr>
            <p:nvPr/>
          </p:nvPicPr>
          <p:blipFill>
            <a:blip r:embed="rId16"/>
            <a:srcRect/>
            <a:stretch>
              <a:fillRect/>
            </a:stretch>
          </p:blipFill>
          <p:spPr bwMode="auto">
            <a:xfrm>
              <a:off x="4917704" y="2422877"/>
              <a:ext cx="919505" cy="645272"/>
            </a:xfrm>
            <a:prstGeom prst="rect">
              <a:avLst/>
            </a:prstGeom>
            <a:noFill/>
            <a:ln w="9525">
              <a:noFill/>
              <a:miter lim="800000"/>
              <a:headEnd/>
              <a:tailEnd/>
            </a:ln>
          </p:spPr>
        </p:pic>
        <p:grpSp>
          <p:nvGrpSpPr>
            <p:cNvPr id="79902" name="Group 99"/>
            <p:cNvGrpSpPr/>
            <p:nvPr/>
          </p:nvGrpSpPr>
          <p:grpSpPr bwMode="auto">
            <a:xfrm rot="-3733502" flipH="1" flipV="1">
              <a:off x="5382098" y="3141308"/>
              <a:ext cx="904933" cy="256532"/>
              <a:chOff x="0" y="0"/>
              <a:chExt cx="894" cy="235"/>
            </a:xfrm>
          </p:grpSpPr>
          <p:grpSp>
            <p:nvGrpSpPr>
              <p:cNvPr id="79927" name="Group 100"/>
              <p:cNvGrpSpPr/>
              <p:nvPr/>
            </p:nvGrpSpPr>
            <p:grpSpPr bwMode="auto">
              <a:xfrm>
                <a:off x="0" y="0"/>
                <a:ext cx="742" cy="186"/>
                <a:chOff x="0" y="0"/>
                <a:chExt cx="1118" cy="279"/>
              </a:xfrm>
            </p:grpSpPr>
            <p:sp>
              <p:nvSpPr>
                <p:cNvPr id="7993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28" name="Group 105"/>
              <p:cNvGrpSpPr/>
              <p:nvPr/>
            </p:nvGrpSpPr>
            <p:grpSpPr bwMode="auto">
              <a:xfrm rot="1353540">
                <a:off x="152" y="49"/>
                <a:ext cx="742" cy="186"/>
                <a:chOff x="0" y="0"/>
                <a:chExt cx="1118" cy="279"/>
              </a:xfrm>
            </p:grpSpPr>
            <p:sp>
              <p:nvSpPr>
                <p:cNvPr id="7992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3" name="Text Box 21"/>
            <p:cNvSpPr>
              <a:spLocks noChangeArrowheads="1"/>
            </p:cNvSpPr>
            <p:nvPr/>
          </p:nvSpPr>
          <p:spPr bwMode="auto">
            <a:xfrm>
              <a:off x="5060770" y="2904781"/>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并购基金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4" name="Text Box 19"/>
            <p:cNvSpPr>
              <a:spLocks noChangeArrowheads="1"/>
            </p:cNvSpPr>
            <p:nvPr/>
          </p:nvSpPr>
          <p:spPr bwMode="auto">
            <a:xfrm>
              <a:off x="2404848" y="2444705"/>
              <a:ext cx="10890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创始期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05" name="Rectangle 492"/>
            <p:cNvSpPr>
              <a:spLocks noChangeArrowheads="1"/>
            </p:cNvSpPr>
            <p:nvPr/>
          </p:nvSpPr>
          <p:spPr bwMode="auto">
            <a:xfrm>
              <a:off x="9253278" y="1136678"/>
              <a:ext cx="149183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组合投资</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906" name="Picture 54" descr="light_shadow1"/>
            <p:cNvPicPr>
              <a:picLocks noChangeAspect="1" noChangeArrowheads="1"/>
            </p:cNvPicPr>
            <p:nvPr/>
          </p:nvPicPr>
          <p:blipFill>
            <a:blip r:embed="rId16"/>
            <a:srcRect/>
            <a:stretch>
              <a:fillRect/>
            </a:stretch>
          </p:blipFill>
          <p:spPr bwMode="auto">
            <a:xfrm>
              <a:off x="9211295" y="1629669"/>
              <a:ext cx="1143207" cy="797536"/>
            </a:xfrm>
            <a:prstGeom prst="rect">
              <a:avLst/>
            </a:prstGeom>
            <a:noFill/>
            <a:ln w="9525">
              <a:noFill/>
              <a:miter lim="800000"/>
              <a:headEnd/>
              <a:tailEnd/>
            </a:ln>
          </p:spPr>
        </p:pic>
        <p:grpSp>
          <p:nvGrpSpPr>
            <p:cNvPr id="79907" name="Group 118"/>
            <p:cNvGrpSpPr/>
            <p:nvPr/>
          </p:nvGrpSpPr>
          <p:grpSpPr bwMode="auto">
            <a:xfrm rot="-3733502" flipH="1" flipV="1">
              <a:off x="9840273" y="2482103"/>
              <a:ext cx="1118469" cy="318943"/>
              <a:chOff x="0" y="0"/>
              <a:chExt cx="894" cy="235"/>
            </a:xfrm>
          </p:grpSpPr>
          <p:grpSp>
            <p:nvGrpSpPr>
              <p:cNvPr id="79917" name="Group 119"/>
              <p:cNvGrpSpPr/>
              <p:nvPr/>
            </p:nvGrpSpPr>
            <p:grpSpPr bwMode="auto">
              <a:xfrm>
                <a:off x="0" y="0"/>
                <a:ext cx="742" cy="186"/>
                <a:chOff x="0" y="0"/>
                <a:chExt cx="1118" cy="279"/>
              </a:xfrm>
            </p:grpSpPr>
            <p:sp>
              <p:nvSpPr>
                <p:cNvPr id="7992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18" name="Group 124"/>
              <p:cNvGrpSpPr/>
              <p:nvPr/>
            </p:nvGrpSpPr>
            <p:grpSpPr bwMode="auto">
              <a:xfrm rot="1353540">
                <a:off x="152" y="49"/>
                <a:ext cx="742" cy="186"/>
                <a:chOff x="0" y="0"/>
                <a:chExt cx="1118" cy="279"/>
              </a:xfrm>
            </p:grpSpPr>
            <p:sp>
              <p:nvSpPr>
                <p:cNvPr id="7991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8" name="Text Box 21"/>
            <p:cNvSpPr>
              <a:spLocks noChangeArrowheads="1"/>
            </p:cNvSpPr>
            <p:nvPr/>
          </p:nvSpPr>
          <p:spPr bwMode="auto">
            <a:xfrm>
              <a:off x="6405120" y="2654594"/>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量化基金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9" name="Text Box 19"/>
            <p:cNvSpPr>
              <a:spLocks noChangeArrowheads="1"/>
            </p:cNvSpPr>
            <p:nvPr/>
          </p:nvSpPr>
          <p:spPr bwMode="auto">
            <a:xfrm>
              <a:off x="3637641" y="2147503"/>
              <a:ext cx="12327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扩张期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10" name="Text Box 19"/>
            <p:cNvSpPr>
              <a:spLocks noChangeArrowheads="1"/>
            </p:cNvSpPr>
            <p:nvPr/>
          </p:nvSpPr>
          <p:spPr bwMode="auto">
            <a:xfrm>
              <a:off x="4841760" y="1845263"/>
              <a:ext cx="1344350"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rPr>
                <a:t>并购</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endParaRPr>
            </a:p>
          </p:txBody>
        </p:sp>
        <p:pic>
          <p:nvPicPr>
            <p:cNvPr id="79911" name="Picture 8" descr="light_shadow"/>
            <p:cNvPicPr>
              <a:picLocks noChangeAspect="1" noChangeArrowheads="1"/>
            </p:cNvPicPr>
            <p:nvPr/>
          </p:nvPicPr>
          <p:blipFill>
            <a:blip r:embed="rId3">
              <a:lum bright="-78000" contrast="-78000"/>
            </a:blip>
            <a:srcRect/>
            <a:stretch>
              <a:fillRect/>
            </a:stretch>
          </p:blipFill>
          <p:spPr bwMode="auto">
            <a:xfrm>
              <a:off x="9144582" y="2695328"/>
              <a:ext cx="1777340" cy="374441"/>
            </a:xfrm>
            <a:prstGeom prst="rect">
              <a:avLst/>
            </a:prstGeom>
            <a:noFill/>
            <a:ln w="9525">
              <a:noFill/>
              <a:miter lim="800000"/>
              <a:headEnd/>
              <a:tailEnd/>
            </a:ln>
          </p:spPr>
        </p:pic>
        <p:pic>
          <p:nvPicPr>
            <p:cNvPr id="79912" name="Picture 52" descr="circuler_1"/>
            <p:cNvPicPr>
              <a:picLocks noChangeAspect="1" noChangeArrowheads="1"/>
            </p:cNvPicPr>
            <p:nvPr/>
          </p:nvPicPr>
          <p:blipFill>
            <a:blip r:embed="rId15"/>
            <a:srcRect/>
            <a:stretch>
              <a:fillRect/>
            </a:stretch>
          </p:blipFill>
          <p:spPr bwMode="auto">
            <a:xfrm>
              <a:off x="9267722" y="1634666"/>
              <a:ext cx="1551401" cy="1275204"/>
            </a:xfrm>
            <a:prstGeom prst="rect">
              <a:avLst/>
            </a:prstGeom>
            <a:noFill/>
            <a:ln w="9525">
              <a:noFill/>
              <a:miter lim="800000"/>
              <a:headEnd/>
              <a:tailEnd/>
            </a:ln>
          </p:spPr>
        </p:pic>
        <p:sp>
          <p:nvSpPr>
            <p:cNvPr id="79913" name="Oval 53"/>
            <p:cNvSpPr>
              <a:spLocks noChangeArrowheads="1"/>
            </p:cNvSpPr>
            <p:nvPr/>
          </p:nvSpPr>
          <p:spPr bwMode="auto">
            <a:xfrm>
              <a:off x="9257221" y="1641524"/>
              <a:ext cx="1561902" cy="1278403"/>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14" name="Text Box 21"/>
            <p:cNvSpPr>
              <a:spLocks noChangeArrowheads="1"/>
            </p:cNvSpPr>
            <p:nvPr/>
          </p:nvSpPr>
          <p:spPr bwMode="auto">
            <a:xfrm>
              <a:off x="9379023" y="2122072"/>
              <a:ext cx="1306534"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母基金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15" name="Picture 54" descr="light_shadow1"/>
            <p:cNvPicPr>
              <a:picLocks noChangeAspect="1" noChangeArrowheads="1"/>
            </p:cNvPicPr>
            <p:nvPr/>
          </p:nvPicPr>
          <p:blipFill>
            <a:blip r:embed="rId16"/>
            <a:srcRect/>
            <a:stretch>
              <a:fillRect/>
            </a:stretch>
          </p:blipFill>
          <p:spPr bwMode="auto">
            <a:xfrm>
              <a:off x="7629305" y="1778834"/>
              <a:ext cx="919505" cy="645272"/>
            </a:xfrm>
            <a:prstGeom prst="rect">
              <a:avLst/>
            </a:prstGeom>
            <a:noFill/>
            <a:ln w="9525">
              <a:noFill/>
              <a:miter lim="800000"/>
              <a:headEnd/>
              <a:tailEnd/>
            </a:ln>
          </p:spPr>
        </p:pic>
        <p:pic>
          <p:nvPicPr>
            <p:cNvPr id="79916" name="Picture 54" descr="light_shadow1"/>
            <p:cNvPicPr>
              <a:picLocks noChangeAspect="1" noChangeArrowheads="1"/>
            </p:cNvPicPr>
            <p:nvPr/>
          </p:nvPicPr>
          <p:blipFill>
            <a:blip r:embed="rId16"/>
            <a:srcRect/>
            <a:stretch>
              <a:fillRect/>
            </a:stretch>
          </p:blipFill>
          <p:spPr bwMode="auto">
            <a:xfrm>
              <a:off x="9323145" y="1629669"/>
              <a:ext cx="919505" cy="645272"/>
            </a:xfrm>
            <a:prstGeom prst="rect">
              <a:avLst/>
            </a:prstGeom>
            <a:noFill/>
            <a:ln w="9525">
              <a:noFill/>
              <a:miter lim="800000"/>
              <a:headEnd/>
              <a:tailEnd/>
            </a:ln>
          </p:spPr>
        </p:pic>
      </p:grpSp>
      <p:sp>
        <p:nvSpPr>
          <p:cNvPr id="79877" name="灯片编号占位符 137"/>
          <p:cNvSpPr>
            <a:spLocks noGrp="1" noChangeArrowheads="1"/>
          </p:cNvSpPr>
          <p:nvPr>
            <p:ph type="sldNum" sz="quarter" idx="10"/>
          </p:nvPr>
        </p:nvSpPr>
        <p:spPr>
          <a:noFill/>
          <a:ln>
            <a:miter lim="800000"/>
          </a:ln>
        </p:spPr>
        <p:txBody>
          <a:bodyPr/>
          <a:lstStyle/>
          <a:p>
            <a:pPr>
              <a:buFont typeface="Arial" panose="020B0604020202020204" pitchFamily="34" charset="0"/>
              <a:buNone/>
            </a:pPr>
            <a:fld id="{A67F9799-4196-4EAA-B096-09B7D363A798}" type="slidenum">
              <a:rPr lang="zh-CN" altLang="en-US" smtClean="0">
                <a:ea typeface="宋体" panose="02010600030101010101" pitchFamily="2" charset="-122"/>
              </a:rPr>
            </a:fld>
            <a:endParaRPr lang="en-US" altLang="zh-CN">
              <a:ea typeface="宋体" panose="02010600030101010101" pitchFamily="2" charset="-122"/>
            </a:endParaRPr>
          </a:p>
        </p:txBody>
      </p:sp>
      <p:sp>
        <p:nvSpPr>
          <p:cNvPr id="135" name="文本框 14"/>
          <p:cNvSpPr>
            <a:spLocks noChangeArrowheads="1"/>
          </p:cNvSpPr>
          <p:nvPr/>
        </p:nvSpPr>
        <p:spPr bwMode="auto">
          <a:xfrm>
            <a:off x="545958" y="388219"/>
            <a:ext cx="9047982"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特色产业链投资</a:t>
            </a:r>
            <a:r>
              <a:rPr lang="zh-CN" altLang="en-US" sz="2400" b="1" dirty="0">
                <a:solidFill>
                  <a:schemeClr val="accent1"/>
                </a:solidFill>
                <a:latin typeface="+mn-lt"/>
                <a:ea typeface="+mn-ea"/>
                <a:cs typeface="+mn-ea"/>
                <a:sym typeface="黑体" panose="02010609060101010101" charset="-122"/>
              </a:rPr>
              <a:t>基金体系</a:t>
            </a:r>
            <a:r>
              <a:rPr lang="en-US" altLang="zh-CN" sz="1400" dirty="0">
                <a:latin typeface="微软雅黑" panose="020B0503020204020204" pitchFamily="34" charset="-122"/>
                <a:cs typeface="微软雅黑" panose="020B0503020204020204" pitchFamily="34" charset="-122"/>
                <a:sym typeface="黑体" panose="02010609060101010101" charset="-122"/>
              </a:rPr>
              <a:t>——</a:t>
            </a:r>
            <a:r>
              <a:rPr lang="zh-CN" altLang="en-US" sz="1400" dirty="0">
                <a:latin typeface="微软雅黑" panose="020B0503020204020204" pitchFamily="34" charset="-122"/>
                <a:cs typeface="微软雅黑" panose="020B0503020204020204" pitchFamily="34" charset="-122"/>
                <a:sym typeface="黑体" panose="02010609060101010101" charset="-122"/>
              </a:rPr>
              <a:t>基于企业全生命周期的特色投资基金体系</a:t>
            </a:r>
            <a:endParaRPr lang="zh-CN" altLang="en-US" sz="1400" dirty="0">
              <a:latin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EA25426C-AEC4-4014-99C7-49462C180E5E}" type="slidenum">
              <a:rPr lang="zh-CN" altLang="en-US" smtClean="0"/>
            </a:fld>
            <a:endParaRPr lang="zh-CN" altLang="en-US"/>
          </a:p>
        </p:txBody>
      </p:sp>
      <p:sp>
        <p:nvSpPr>
          <p:cNvPr id="26" name="Text Box 4"/>
          <p:cNvSpPr txBox="1">
            <a:spLocks noChangeArrowheads="1"/>
          </p:cNvSpPr>
          <p:nvPr/>
        </p:nvSpPr>
        <p:spPr bwMode="auto">
          <a:xfrm>
            <a:off x="657790" y="1693561"/>
            <a:ext cx="8359981" cy="4131900"/>
          </a:xfrm>
          <a:prstGeom prst="rect">
            <a:avLst/>
          </a:prstGeom>
          <a:noFill/>
          <a:ln w="9525">
            <a:noFill/>
            <a:miter lim="800000"/>
          </a:ln>
        </p:spPr>
        <p:txBody>
          <a:bodyPr wrap="none">
            <a:spAutoFit/>
          </a:bodyPr>
          <a:lstStyle/>
          <a:p>
            <a:pPr marL="285750" indent="-285750">
              <a:lnSpc>
                <a:spcPct val="250000"/>
              </a:lnSpc>
              <a:buFont typeface="Wingdings" panose="05000000000000000000" pitchFamily="2" charset="2"/>
              <a:buChar char="n"/>
            </a:pPr>
            <a:r>
              <a:rPr lang="zh-CN" altLang="en-US" sz="1500" dirty="0"/>
              <a:t>专设项目小组：合伙人</a:t>
            </a:r>
            <a:r>
              <a:rPr lang="en-US" altLang="zh-CN" sz="1500" dirty="0"/>
              <a:t>+</a:t>
            </a:r>
            <a:r>
              <a:rPr lang="zh-CN" altLang="en-US" sz="1500" dirty="0"/>
              <a:t>投资经理</a:t>
            </a:r>
            <a:endParaRPr lang="en-US" altLang="zh-CN" sz="1500" dirty="0"/>
          </a:p>
          <a:p>
            <a:pPr marL="285750" indent="-285750">
              <a:lnSpc>
                <a:spcPct val="250000"/>
              </a:lnSpc>
              <a:buFont typeface="Wingdings" panose="05000000000000000000" pitchFamily="2" charset="2"/>
              <a:buChar char="n"/>
            </a:pPr>
            <a:r>
              <a:rPr lang="zh-CN" altLang="en-US" sz="1500" dirty="0"/>
              <a:t>审慎调研、辅导被投项目企业</a:t>
            </a:r>
            <a:endParaRPr lang="zh-CN" altLang="en-US" sz="1500" dirty="0"/>
          </a:p>
          <a:p>
            <a:pPr marL="285750" indent="-285750">
              <a:lnSpc>
                <a:spcPct val="250000"/>
              </a:lnSpc>
              <a:buFont typeface="Wingdings" panose="05000000000000000000" pitchFamily="2" charset="2"/>
              <a:buChar char="n"/>
            </a:pPr>
            <a:r>
              <a:rPr lang="zh-CN" altLang="en-US" sz="1500" dirty="0"/>
              <a:t>尽职帮助被投项目企业制定其战略、公司治理结构提升、内部管理流程、市场策略等运营方案</a:t>
            </a:r>
            <a:endParaRPr lang="zh-CN" altLang="en-US" sz="1500" dirty="0"/>
          </a:p>
          <a:p>
            <a:pPr marL="285750" indent="-285750">
              <a:lnSpc>
                <a:spcPct val="250000"/>
              </a:lnSpc>
              <a:buFont typeface="Wingdings" panose="05000000000000000000" pitchFamily="2" charset="2"/>
              <a:buChar char="n"/>
            </a:pPr>
            <a:r>
              <a:rPr lang="zh-CN" altLang="en-US" sz="1500" dirty="0"/>
              <a:t>优秀人才引进（董秘、财务总监、人力资源总监、独立董事、相关高管等）</a:t>
            </a:r>
            <a:endParaRPr lang="en-US" altLang="zh-CN" sz="1500" dirty="0"/>
          </a:p>
          <a:p>
            <a:pPr marL="285750" indent="-285750">
              <a:lnSpc>
                <a:spcPct val="250000"/>
              </a:lnSpc>
              <a:buFont typeface="Wingdings" panose="05000000000000000000" pitchFamily="2" charset="2"/>
              <a:buChar char="n"/>
            </a:pPr>
            <a:r>
              <a:rPr lang="zh-CN" altLang="en-US" sz="1500" dirty="0"/>
              <a:t>策略联盟、客户拓展、市场策划与品牌提升、产业链的完善</a:t>
            </a:r>
            <a:endParaRPr lang="en-US" altLang="zh-CN" sz="1500" dirty="0"/>
          </a:p>
          <a:p>
            <a:pPr marL="285750" indent="-285750">
              <a:lnSpc>
                <a:spcPct val="250000"/>
              </a:lnSpc>
              <a:buFont typeface="Wingdings" panose="05000000000000000000" pitchFamily="2" charset="2"/>
              <a:buChar char="n"/>
            </a:pPr>
            <a:r>
              <a:rPr lang="zh-CN" altLang="en-US" sz="1500" dirty="0"/>
              <a:t>上市方案的设计、募投项目的安排、地方政府及券商等中介机构的协调，收购兼并</a:t>
            </a:r>
            <a:endParaRPr lang="zh-CN" altLang="en-US" sz="1500" dirty="0"/>
          </a:p>
          <a:p>
            <a:pPr marL="285750" indent="-285750">
              <a:lnSpc>
                <a:spcPct val="250000"/>
              </a:lnSpc>
              <a:buFont typeface="Wingdings" panose="05000000000000000000" pitchFamily="2" charset="2"/>
              <a:buChar char="n"/>
            </a:pPr>
            <a:r>
              <a:rPr lang="zh-CN" altLang="en-US" sz="1500" dirty="0"/>
              <a:t>当被投项目企业遭遇不可预测系统风险时，提供全方位解决方案并帮助其稳定健康的发展</a:t>
            </a:r>
            <a:endParaRPr lang="zh-CN" altLang="en-US" sz="1500" dirty="0"/>
          </a:p>
        </p:txBody>
      </p:sp>
      <p:sp>
        <p:nvSpPr>
          <p:cNvPr id="31" name="标题 30"/>
          <p:cNvSpPr>
            <a:spLocks noGrp="1"/>
          </p:cNvSpPr>
          <p:nvPr>
            <p:ph type="title"/>
          </p:nvPr>
        </p:nvSpPr>
        <p:spPr>
          <a:xfrm>
            <a:off x="657790" y="528411"/>
            <a:ext cx="10515600" cy="560161"/>
          </a:xfrm>
        </p:spPr>
        <p:txBody>
          <a:bodyPr>
            <a:normAutofit/>
          </a:bodyPr>
          <a:lstStyle/>
          <a:p>
            <a:pPr eaLnBrk="1" hangingPunct="1">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增值</a:t>
            </a:r>
            <a:r>
              <a:rPr lang="zh-CN" altLang="en-US" sz="2400" b="1" dirty="0">
                <a:solidFill>
                  <a:schemeClr val="accent1"/>
                </a:solidFill>
                <a:latin typeface="+mn-lt"/>
                <a:ea typeface="+mn-ea"/>
                <a:cs typeface="+mn-ea"/>
              </a:rPr>
              <a:t>服务</a:t>
            </a:r>
            <a:endParaRPr lang="zh-CN" altLang="en-US" sz="2400" b="1" dirty="0">
              <a:solidFill>
                <a:schemeClr val="accent1"/>
              </a:solidFill>
              <a:latin typeface="+mn-lt"/>
              <a:ea typeface="+mn-ea"/>
              <a:cs typeface="+mn-ea"/>
            </a:endParaRPr>
          </a:p>
        </p:txBody>
      </p:sp>
      <p:grpSp>
        <p:nvGrpSpPr>
          <p:cNvPr id="6" name="Group 24"/>
          <p:cNvGrpSpPr/>
          <p:nvPr/>
        </p:nvGrpSpPr>
        <p:grpSpPr bwMode="auto">
          <a:xfrm>
            <a:off x="9607639" y="0"/>
            <a:ext cx="2084214" cy="3876541"/>
            <a:chOff x="7785346" y="-336252"/>
            <a:chExt cx="2935287" cy="6223000"/>
          </a:xfrm>
        </p:grpSpPr>
        <p:sp>
          <p:nvSpPr>
            <p:cNvPr id="7" name="Freeform 19"/>
            <p:cNvSpPr/>
            <p:nvPr/>
          </p:nvSpPr>
          <p:spPr bwMode="auto">
            <a:xfrm rot="10800000">
              <a:off x="8223496" y="2781598"/>
              <a:ext cx="1174750" cy="1339850"/>
            </a:xfrm>
            <a:custGeom>
              <a:avLst/>
              <a:gdLst>
                <a:gd name="T0" fmla="*/ 933136 w 423"/>
                <a:gd name="T1" fmla="*/ 0 h 483"/>
                <a:gd name="T2" fmla="*/ 869260 w 423"/>
                <a:gd name="T3" fmla="*/ 116509 h 483"/>
                <a:gd name="T4" fmla="*/ 727624 w 423"/>
                <a:gd name="T5" fmla="*/ 171989 h 483"/>
                <a:gd name="T6" fmla="*/ 583210 w 423"/>
                <a:gd name="T7" fmla="*/ 116509 h 483"/>
                <a:gd name="T8" fmla="*/ 519334 w 423"/>
                <a:gd name="T9" fmla="*/ 0 h 483"/>
                <a:gd name="T10" fmla="*/ 174963 w 423"/>
                <a:gd name="T11" fmla="*/ 0 h 483"/>
                <a:gd name="T12" fmla="*/ 174963 w 423"/>
                <a:gd name="T13" fmla="*/ 527064 h 483"/>
                <a:gd name="T14" fmla="*/ 152745 w 423"/>
                <a:gd name="T15" fmla="*/ 527064 h 483"/>
                <a:gd name="T16" fmla="*/ 0 w 423"/>
                <a:gd name="T17" fmla="*/ 693505 h 483"/>
                <a:gd name="T18" fmla="*/ 152745 w 423"/>
                <a:gd name="T19" fmla="*/ 857172 h 483"/>
                <a:gd name="T20" fmla="*/ 174963 w 423"/>
                <a:gd name="T21" fmla="*/ 859946 h 483"/>
                <a:gd name="T22" fmla="*/ 174963 w 423"/>
                <a:gd name="T23" fmla="*/ 1339851 h 483"/>
                <a:gd name="T24" fmla="*/ 599873 w 423"/>
                <a:gd name="T25" fmla="*/ 1339851 h 483"/>
                <a:gd name="T26" fmla="*/ 885923 w 423"/>
                <a:gd name="T27" fmla="*/ 540934 h 483"/>
                <a:gd name="T28" fmla="*/ 988679 w 423"/>
                <a:gd name="T29" fmla="*/ 352300 h 483"/>
                <a:gd name="T30" fmla="*/ 1174751 w 423"/>
                <a:gd name="T31" fmla="*/ 0 h 483"/>
                <a:gd name="T32" fmla="*/ 933136 w 423"/>
                <a:gd name="T33" fmla="*/ 0 h 4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9" name="Freeform 20"/>
            <p:cNvSpPr/>
            <p:nvPr/>
          </p:nvSpPr>
          <p:spPr bwMode="auto">
            <a:xfrm rot="10800000">
              <a:off x="9269658" y="2781598"/>
              <a:ext cx="1012825" cy="1511300"/>
            </a:xfrm>
            <a:custGeom>
              <a:avLst/>
              <a:gdLst>
                <a:gd name="T0" fmla="*/ 1012825 w 365"/>
                <a:gd name="T1" fmla="*/ 1073162 h 545"/>
                <a:gd name="T2" fmla="*/ 896281 w 365"/>
                <a:gd name="T3" fmla="*/ 1006609 h 545"/>
                <a:gd name="T4" fmla="*/ 840783 w 365"/>
                <a:gd name="T5" fmla="*/ 865185 h 545"/>
                <a:gd name="T6" fmla="*/ 896281 w 365"/>
                <a:gd name="T7" fmla="*/ 720987 h 545"/>
                <a:gd name="T8" fmla="*/ 1012825 w 365"/>
                <a:gd name="T9" fmla="*/ 657208 h 545"/>
                <a:gd name="T10" fmla="*/ 1012825 w 365"/>
                <a:gd name="T11" fmla="*/ 171928 h 545"/>
                <a:gd name="T12" fmla="*/ 640993 w 365"/>
                <a:gd name="T13" fmla="*/ 171928 h 545"/>
                <a:gd name="T14" fmla="*/ 638218 w 365"/>
                <a:gd name="T15" fmla="*/ 152517 h 545"/>
                <a:gd name="T16" fmla="*/ 471727 w 365"/>
                <a:gd name="T17" fmla="*/ 0 h 545"/>
                <a:gd name="T18" fmla="*/ 308010 w 365"/>
                <a:gd name="T19" fmla="*/ 152517 h 545"/>
                <a:gd name="T20" fmla="*/ 305235 w 365"/>
                <a:gd name="T21" fmla="*/ 171928 h 545"/>
                <a:gd name="T22" fmla="*/ 0 w 365"/>
                <a:gd name="T23" fmla="*/ 171928 h 545"/>
                <a:gd name="T24" fmla="*/ 183141 w 365"/>
                <a:gd name="T25" fmla="*/ 524102 h 545"/>
                <a:gd name="T26" fmla="*/ 285811 w 365"/>
                <a:gd name="T27" fmla="*/ 712668 h 545"/>
                <a:gd name="T28" fmla="*/ 571622 w 365"/>
                <a:gd name="T29" fmla="*/ 1511300 h 545"/>
                <a:gd name="T30" fmla="*/ 1012825 w 365"/>
                <a:gd name="T31" fmla="*/ 1511300 h 545"/>
                <a:gd name="T32" fmla="*/ 1012825 w 365"/>
                <a:gd name="T33" fmla="*/ 1073162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 name="Freeform 18"/>
            <p:cNvSpPr/>
            <p:nvPr/>
          </p:nvSpPr>
          <p:spPr bwMode="auto">
            <a:xfrm rot="10800000">
              <a:off x="8152059" y="3992861"/>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chemeClr val="accent4"/>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sp>
          <p:nvSpPr>
            <p:cNvPr id="13" name="Freeform 17"/>
            <p:cNvSpPr/>
            <p:nvPr/>
          </p:nvSpPr>
          <p:spPr bwMode="auto">
            <a:xfrm rot="10800000">
              <a:off x="9095034" y="4165898"/>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3"/>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grpSp>
          <p:nvGrpSpPr>
            <p:cNvPr id="15" name="Group 18"/>
            <p:cNvGrpSpPr/>
            <p:nvPr/>
          </p:nvGrpSpPr>
          <p:grpSpPr bwMode="auto">
            <a:xfrm>
              <a:off x="7785346" y="-336252"/>
              <a:ext cx="2935287" cy="6223000"/>
              <a:chOff x="7785345" y="-336252"/>
              <a:chExt cx="2935287" cy="6223000"/>
            </a:xfrm>
          </p:grpSpPr>
          <p:grpSp>
            <p:nvGrpSpPr>
              <p:cNvPr id="16" name="Group 19"/>
              <p:cNvGrpSpPr/>
              <p:nvPr/>
            </p:nvGrpSpPr>
            <p:grpSpPr>
              <a:xfrm>
                <a:off x="7785345" y="1117898"/>
                <a:ext cx="2935287" cy="4768850"/>
                <a:chOff x="4649788" y="967712"/>
                <a:chExt cx="2935287" cy="4768850"/>
              </a:xfrm>
              <a:solidFill>
                <a:schemeClr val="tx2"/>
              </a:solidFill>
            </p:grpSpPr>
            <p:sp>
              <p:nvSpPr>
                <p:cNvPr id="18"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9"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cxnSp>
            <p:nvCxnSpPr>
              <p:cNvPr id="17" name="Straight Connector 20"/>
              <p:cNvCxnSpPr/>
              <p:nvPr/>
            </p:nvCxnSpPr>
            <p:spPr>
              <a:xfrm>
                <a:off x="9215683" y="-336252"/>
                <a:ext cx="0" cy="1666875"/>
              </a:xfrm>
              <a:prstGeom prst="line">
                <a:avLst/>
              </a:prstGeom>
              <a:ln w="165100">
                <a:solidFill>
                  <a:schemeClr val="tx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tags/tag1.xml><?xml version="1.0" encoding="utf-8"?>
<p:tagLst xmlns:p="http://schemas.openxmlformats.org/presentationml/2006/main">
  <p:tag name="KSO_WPP_MARK_KEY" val="744ba901-934a-4fc9-9527-7764a47696cf"/>
  <p:tag name="COMMONDATA" val="eyJoZGlkIjoiYTgzODJiZjg0ODEyNzcwMTI0OTM4ZTYwZDIwMzcxM2QifQ=="/>
</p:tagLst>
</file>

<file path=ppt/theme/theme1.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4550</Words>
  <Application>WPS 演示</Application>
  <PresentationFormat>宽屏</PresentationFormat>
  <Paragraphs>333</Paragraphs>
  <Slides>14</Slides>
  <Notes>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Open Sans Light</vt:lpstr>
      <vt:lpstr>Segoe Print</vt:lpstr>
      <vt:lpstr>微软雅黑</vt:lpstr>
      <vt:lpstr>Poppins</vt:lpstr>
      <vt:lpstr>Lato</vt:lpstr>
      <vt:lpstr>Lato Light</vt:lpstr>
      <vt:lpstr>Lato Regular</vt:lpstr>
      <vt:lpstr>Poppins Light</vt:lpstr>
      <vt:lpstr>Ubuntu</vt:lpstr>
      <vt:lpstr>Arial Unicode MS</vt:lpstr>
      <vt:lpstr>黑体</vt:lpstr>
      <vt:lpstr>Cambria</vt:lpstr>
      <vt:lpstr>Arial Black</vt:lpstr>
      <vt:lpstr>Lato Black</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增值服务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为中华之崛起而学习</cp:lastModifiedBy>
  <cp:revision>306</cp:revision>
  <dcterms:created xsi:type="dcterms:W3CDTF">2016-03-15T14:02:00Z</dcterms:created>
  <dcterms:modified xsi:type="dcterms:W3CDTF">2022-07-12T06:43:53Z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FCBFE691B1BE47E980159415FE898BD7</vt:lpwstr>
  </property>
</Properties>
</file>